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168"/>
  </p:notesMasterIdLst>
  <p:sldIdLst>
    <p:sldId id="256" r:id="rId4"/>
    <p:sldId id="257" r:id="rId5"/>
    <p:sldId id="258" r:id="rId6"/>
    <p:sldId id="259" r:id="rId7"/>
    <p:sldId id="260" r:id="rId8"/>
    <p:sldId id="261" r:id="rId9"/>
    <p:sldId id="279" r:id="rId10"/>
    <p:sldId id="284" r:id="rId11"/>
    <p:sldId id="277" r:id="rId12"/>
    <p:sldId id="278" r:id="rId13"/>
    <p:sldId id="288" r:id="rId14"/>
    <p:sldId id="289" r:id="rId15"/>
    <p:sldId id="265" r:id="rId16"/>
    <p:sldId id="280" r:id="rId17"/>
    <p:sldId id="281" r:id="rId18"/>
    <p:sldId id="270" r:id="rId19"/>
    <p:sldId id="282" r:id="rId20"/>
    <p:sldId id="286" r:id="rId21"/>
    <p:sldId id="287" r:id="rId22"/>
    <p:sldId id="273" r:id="rId23"/>
    <p:sldId id="274" r:id="rId24"/>
    <p:sldId id="290" r:id="rId25"/>
    <p:sldId id="291" r:id="rId26"/>
    <p:sldId id="1865" r:id="rId27"/>
    <p:sldId id="1866" r:id="rId28"/>
    <p:sldId id="1867" r:id="rId29"/>
    <p:sldId id="1868" r:id="rId30"/>
    <p:sldId id="1869" r:id="rId31"/>
    <p:sldId id="1870" r:id="rId32"/>
    <p:sldId id="1871" r:id="rId33"/>
    <p:sldId id="1872" r:id="rId34"/>
    <p:sldId id="1873" r:id="rId35"/>
    <p:sldId id="1874" r:id="rId36"/>
    <p:sldId id="292" r:id="rId37"/>
    <p:sldId id="293" r:id="rId38"/>
    <p:sldId id="1845" r:id="rId39"/>
    <p:sldId id="1846" r:id="rId40"/>
    <p:sldId id="1847" r:id="rId41"/>
    <p:sldId id="1848" r:id="rId42"/>
    <p:sldId id="1849" r:id="rId43"/>
    <p:sldId id="1850" r:id="rId44"/>
    <p:sldId id="1851" r:id="rId45"/>
    <p:sldId id="1852" r:id="rId46"/>
    <p:sldId id="1853" r:id="rId47"/>
    <p:sldId id="1854" r:id="rId48"/>
    <p:sldId id="1855" r:id="rId49"/>
    <p:sldId id="1856" r:id="rId50"/>
    <p:sldId id="1857" r:id="rId51"/>
    <p:sldId id="1858" r:id="rId52"/>
    <p:sldId id="1859" r:id="rId53"/>
    <p:sldId id="1860" r:id="rId54"/>
    <p:sldId id="1861" r:id="rId55"/>
    <p:sldId id="1862" r:id="rId56"/>
    <p:sldId id="1863" r:id="rId57"/>
    <p:sldId id="1864" r:id="rId58"/>
    <p:sldId id="1875" r:id="rId59"/>
    <p:sldId id="1876" r:id="rId60"/>
    <p:sldId id="307" r:id="rId61"/>
    <p:sldId id="264" r:id="rId62"/>
    <p:sldId id="308" r:id="rId63"/>
    <p:sldId id="309" r:id="rId64"/>
    <p:sldId id="266" r:id="rId65"/>
    <p:sldId id="310" r:id="rId66"/>
    <p:sldId id="311" r:id="rId67"/>
    <p:sldId id="263" r:id="rId68"/>
    <p:sldId id="262" r:id="rId69"/>
    <p:sldId id="312" r:id="rId70"/>
    <p:sldId id="313" r:id="rId71"/>
    <p:sldId id="267" r:id="rId72"/>
    <p:sldId id="1841" r:id="rId73"/>
    <p:sldId id="1842" r:id="rId74"/>
    <p:sldId id="1877" r:id="rId75"/>
    <p:sldId id="1878" r:id="rId76"/>
    <p:sldId id="1879" r:id="rId77"/>
    <p:sldId id="1880" r:id="rId78"/>
    <p:sldId id="1881" r:id="rId79"/>
    <p:sldId id="1882" r:id="rId80"/>
    <p:sldId id="1883" r:id="rId81"/>
    <p:sldId id="1884" r:id="rId82"/>
    <p:sldId id="1885" r:id="rId83"/>
    <p:sldId id="1886" r:id="rId84"/>
    <p:sldId id="1887" r:id="rId85"/>
    <p:sldId id="1888" r:id="rId86"/>
    <p:sldId id="1889" r:id="rId87"/>
    <p:sldId id="283" r:id="rId88"/>
    <p:sldId id="295" r:id="rId89"/>
    <p:sldId id="285" r:id="rId90"/>
    <p:sldId id="296" r:id="rId91"/>
    <p:sldId id="297" r:id="rId92"/>
    <p:sldId id="298" r:id="rId93"/>
    <p:sldId id="299" r:id="rId94"/>
    <p:sldId id="300" r:id="rId95"/>
    <p:sldId id="301" r:id="rId96"/>
    <p:sldId id="302" r:id="rId97"/>
    <p:sldId id="303" r:id="rId98"/>
    <p:sldId id="304" r:id="rId99"/>
    <p:sldId id="305" r:id="rId100"/>
    <p:sldId id="306" r:id="rId101"/>
    <p:sldId id="294" r:id="rId102"/>
    <p:sldId id="314" r:id="rId103"/>
    <p:sldId id="1777" r:id="rId104"/>
    <p:sldId id="1779" r:id="rId105"/>
    <p:sldId id="1780" r:id="rId106"/>
    <p:sldId id="1781" r:id="rId107"/>
    <p:sldId id="322" r:id="rId108"/>
    <p:sldId id="1113" r:id="rId109"/>
    <p:sldId id="1131" r:id="rId110"/>
    <p:sldId id="1110" r:id="rId111"/>
    <p:sldId id="1773" r:id="rId112"/>
    <p:sldId id="1141" r:id="rId113"/>
    <p:sldId id="1775" r:id="rId114"/>
    <p:sldId id="1774" r:id="rId115"/>
    <p:sldId id="409" r:id="rId116"/>
    <p:sldId id="425" r:id="rId117"/>
    <p:sldId id="438" r:id="rId118"/>
    <p:sldId id="1776" r:id="rId119"/>
    <p:sldId id="1788" r:id="rId120"/>
    <p:sldId id="1789" r:id="rId121"/>
    <p:sldId id="1790" r:id="rId122"/>
    <p:sldId id="1791" r:id="rId123"/>
    <p:sldId id="1792" r:id="rId124"/>
    <p:sldId id="1793" r:id="rId125"/>
    <p:sldId id="1794" r:id="rId126"/>
    <p:sldId id="1795" r:id="rId127"/>
    <p:sldId id="1843" r:id="rId128"/>
    <p:sldId id="1823" r:id="rId129"/>
    <p:sldId id="1824" r:id="rId130"/>
    <p:sldId id="1825" r:id="rId131"/>
    <p:sldId id="1826" r:id="rId132"/>
    <p:sldId id="1827" r:id="rId133"/>
    <p:sldId id="1828" r:id="rId134"/>
    <p:sldId id="1796" r:id="rId135"/>
    <p:sldId id="1891" r:id="rId136"/>
    <p:sldId id="1844" r:id="rId137"/>
    <p:sldId id="1797" r:id="rId138"/>
    <p:sldId id="1798" r:id="rId139"/>
    <p:sldId id="1799" r:id="rId140"/>
    <p:sldId id="1807" r:id="rId141"/>
    <p:sldId id="1808" r:id="rId142"/>
    <p:sldId id="1809" r:id="rId143"/>
    <p:sldId id="1810" r:id="rId144"/>
    <p:sldId id="1800" r:id="rId145"/>
    <p:sldId id="1811" r:id="rId146"/>
    <p:sldId id="1812" r:id="rId147"/>
    <p:sldId id="1813" r:id="rId148"/>
    <p:sldId id="1814" r:id="rId149"/>
    <p:sldId id="1801" r:id="rId150"/>
    <p:sldId id="1815" r:id="rId151"/>
    <p:sldId id="1816" r:id="rId152"/>
    <p:sldId id="1817" r:id="rId153"/>
    <p:sldId id="275" r:id="rId154"/>
    <p:sldId id="1802" r:id="rId155"/>
    <p:sldId id="1818" r:id="rId156"/>
    <p:sldId id="1819" r:id="rId157"/>
    <p:sldId id="268" r:id="rId158"/>
    <p:sldId id="276" r:id="rId159"/>
    <p:sldId id="1803" r:id="rId160"/>
    <p:sldId id="269" r:id="rId161"/>
    <p:sldId id="1820" r:id="rId162"/>
    <p:sldId id="1821" r:id="rId163"/>
    <p:sldId id="1822" r:id="rId164"/>
    <p:sldId id="1804" r:id="rId165"/>
    <p:sldId id="1890" r:id="rId166"/>
    <p:sldId id="1805" r:id="rId1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C7E0635C-0413-604E-A13B-66EA83ED5B0C}">
          <p14:sldIdLst>
            <p14:sldId id="256"/>
            <p14:sldId id="257"/>
            <p14:sldId id="258"/>
            <p14:sldId id="259"/>
            <p14:sldId id="260"/>
            <p14:sldId id="261"/>
            <p14:sldId id="279"/>
            <p14:sldId id="284"/>
            <p14:sldId id="277"/>
            <p14:sldId id="278"/>
            <p14:sldId id="288"/>
            <p14:sldId id="289"/>
            <p14:sldId id="265"/>
            <p14:sldId id="280"/>
            <p14:sldId id="281"/>
            <p14:sldId id="270"/>
            <p14:sldId id="282"/>
            <p14:sldId id="286"/>
            <p14:sldId id="287"/>
            <p14:sldId id="273"/>
            <p14:sldId id="274"/>
            <p14:sldId id="290"/>
            <p14:sldId id="291"/>
            <p14:sldId id="1865"/>
            <p14:sldId id="1866"/>
            <p14:sldId id="1867"/>
            <p14:sldId id="1868"/>
            <p14:sldId id="1869"/>
            <p14:sldId id="1870"/>
            <p14:sldId id="1871"/>
            <p14:sldId id="1872"/>
            <p14:sldId id="1873"/>
            <p14:sldId id="1874"/>
            <p14:sldId id="292"/>
            <p14:sldId id="293"/>
            <p14:sldId id="1845"/>
            <p14:sldId id="1846"/>
            <p14:sldId id="1847"/>
            <p14:sldId id="1848"/>
            <p14:sldId id="1849"/>
            <p14:sldId id="1850"/>
            <p14:sldId id="1851"/>
            <p14:sldId id="1852"/>
            <p14:sldId id="1853"/>
            <p14:sldId id="1854"/>
            <p14:sldId id="1855"/>
            <p14:sldId id="1856"/>
            <p14:sldId id="1857"/>
            <p14:sldId id="1858"/>
            <p14:sldId id="1859"/>
            <p14:sldId id="1860"/>
            <p14:sldId id="1861"/>
            <p14:sldId id="1862"/>
            <p14:sldId id="1863"/>
            <p14:sldId id="1864"/>
            <p14:sldId id="1875"/>
            <p14:sldId id="1876"/>
            <p14:sldId id="307"/>
            <p14:sldId id="264"/>
            <p14:sldId id="308"/>
            <p14:sldId id="309"/>
            <p14:sldId id="266"/>
            <p14:sldId id="310"/>
            <p14:sldId id="311"/>
            <p14:sldId id="263"/>
            <p14:sldId id="262"/>
            <p14:sldId id="312"/>
            <p14:sldId id="313"/>
            <p14:sldId id="267"/>
            <p14:sldId id="1841"/>
            <p14:sldId id="1842"/>
            <p14:sldId id="1877"/>
            <p14:sldId id="1878"/>
            <p14:sldId id="1879"/>
            <p14:sldId id="1880"/>
            <p14:sldId id="1881"/>
            <p14:sldId id="1882"/>
            <p14:sldId id="1883"/>
            <p14:sldId id="1884"/>
            <p14:sldId id="1885"/>
            <p14:sldId id="1886"/>
            <p14:sldId id="1887"/>
            <p14:sldId id="1888"/>
            <p14:sldId id="1889"/>
            <p14:sldId id="283"/>
            <p14:sldId id="295"/>
            <p14:sldId id="285"/>
            <p14:sldId id="296"/>
            <p14:sldId id="297"/>
            <p14:sldId id="298"/>
            <p14:sldId id="299"/>
            <p14:sldId id="300"/>
            <p14:sldId id="301"/>
            <p14:sldId id="302"/>
            <p14:sldId id="303"/>
            <p14:sldId id="304"/>
            <p14:sldId id="305"/>
            <p14:sldId id="306"/>
            <p14:sldId id="294"/>
            <p14:sldId id="314"/>
            <p14:sldId id="1777"/>
            <p14:sldId id="1779"/>
            <p14:sldId id="1780"/>
            <p14:sldId id="1781"/>
            <p14:sldId id="322"/>
            <p14:sldId id="1113"/>
            <p14:sldId id="1131"/>
            <p14:sldId id="1110"/>
            <p14:sldId id="1773"/>
            <p14:sldId id="1141"/>
            <p14:sldId id="1775"/>
            <p14:sldId id="1774"/>
            <p14:sldId id="409"/>
            <p14:sldId id="425"/>
            <p14:sldId id="438"/>
            <p14:sldId id="1776"/>
            <p14:sldId id="1788"/>
            <p14:sldId id="1789"/>
            <p14:sldId id="1790"/>
            <p14:sldId id="1791"/>
            <p14:sldId id="1792"/>
            <p14:sldId id="1793"/>
            <p14:sldId id="1794"/>
            <p14:sldId id="1795"/>
            <p14:sldId id="1843"/>
            <p14:sldId id="1823"/>
            <p14:sldId id="1824"/>
            <p14:sldId id="1825"/>
            <p14:sldId id="1826"/>
            <p14:sldId id="1827"/>
            <p14:sldId id="1828"/>
            <p14:sldId id="1796"/>
            <p14:sldId id="1891"/>
            <p14:sldId id="1844"/>
            <p14:sldId id="1797"/>
            <p14:sldId id="1798"/>
            <p14:sldId id="1799"/>
            <p14:sldId id="1807"/>
            <p14:sldId id="1808"/>
            <p14:sldId id="1809"/>
            <p14:sldId id="1810"/>
            <p14:sldId id="1800"/>
            <p14:sldId id="1811"/>
            <p14:sldId id="1812"/>
            <p14:sldId id="1813"/>
            <p14:sldId id="1814"/>
            <p14:sldId id="1801"/>
            <p14:sldId id="1815"/>
            <p14:sldId id="1816"/>
            <p14:sldId id="1817"/>
            <p14:sldId id="275"/>
            <p14:sldId id="1802"/>
            <p14:sldId id="1818"/>
            <p14:sldId id="1819"/>
            <p14:sldId id="268"/>
            <p14:sldId id="276"/>
            <p14:sldId id="1803"/>
            <p14:sldId id="269"/>
            <p14:sldId id="1820"/>
            <p14:sldId id="1821"/>
            <p14:sldId id="1822"/>
            <p14:sldId id="1804"/>
            <p14:sldId id="1890"/>
            <p14:sldId id="180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7D3C"/>
    <a:srgbClr val="933983"/>
    <a:srgbClr val="7B6A91"/>
    <a:srgbClr val="F0C75E"/>
    <a:srgbClr val="BED7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60"/>
    <p:restoredTop sz="96318"/>
  </p:normalViewPr>
  <p:slideViewPr>
    <p:cSldViewPr snapToGrid="0">
      <p:cViewPr varScale="1">
        <p:scale>
          <a:sx n="78" d="100"/>
          <a:sy n="78" d="100"/>
        </p:scale>
        <p:origin x="76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slide" Target="slides/slide156.xml"/><Relationship Id="rId170" Type="http://schemas.openxmlformats.org/officeDocument/2006/relationships/viewProps" Target="view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theme" Target="theme/theme1.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slide" Target="slides/slide145.xml"/><Relationship Id="rId151" Type="http://schemas.openxmlformats.org/officeDocument/2006/relationships/slide" Target="slides/slide148.xml"/><Relationship Id="rId156" Type="http://schemas.openxmlformats.org/officeDocument/2006/relationships/slide" Target="slides/slide153.xml"/><Relationship Id="rId164" Type="http://schemas.openxmlformats.org/officeDocument/2006/relationships/slide" Target="slides/slide161.xml"/><Relationship Id="rId16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72" Type="http://schemas.openxmlformats.org/officeDocument/2006/relationships/tableStyles" Target="tableStyle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1.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6EFFA7-2CC7-494E-9B9C-E5F0BC133949}" type="datetimeFigureOut">
              <a:rPr lang="en-US" smtClean="0"/>
              <a:t>3/18/2024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BF2426-D9DE-B147-A216-11D9F817DBA0}" type="slidenum">
              <a:rPr lang="en-US" smtClean="0"/>
              <a:t>‹#›</a:t>
            </a:fld>
            <a:endParaRPr lang="en-US"/>
          </a:p>
        </p:txBody>
      </p:sp>
    </p:spTree>
    <p:extLst>
      <p:ext uri="{BB962C8B-B14F-4D97-AF65-F5344CB8AC3E}">
        <p14:creationId xmlns:p14="http://schemas.microsoft.com/office/powerpoint/2010/main" val="1231567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8EDA20-BB2A-4531-B442-8CB42BFED332}" type="slidenum">
              <a:rPr lang="en-GB" smtClean="0"/>
              <a:t>14</a:t>
            </a:fld>
            <a:endParaRPr lang="en-GB"/>
          </a:p>
        </p:txBody>
      </p:sp>
    </p:spTree>
    <p:extLst>
      <p:ext uri="{BB962C8B-B14F-4D97-AF65-F5344CB8AC3E}">
        <p14:creationId xmlns:p14="http://schemas.microsoft.com/office/powerpoint/2010/main" val="1502586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5EC37-7682-26BF-4B80-30D5C6A4D1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4CC89C-A777-E721-0667-0FFC4DC6F7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7F9DCD-75E0-1B4F-FA98-EE2B4EF723C7}"/>
              </a:ext>
            </a:extLst>
          </p:cNvPr>
          <p:cNvSpPr>
            <a:spLocks noGrp="1"/>
          </p:cNvSpPr>
          <p:nvPr>
            <p:ph type="body" idx="1"/>
          </p:nvPr>
        </p:nvSpPr>
        <p:spPr/>
        <p:txBody>
          <a:bodyPr/>
          <a:lstStyle/>
          <a:p>
            <a:endParaRPr lang="en-US" dirty="0"/>
          </a:p>
          <a:p>
            <a:pPr marL="285750" indent="-285750">
              <a:lnSpc>
                <a:spcPct val="107000"/>
              </a:lnSpc>
              <a:spcBef>
                <a:spcPts val="400"/>
              </a:spcBef>
              <a:spcAft>
                <a:spcPts val="500"/>
              </a:spcAft>
              <a:buFont typeface="Arial" panose="020B0604020202020204" pitchFamily="34" charset="0"/>
              <a:buChar char="•"/>
            </a:pPr>
            <a:r>
              <a:rPr lang="en-GB" sz="1700" dirty="0">
                <a:latin typeface="Arial" panose="020B0604020202020204" pitchFamily="34" charset="0"/>
                <a:cs typeface="Arial" panose="020B0604020202020204" pitchFamily="34" charset="0"/>
              </a:rPr>
              <a:t>2022/23</a:t>
            </a:r>
          </a:p>
          <a:p>
            <a:pPr marL="742950" lvl="1" indent="-285750">
              <a:lnSpc>
                <a:spcPct val="107000"/>
              </a:lnSpc>
              <a:spcBef>
                <a:spcPts val="400"/>
              </a:spcBef>
              <a:spcAft>
                <a:spcPts val="500"/>
              </a:spcAft>
              <a:buFont typeface="Arial" panose="020B0604020202020204" pitchFamily="34" charset="0"/>
              <a:buChar char="•"/>
            </a:pPr>
            <a:r>
              <a:rPr lang="en-GB" sz="1700" dirty="0">
                <a:latin typeface="Arial" panose="020B0604020202020204" pitchFamily="34" charset="0"/>
                <a:cs typeface="Arial" panose="020B0604020202020204" pitchFamily="34" charset="0"/>
              </a:rPr>
              <a:t>1 FTE = 79 properties;</a:t>
            </a:r>
          </a:p>
          <a:p>
            <a:pPr marL="742950" lvl="1" indent="-285750">
              <a:lnSpc>
                <a:spcPct val="107000"/>
              </a:lnSpc>
              <a:spcBef>
                <a:spcPts val="400"/>
              </a:spcBef>
              <a:spcAft>
                <a:spcPts val="500"/>
              </a:spcAft>
              <a:buFont typeface="Arial" panose="020B0604020202020204" pitchFamily="34" charset="0"/>
              <a:buChar char="•"/>
            </a:pPr>
            <a:r>
              <a:rPr lang="en-GB" sz="1700" dirty="0">
                <a:latin typeface="Arial" panose="020B0604020202020204" pitchFamily="34" charset="0"/>
                <a:cs typeface="Arial" panose="020B0604020202020204" pitchFamily="34" charset="0"/>
              </a:rPr>
              <a:t>Less than 1 FTE = 9 properties</a:t>
            </a:r>
          </a:p>
          <a:p>
            <a:endParaRPr lang="en-US" dirty="0"/>
          </a:p>
        </p:txBody>
      </p:sp>
      <p:sp>
        <p:nvSpPr>
          <p:cNvPr id="4" name="Slide Number Placeholder 3">
            <a:extLst>
              <a:ext uri="{FF2B5EF4-FFF2-40B4-BE49-F238E27FC236}">
                <a16:creationId xmlns:a16="http://schemas.microsoft.com/office/drawing/2014/main" id="{A5C04C7F-9739-8FA0-F3A2-A447022BA9C5}"/>
              </a:ext>
            </a:extLst>
          </p:cNvPr>
          <p:cNvSpPr>
            <a:spLocks noGrp="1"/>
          </p:cNvSpPr>
          <p:nvPr>
            <p:ph type="sldNum" sz="quarter" idx="5"/>
          </p:nvPr>
        </p:nvSpPr>
        <p:spPr/>
        <p:txBody>
          <a:bodyPr/>
          <a:lstStyle/>
          <a:p>
            <a:fld id="{8FFE17C0-FAE9-48FF-B7DA-A7C85631DF35}" type="slidenum">
              <a:rPr lang="en-GB" smtClean="0"/>
              <a:t>32</a:t>
            </a:fld>
            <a:endParaRPr lang="en-GB"/>
          </a:p>
        </p:txBody>
      </p:sp>
    </p:spTree>
    <p:extLst>
      <p:ext uri="{BB962C8B-B14F-4D97-AF65-F5344CB8AC3E}">
        <p14:creationId xmlns:p14="http://schemas.microsoft.com/office/powerpoint/2010/main" val="3659691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9C403-C7CD-CF5B-9B1E-C064C2F70A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3A5F65-D04B-41B9-47F7-97E63DF41E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1A8908-E042-6F85-A002-27DCB684C4C6}"/>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80F2E44F-306E-2472-BE41-5B7BD83AA3D3}"/>
              </a:ext>
            </a:extLst>
          </p:cNvPr>
          <p:cNvSpPr>
            <a:spLocks noGrp="1"/>
          </p:cNvSpPr>
          <p:nvPr>
            <p:ph type="sldNum" sz="quarter" idx="5"/>
          </p:nvPr>
        </p:nvSpPr>
        <p:spPr/>
        <p:txBody>
          <a:bodyPr/>
          <a:lstStyle/>
          <a:p>
            <a:fld id="{8FFE17C0-FAE9-48FF-B7DA-A7C85631DF35}" type="slidenum">
              <a:rPr lang="en-GB" smtClean="0"/>
              <a:t>33</a:t>
            </a:fld>
            <a:endParaRPr lang="en-GB"/>
          </a:p>
        </p:txBody>
      </p:sp>
    </p:spTree>
    <p:extLst>
      <p:ext uri="{BB962C8B-B14F-4D97-AF65-F5344CB8AC3E}">
        <p14:creationId xmlns:p14="http://schemas.microsoft.com/office/powerpoint/2010/main" val="2494751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notes"/>
          <p:cNvSpPr txBox="1">
            <a:spLocks noGrp="1"/>
          </p:cNvSpPr>
          <p:nvPr>
            <p:ph type="body" idx="1"/>
          </p:nvPr>
        </p:nvSpPr>
        <p:spPr>
          <a:xfrm>
            <a:off x="992665" y="6908710"/>
            <a:ext cx="7941310" cy="5652582"/>
          </a:xfrm>
          <a:prstGeom prst="rect">
            <a:avLst/>
          </a:prstGeom>
          <a:noFill/>
          <a:ln>
            <a:noFill/>
          </a:ln>
        </p:spPr>
        <p:txBody>
          <a:bodyPr spcFirstLastPara="1" wrap="square" lIns="132725" tIns="66350" rIns="132725" bIns="66350" anchor="t" anchorCtr="0">
            <a:noAutofit/>
          </a:bodyPr>
          <a:lstStyle/>
          <a:p>
            <a:pPr marL="0" lvl="0" indent="0" algn="l" rtl="0">
              <a:lnSpc>
                <a:spcPct val="100000"/>
              </a:lnSpc>
              <a:spcBef>
                <a:spcPts val="0"/>
              </a:spcBef>
              <a:spcAft>
                <a:spcPts val="0"/>
              </a:spcAft>
              <a:buSzPts val="1400"/>
              <a:buNone/>
            </a:pPr>
            <a:endParaRPr/>
          </a:p>
        </p:txBody>
      </p:sp>
      <p:sp>
        <p:nvSpPr>
          <p:cNvPr id="216" name="Google Shape;216;p1:notes"/>
          <p:cNvSpPr>
            <a:spLocks noGrp="1" noRot="1" noChangeAspect="1"/>
          </p:cNvSpPr>
          <p:nvPr>
            <p:ph type="sldImg" idx="2"/>
          </p:nvPr>
        </p:nvSpPr>
        <p:spPr>
          <a:xfrm>
            <a:off x="655638" y="1792288"/>
            <a:ext cx="8615362" cy="48466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a:extLst>
            <a:ext uri="{FF2B5EF4-FFF2-40B4-BE49-F238E27FC236}">
              <a16:creationId xmlns:a16="http://schemas.microsoft.com/office/drawing/2014/main" id="{69307FED-3B75-DC04-56B6-3D8CE606F123}"/>
            </a:ext>
          </a:extLst>
        </p:cNvPr>
        <p:cNvGrpSpPr/>
        <p:nvPr/>
      </p:nvGrpSpPr>
      <p:grpSpPr>
        <a:xfrm>
          <a:off x="0" y="0"/>
          <a:ext cx="0" cy="0"/>
          <a:chOff x="0" y="0"/>
          <a:chExt cx="0" cy="0"/>
        </a:xfrm>
      </p:grpSpPr>
      <p:sp>
        <p:nvSpPr>
          <p:cNvPr id="220" name="Google Shape;220;p2:notes">
            <a:extLst>
              <a:ext uri="{FF2B5EF4-FFF2-40B4-BE49-F238E27FC236}">
                <a16:creationId xmlns:a16="http://schemas.microsoft.com/office/drawing/2014/main" id="{DD88F33A-8729-21A2-FD24-9E8D796D6171}"/>
              </a:ext>
            </a:extLst>
          </p:cNvPr>
          <p:cNvSpPr txBox="1">
            <a:spLocks noGrp="1"/>
          </p:cNvSpPr>
          <p:nvPr>
            <p:ph type="body" idx="1"/>
          </p:nvPr>
        </p:nvSpPr>
        <p:spPr>
          <a:xfrm>
            <a:off x="992665" y="6908710"/>
            <a:ext cx="7941310" cy="5652582"/>
          </a:xfrm>
          <a:prstGeom prst="rect">
            <a:avLst/>
          </a:prstGeom>
          <a:noFill/>
          <a:ln>
            <a:noFill/>
          </a:ln>
        </p:spPr>
        <p:txBody>
          <a:bodyPr spcFirstLastPara="1" wrap="square" lIns="132725" tIns="66350" rIns="132725" bIns="66350" anchor="t" anchorCtr="0">
            <a:noAutofit/>
          </a:bodyPr>
          <a:lstStyle/>
          <a:p>
            <a:pPr marL="0" lvl="0" indent="0" algn="l" rtl="0">
              <a:lnSpc>
                <a:spcPct val="100000"/>
              </a:lnSpc>
              <a:spcBef>
                <a:spcPts val="0"/>
              </a:spcBef>
              <a:spcAft>
                <a:spcPts val="0"/>
              </a:spcAft>
              <a:buSzPts val="1400"/>
              <a:buNone/>
            </a:pPr>
            <a:r>
              <a:rPr lang="en-GB"/>
              <a:t>Susan </a:t>
            </a:r>
            <a:endParaRPr/>
          </a:p>
        </p:txBody>
      </p:sp>
      <p:sp>
        <p:nvSpPr>
          <p:cNvPr id="221" name="Google Shape;221;p2:notes">
            <a:extLst>
              <a:ext uri="{FF2B5EF4-FFF2-40B4-BE49-F238E27FC236}">
                <a16:creationId xmlns:a16="http://schemas.microsoft.com/office/drawing/2014/main" id="{5A7C36AB-BCBF-32F7-7A90-FEE4319BD924}"/>
              </a:ext>
            </a:extLst>
          </p:cNvPr>
          <p:cNvSpPr>
            <a:spLocks noGrp="1" noRot="1" noChangeAspect="1"/>
          </p:cNvSpPr>
          <p:nvPr>
            <p:ph type="sldImg" idx="2"/>
          </p:nvPr>
        </p:nvSpPr>
        <p:spPr>
          <a:xfrm>
            <a:off x="655638" y="1792288"/>
            <a:ext cx="8615362" cy="48466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9819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a:extLst>
            <a:ext uri="{FF2B5EF4-FFF2-40B4-BE49-F238E27FC236}">
              <a16:creationId xmlns:a16="http://schemas.microsoft.com/office/drawing/2014/main" id="{9DF4D729-5856-D079-6F53-9C576162BD4F}"/>
            </a:ext>
          </a:extLst>
        </p:cNvPr>
        <p:cNvGrpSpPr/>
        <p:nvPr/>
      </p:nvGrpSpPr>
      <p:grpSpPr>
        <a:xfrm>
          <a:off x="0" y="0"/>
          <a:ext cx="0" cy="0"/>
          <a:chOff x="0" y="0"/>
          <a:chExt cx="0" cy="0"/>
        </a:xfrm>
      </p:grpSpPr>
      <p:sp>
        <p:nvSpPr>
          <p:cNvPr id="220" name="Google Shape;220;p2:notes">
            <a:extLst>
              <a:ext uri="{FF2B5EF4-FFF2-40B4-BE49-F238E27FC236}">
                <a16:creationId xmlns:a16="http://schemas.microsoft.com/office/drawing/2014/main" id="{BA033F00-50B5-7702-1BF6-1B01277D2572}"/>
              </a:ext>
            </a:extLst>
          </p:cNvPr>
          <p:cNvSpPr txBox="1">
            <a:spLocks noGrp="1"/>
          </p:cNvSpPr>
          <p:nvPr>
            <p:ph type="body" idx="1"/>
          </p:nvPr>
        </p:nvSpPr>
        <p:spPr>
          <a:xfrm>
            <a:off x="992665" y="6908710"/>
            <a:ext cx="7941310" cy="5652582"/>
          </a:xfrm>
          <a:prstGeom prst="rect">
            <a:avLst/>
          </a:prstGeom>
          <a:noFill/>
          <a:ln>
            <a:noFill/>
          </a:ln>
        </p:spPr>
        <p:txBody>
          <a:bodyPr spcFirstLastPara="1" wrap="square" lIns="132725" tIns="66350" rIns="132725" bIns="66350" anchor="t" anchorCtr="0">
            <a:noAutofit/>
          </a:bodyPr>
          <a:lstStyle/>
          <a:p>
            <a:pPr marL="0" lvl="0" indent="0" algn="l" rtl="0">
              <a:lnSpc>
                <a:spcPct val="100000"/>
              </a:lnSpc>
              <a:spcBef>
                <a:spcPts val="0"/>
              </a:spcBef>
              <a:spcAft>
                <a:spcPts val="0"/>
              </a:spcAft>
              <a:buSzPts val="1400"/>
              <a:buNone/>
            </a:pPr>
            <a:r>
              <a:rPr lang="en-GB"/>
              <a:t>Susan </a:t>
            </a:r>
            <a:endParaRPr/>
          </a:p>
        </p:txBody>
      </p:sp>
      <p:sp>
        <p:nvSpPr>
          <p:cNvPr id="221" name="Google Shape;221;p2:notes">
            <a:extLst>
              <a:ext uri="{FF2B5EF4-FFF2-40B4-BE49-F238E27FC236}">
                <a16:creationId xmlns:a16="http://schemas.microsoft.com/office/drawing/2014/main" id="{8BC896EC-A6CA-2E27-358A-77CBDBBB486C}"/>
              </a:ext>
            </a:extLst>
          </p:cNvPr>
          <p:cNvSpPr>
            <a:spLocks noGrp="1" noRot="1" noChangeAspect="1"/>
          </p:cNvSpPr>
          <p:nvPr>
            <p:ph type="sldImg" idx="2"/>
          </p:nvPr>
        </p:nvSpPr>
        <p:spPr>
          <a:xfrm>
            <a:off x="655638" y="1792288"/>
            <a:ext cx="8615362" cy="48466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49987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9e2ea4731b_0_223:notes"/>
          <p:cNvSpPr txBox="1">
            <a:spLocks noGrp="1"/>
          </p:cNvSpPr>
          <p:nvPr>
            <p:ph type="body" idx="1"/>
          </p:nvPr>
        </p:nvSpPr>
        <p:spPr>
          <a:xfrm>
            <a:off x="992665" y="6908710"/>
            <a:ext cx="7941300" cy="5652600"/>
          </a:xfrm>
          <a:prstGeom prst="rect">
            <a:avLst/>
          </a:prstGeom>
          <a:noFill/>
          <a:ln>
            <a:noFill/>
          </a:ln>
        </p:spPr>
        <p:txBody>
          <a:bodyPr spcFirstLastPara="1" wrap="square" lIns="132725" tIns="66350" rIns="132725" bIns="66350" anchor="t" anchorCtr="0">
            <a:noAutofit/>
          </a:bodyPr>
          <a:lstStyle/>
          <a:p>
            <a:pPr marL="0" lvl="0" indent="0" algn="l" rtl="0">
              <a:lnSpc>
                <a:spcPct val="100000"/>
              </a:lnSpc>
              <a:spcBef>
                <a:spcPts val="0"/>
              </a:spcBef>
              <a:spcAft>
                <a:spcPts val="0"/>
              </a:spcAft>
              <a:buSzPts val="1400"/>
              <a:buNone/>
            </a:pPr>
            <a:r>
              <a:rPr lang="en-US" dirty="0"/>
              <a:t>B</a:t>
            </a:r>
            <a:r>
              <a:rPr lang="en-GB" dirty="0"/>
              <a:t>ARRY</a:t>
            </a:r>
            <a:endParaRPr dirty="0"/>
          </a:p>
        </p:txBody>
      </p:sp>
      <p:sp>
        <p:nvSpPr>
          <p:cNvPr id="256" name="Google Shape;256;g29e2ea4731b_0_223:notes"/>
          <p:cNvSpPr>
            <a:spLocks noGrp="1" noRot="1" noChangeAspect="1"/>
          </p:cNvSpPr>
          <p:nvPr>
            <p:ph type="sldImg" idx="2"/>
          </p:nvPr>
        </p:nvSpPr>
        <p:spPr>
          <a:xfrm>
            <a:off x="655638" y="1792288"/>
            <a:ext cx="8615362" cy="48466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9e2eaeb60e_1_0:notes"/>
          <p:cNvSpPr>
            <a:spLocks noGrp="1" noRot="1" noChangeAspect="1"/>
          </p:cNvSpPr>
          <p:nvPr>
            <p:ph type="sldImg" idx="2"/>
          </p:nvPr>
        </p:nvSpPr>
        <p:spPr>
          <a:xfrm>
            <a:off x="655638" y="1792288"/>
            <a:ext cx="8615362" cy="48466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9e2eaeb60e_1_0:notes"/>
          <p:cNvSpPr txBox="1">
            <a:spLocks noGrp="1"/>
          </p:cNvSpPr>
          <p:nvPr>
            <p:ph type="body" idx="1"/>
          </p:nvPr>
        </p:nvSpPr>
        <p:spPr>
          <a:xfrm>
            <a:off x="992665" y="6908710"/>
            <a:ext cx="7941300" cy="5652600"/>
          </a:xfrm>
          <a:prstGeom prst="rect">
            <a:avLst/>
          </a:prstGeom>
        </p:spPr>
        <p:txBody>
          <a:bodyPr spcFirstLastPara="1" wrap="square" lIns="132725" tIns="66350" rIns="132725" bIns="66350" anchor="t" anchorCtr="0">
            <a:noAutofit/>
          </a:bodyPr>
          <a:lstStyle/>
          <a:p>
            <a:pPr marL="0" lvl="0" indent="0" algn="l" rtl="0">
              <a:spcBef>
                <a:spcPts val="0"/>
              </a:spcBef>
              <a:spcAft>
                <a:spcPts val="0"/>
              </a:spcAft>
              <a:buNone/>
            </a:pPr>
            <a:r>
              <a:rPr lang="en-US" dirty="0"/>
              <a:t>BARRY</a:t>
            </a:r>
            <a:endParaRPr dirty="0"/>
          </a:p>
        </p:txBody>
      </p:sp>
      <p:sp>
        <p:nvSpPr>
          <p:cNvPr id="288" name="Google Shape;288;g29e2eaeb60e_1_0:notes"/>
          <p:cNvSpPr txBox="1">
            <a:spLocks noGrp="1"/>
          </p:cNvSpPr>
          <p:nvPr>
            <p:ph type="sldNum" idx="12"/>
          </p:nvPr>
        </p:nvSpPr>
        <p:spPr>
          <a:xfrm>
            <a:off x="5622800" y="13635485"/>
            <a:ext cx="4301400" cy="720300"/>
          </a:xfrm>
          <a:prstGeom prst="rect">
            <a:avLst/>
          </a:prstGeom>
        </p:spPr>
        <p:txBody>
          <a:bodyPr spcFirstLastPara="1" wrap="square" lIns="132725" tIns="66350" rIns="132725" bIns="66350" anchor="b" anchorCtr="0">
            <a:noAutofit/>
          </a:bodyPr>
          <a:lstStyle/>
          <a:p>
            <a:pPr marL="0" lvl="0" indent="0" algn="r" rtl="0">
              <a:spcBef>
                <a:spcPts val="0"/>
              </a:spcBef>
              <a:spcAft>
                <a:spcPts val="0"/>
              </a:spcAft>
              <a:buClr>
                <a:srgbClr val="000000"/>
              </a:buClr>
              <a:buSzPts val="1700"/>
              <a:buFont typeface="Arial"/>
              <a:buNone/>
            </a:pPr>
            <a:fld id="{00000000-1234-1234-1234-123412341234}" type="slidenum">
              <a:rPr lang="en-GB"/>
              <a:t>41</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8306370A-A764-4019-0E5F-241370698275}"/>
            </a:ext>
          </a:extLst>
        </p:cNvPr>
        <p:cNvGrpSpPr/>
        <p:nvPr/>
      </p:nvGrpSpPr>
      <p:grpSpPr>
        <a:xfrm>
          <a:off x="0" y="0"/>
          <a:ext cx="0" cy="0"/>
          <a:chOff x="0" y="0"/>
          <a:chExt cx="0" cy="0"/>
        </a:xfrm>
      </p:grpSpPr>
      <p:sp>
        <p:nvSpPr>
          <p:cNvPr id="255" name="Google Shape;255;g29e2ea4731b_0_223:notes">
            <a:extLst>
              <a:ext uri="{FF2B5EF4-FFF2-40B4-BE49-F238E27FC236}">
                <a16:creationId xmlns:a16="http://schemas.microsoft.com/office/drawing/2014/main" id="{77E90BF0-487E-31AC-A252-42AEDEB9CFFA}"/>
              </a:ext>
            </a:extLst>
          </p:cNvPr>
          <p:cNvSpPr txBox="1">
            <a:spLocks noGrp="1"/>
          </p:cNvSpPr>
          <p:nvPr>
            <p:ph type="body" idx="1"/>
          </p:nvPr>
        </p:nvSpPr>
        <p:spPr>
          <a:xfrm>
            <a:off x="992665" y="6908710"/>
            <a:ext cx="7941300" cy="5652600"/>
          </a:xfrm>
          <a:prstGeom prst="rect">
            <a:avLst/>
          </a:prstGeom>
          <a:noFill/>
          <a:ln>
            <a:noFill/>
          </a:ln>
        </p:spPr>
        <p:txBody>
          <a:bodyPr spcFirstLastPara="1" wrap="square" lIns="132725" tIns="66350" rIns="132725" bIns="66350" anchor="t" anchorCtr="0">
            <a:noAutofit/>
          </a:bodyPr>
          <a:lstStyle/>
          <a:p>
            <a:pPr marL="0" lvl="0" indent="0" algn="l" rtl="0">
              <a:lnSpc>
                <a:spcPct val="100000"/>
              </a:lnSpc>
              <a:spcBef>
                <a:spcPts val="0"/>
              </a:spcBef>
              <a:spcAft>
                <a:spcPts val="0"/>
              </a:spcAft>
              <a:buSzPts val="1400"/>
              <a:buNone/>
            </a:pPr>
            <a:r>
              <a:rPr lang="en-GB"/>
              <a:t>SUSAN</a:t>
            </a:r>
            <a:endParaRPr/>
          </a:p>
        </p:txBody>
      </p:sp>
      <p:sp>
        <p:nvSpPr>
          <p:cNvPr id="256" name="Google Shape;256;g29e2ea4731b_0_223:notes">
            <a:extLst>
              <a:ext uri="{FF2B5EF4-FFF2-40B4-BE49-F238E27FC236}">
                <a16:creationId xmlns:a16="http://schemas.microsoft.com/office/drawing/2014/main" id="{03DA04D9-AC7D-C34E-CE51-A35393EF1427}"/>
              </a:ext>
            </a:extLst>
          </p:cNvPr>
          <p:cNvSpPr>
            <a:spLocks noGrp="1" noRot="1" noChangeAspect="1"/>
          </p:cNvSpPr>
          <p:nvPr>
            <p:ph type="sldImg" idx="2"/>
          </p:nvPr>
        </p:nvSpPr>
        <p:spPr>
          <a:xfrm>
            <a:off x="655638" y="1792288"/>
            <a:ext cx="8615362" cy="48466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5299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9e2eaeb60e_1_9:notes"/>
          <p:cNvSpPr>
            <a:spLocks noGrp="1" noRot="1" noChangeAspect="1"/>
          </p:cNvSpPr>
          <p:nvPr>
            <p:ph type="sldImg" idx="2"/>
          </p:nvPr>
        </p:nvSpPr>
        <p:spPr>
          <a:xfrm>
            <a:off x="655638" y="1792288"/>
            <a:ext cx="8615362" cy="48466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29e2eaeb60e_1_9:notes"/>
          <p:cNvSpPr txBox="1">
            <a:spLocks noGrp="1"/>
          </p:cNvSpPr>
          <p:nvPr>
            <p:ph type="body" idx="1"/>
          </p:nvPr>
        </p:nvSpPr>
        <p:spPr>
          <a:xfrm>
            <a:off x="992665" y="6908710"/>
            <a:ext cx="7941300" cy="5652600"/>
          </a:xfrm>
          <a:prstGeom prst="rect">
            <a:avLst/>
          </a:prstGeom>
        </p:spPr>
        <p:txBody>
          <a:bodyPr spcFirstLastPara="1" wrap="square" lIns="132725" tIns="66350" rIns="132725" bIns="66350" anchor="t" anchorCtr="0">
            <a:noAutofit/>
          </a:bodyPr>
          <a:lstStyle/>
          <a:p>
            <a:pPr marL="0" lvl="0" indent="0" algn="l" rtl="0">
              <a:spcBef>
                <a:spcPts val="0"/>
              </a:spcBef>
              <a:spcAft>
                <a:spcPts val="0"/>
              </a:spcAft>
              <a:buNone/>
            </a:pPr>
            <a:r>
              <a:rPr lang="en-US" dirty="0"/>
              <a:t>Examples of our work around Empty Homes; </a:t>
            </a:r>
            <a:endParaRPr b="1" dirty="0"/>
          </a:p>
        </p:txBody>
      </p:sp>
      <p:sp>
        <p:nvSpPr>
          <p:cNvPr id="298" name="Google Shape;298;g29e2eaeb60e_1_9:notes"/>
          <p:cNvSpPr txBox="1">
            <a:spLocks noGrp="1"/>
          </p:cNvSpPr>
          <p:nvPr>
            <p:ph type="sldNum" idx="12"/>
          </p:nvPr>
        </p:nvSpPr>
        <p:spPr>
          <a:xfrm>
            <a:off x="5622800" y="13635485"/>
            <a:ext cx="4301400" cy="720300"/>
          </a:xfrm>
          <a:prstGeom prst="rect">
            <a:avLst/>
          </a:prstGeom>
        </p:spPr>
        <p:txBody>
          <a:bodyPr spcFirstLastPara="1" wrap="square" lIns="132725" tIns="66350" rIns="132725" bIns="66350" anchor="b" anchorCtr="0">
            <a:noAutofit/>
          </a:bodyPr>
          <a:lstStyle/>
          <a:p>
            <a:pPr marL="0" lvl="0" indent="0" algn="r" rtl="0">
              <a:spcBef>
                <a:spcPts val="0"/>
              </a:spcBef>
              <a:spcAft>
                <a:spcPts val="0"/>
              </a:spcAft>
              <a:buClr>
                <a:srgbClr val="000000"/>
              </a:buClr>
              <a:buSzPts val="1700"/>
              <a:buFont typeface="Arial"/>
              <a:buNone/>
            </a:pPr>
            <a:fld id="{00000000-1234-1234-1234-123412341234}" type="slidenum">
              <a:rPr lang="en-GB"/>
              <a:t>43</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9:notes"/>
          <p:cNvSpPr txBox="1">
            <a:spLocks noGrp="1"/>
          </p:cNvSpPr>
          <p:nvPr>
            <p:ph type="body" idx="1"/>
          </p:nvPr>
        </p:nvSpPr>
        <p:spPr>
          <a:xfrm>
            <a:off x="992665" y="6908710"/>
            <a:ext cx="7941310" cy="5652582"/>
          </a:xfrm>
          <a:prstGeom prst="rect">
            <a:avLst/>
          </a:prstGeom>
          <a:noFill/>
          <a:ln>
            <a:noFill/>
          </a:ln>
        </p:spPr>
        <p:txBody>
          <a:bodyPr spcFirstLastPara="1" wrap="square" lIns="132725" tIns="66350" rIns="132725" bIns="66350" anchor="t" anchorCtr="0">
            <a:noAutofit/>
          </a:bodyPr>
          <a:lstStyle/>
          <a:p>
            <a:pPr marL="0" lvl="0" indent="0" algn="l" rtl="0">
              <a:lnSpc>
                <a:spcPct val="100000"/>
              </a:lnSpc>
              <a:spcBef>
                <a:spcPts val="0"/>
              </a:spcBef>
              <a:spcAft>
                <a:spcPts val="0"/>
              </a:spcAft>
              <a:buSzPts val="1400"/>
              <a:buNone/>
            </a:pPr>
            <a:r>
              <a:rPr lang="en-GB"/>
              <a:t>“What does it mean to me?” - to pitch this section to the team.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Opportunities skill share with team in London. Challenge of replicating our model - we’ll learn a lot and they will learn from us.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70" name="Google Shape;370;p29:notes"/>
          <p:cNvSpPr>
            <a:spLocks noGrp="1" noRot="1" noChangeAspect="1"/>
          </p:cNvSpPr>
          <p:nvPr>
            <p:ph type="sldImg" idx="2"/>
          </p:nvPr>
        </p:nvSpPr>
        <p:spPr>
          <a:xfrm>
            <a:off x="655638" y="1792288"/>
            <a:ext cx="8615362" cy="48466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FE17C0-FAE9-48FF-B7DA-A7C85631DF35}" type="slidenum">
              <a:rPr lang="en-GB" smtClean="0"/>
              <a:t>24</a:t>
            </a:fld>
            <a:endParaRPr lang="en-GB"/>
          </a:p>
        </p:txBody>
      </p:sp>
    </p:spTree>
    <p:extLst>
      <p:ext uri="{BB962C8B-B14F-4D97-AF65-F5344CB8AC3E}">
        <p14:creationId xmlns:p14="http://schemas.microsoft.com/office/powerpoint/2010/main" val="3667407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DE56177B-38FB-C299-DE12-24BE64B11B2D}"/>
            </a:ext>
          </a:extLst>
        </p:cNvPr>
        <p:cNvGrpSpPr/>
        <p:nvPr/>
      </p:nvGrpSpPr>
      <p:grpSpPr>
        <a:xfrm>
          <a:off x="0" y="0"/>
          <a:ext cx="0" cy="0"/>
          <a:chOff x="0" y="0"/>
          <a:chExt cx="0" cy="0"/>
        </a:xfrm>
      </p:grpSpPr>
      <p:sp>
        <p:nvSpPr>
          <p:cNvPr id="369" name="Google Shape;369;p29:notes">
            <a:extLst>
              <a:ext uri="{FF2B5EF4-FFF2-40B4-BE49-F238E27FC236}">
                <a16:creationId xmlns:a16="http://schemas.microsoft.com/office/drawing/2014/main" id="{9C93B364-2891-B521-8191-13547305DBAB}"/>
              </a:ext>
            </a:extLst>
          </p:cNvPr>
          <p:cNvSpPr txBox="1">
            <a:spLocks noGrp="1"/>
          </p:cNvSpPr>
          <p:nvPr>
            <p:ph type="body" idx="1"/>
          </p:nvPr>
        </p:nvSpPr>
        <p:spPr>
          <a:xfrm>
            <a:off x="992665" y="6908710"/>
            <a:ext cx="7941310" cy="5652582"/>
          </a:xfrm>
          <a:prstGeom prst="rect">
            <a:avLst/>
          </a:prstGeom>
          <a:noFill/>
          <a:ln>
            <a:noFill/>
          </a:ln>
        </p:spPr>
        <p:txBody>
          <a:bodyPr spcFirstLastPara="1" wrap="square" lIns="132725" tIns="66350" rIns="132725" bIns="66350" anchor="t" anchorCtr="0">
            <a:noAutofit/>
          </a:bodyPr>
          <a:lstStyle/>
          <a:p>
            <a:pPr marL="0" lvl="0" indent="0" algn="l" rtl="0">
              <a:lnSpc>
                <a:spcPct val="100000"/>
              </a:lnSpc>
              <a:spcBef>
                <a:spcPts val="0"/>
              </a:spcBef>
              <a:spcAft>
                <a:spcPts val="0"/>
              </a:spcAft>
              <a:buSzPts val="1400"/>
              <a:buNone/>
            </a:pPr>
            <a:r>
              <a:rPr lang="en-GB"/>
              <a:t>“What does it mean to me?” - to pitch this section to the team.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Opportunities skill share with team in London. Challenge of replicating our model - we’ll learn a lot and they will learn from us.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70" name="Google Shape;370;p29:notes">
            <a:extLst>
              <a:ext uri="{FF2B5EF4-FFF2-40B4-BE49-F238E27FC236}">
                <a16:creationId xmlns:a16="http://schemas.microsoft.com/office/drawing/2014/main" id="{8A3795FF-0992-67A4-0868-71CB23B406E9}"/>
              </a:ext>
            </a:extLst>
          </p:cNvPr>
          <p:cNvSpPr>
            <a:spLocks noGrp="1" noRot="1" noChangeAspect="1"/>
          </p:cNvSpPr>
          <p:nvPr>
            <p:ph type="sldImg" idx="2"/>
          </p:nvPr>
        </p:nvSpPr>
        <p:spPr>
          <a:xfrm>
            <a:off x="655638" y="1792288"/>
            <a:ext cx="8615362" cy="48466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31741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a:extLst>
            <a:ext uri="{FF2B5EF4-FFF2-40B4-BE49-F238E27FC236}">
              <a16:creationId xmlns:a16="http://schemas.microsoft.com/office/drawing/2014/main" id="{46D9E2BB-83E5-6A99-B7F4-1D4C01D21384}"/>
            </a:ext>
          </a:extLst>
        </p:cNvPr>
        <p:cNvGrpSpPr/>
        <p:nvPr/>
      </p:nvGrpSpPr>
      <p:grpSpPr>
        <a:xfrm>
          <a:off x="0" y="0"/>
          <a:ext cx="0" cy="0"/>
          <a:chOff x="0" y="0"/>
          <a:chExt cx="0" cy="0"/>
        </a:xfrm>
      </p:grpSpPr>
      <p:sp>
        <p:nvSpPr>
          <p:cNvPr id="296" name="Google Shape;296;g29e2eaeb60e_1_9:notes">
            <a:extLst>
              <a:ext uri="{FF2B5EF4-FFF2-40B4-BE49-F238E27FC236}">
                <a16:creationId xmlns:a16="http://schemas.microsoft.com/office/drawing/2014/main" id="{CBEE31AE-D2FB-17B1-BE00-15732110E03E}"/>
              </a:ext>
            </a:extLst>
          </p:cNvPr>
          <p:cNvSpPr>
            <a:spLocks noGrp="1" noRot="1" noChangeAspect="1"/>
          </p:cNvSpPr>
          <p:nvPr>
            <p:ph type="sldImg" idx="2"/>
          </p:nvPr>
        </p:nvSpPr>
        <p:spPr>
          <a:xfrm>
            <a:off x="655638" y="1792288"/>
            <a:ext cx="8615362" cy="48466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29e2eaeb60e_1_9:notes">
            <a:extLst>
              <a:ext uri="{FF2B5EF4-FFF2-40B4-BE49-F238E27FC236}">
                <a16:creationId xmlns:a16="http://schemas.microsoft.com/office/drawing/2014/main" id="{41D72C8F-0495-A47A-9B66-3EE54375B7E3}"/>
              </a:ext>
            </a:extLst>
          </p:cNvPr>
          <p:cNvSpPr txBox="1">
            <a:spLocks noGrp="1"/>
          </p:cNvSpPr>
          <p:nvPr>
            <p:ph type="body" idx="1"/>
          </p:nvPr>
        </p:nvSpPr>
        <p:spPr>
          <a:xfrm>
            <a:off x="992665" y="6908710"/>
            <a:ext cx="7941300" cy="5652600"/>
          </a:xfrm>
          <a:prstGeom prst="rect">
            <a:avLst/>
          </a:prstGeom>
        </p:spPr>
        <p:txBody>
          <a:bodyPr spcFirstLastPara="1" wrap="square" lIns="132725" tIns="66350" rIns="132725" bIns="66350" anchor="t" anchorCtr="0">
            <a:noAutofit/>
          </a:bodyPr>
          <a:lstStyle/>
          <a:p>
            <a:pPr marL="0" lvl="0" indent="0" algn="l" rtl="0">
              <a:spcBef>
                <a:spcPts val="0"/>
              </a:spcBef>
              <a:spcAft>
                <a:spcPts val="0"/>
              </a:spcAft>
              <a:buNone/>
            </a:pPr>
            <a:r>
              <a:rPr lang="en-US" dirty="0"/>
              <a:t>Examples of our work around Empty Homes; </a:t>
            </a:r>
            <a:endParaRPr b="1" dirty="0"/>
          </a:p>
        </p:txBody>
      </p:sp>
      <p:sp>
        <p:nvSpPr>
          <p:cNvPr id="298" name="Google Shape;298;g29e2eaeb60e_1_9:notes">
            <a:extLst>
              <a:ext uri="{FF2B5EF4-FFF2-40B4-BE49-F238E27FC236}">
                <a16:creationId xmlns:a16="http://schemas.microsoft.com/office/drawing/2014/main" id="{32CD53BE-77FF-D985-42DD-0E6F7BD00F84}"/>
              </a:ext>
            </a:extLst>
          </p:cNvPr>
          <p:cNvSpPr txBox="1">
            <a:spLocks noGrp="1"/>
          </p:cNvSpPr>
          <p:nvPr>
            <p:ph type="sldNum" idx="12"/>
          </p:nvPr>
        </p:nvSpPr>
        <p:spPr>
          <a:xfrm>
            <a:off x="5622800" y="13635485"/>
            <a:ext cx="4301400" cy="720300"/>
          </a:xfrm>
          <a:prstGeom prst="rect">
            <a:avLst/>
          </a:prstGeom>
        </p:spPr>
        <p:txBody>
          <a:bodyPr spcFirstLastPara="1" wrap="square" lIns="132725" tIns="66350" rIns="132725" bIns="66350" anchor="b" anchorCtr="0">
            <a:noAutofit/>
          </a:bodyPr>
          <a:lstStyle/>
          <a:p>
            <a:pPr marL="0" lvl="0" indent="0" algn="r" rtl="0">
              <a:spcBef>
                <a:spcPts val="0"/>
              </a:spcBef>
              <a:spcAft>
                <a:spcPts val="0"/>
              </a:spcAft>
              <a:buClr>
                <a:srgbClr val="000000"/>
              </a:buClr>
              <a:buSzPts val="1700"/>
              <a:buFont typeface="Arial"/>
              <a:buNone/>
            </a:pPr>
            <a:fld id="{00000000-1234-1234-1234-123412341234}" type="slidenum">
              <a:rPr lang="en-GB"/>
              <a:t>46</a:t>
            </a:fld>
            <a:endParaRPr/>
          </a:p>
        </p:txBody>
      </p:sp>
    </p:spTree>
    <p:extLst>
      <p:ext uri="{BB962C8B-B14F-4D97-AF65-F5344CB8AC3E}">
        <p14:creationId xmlns:p14="http://schemas.microsoft.com/office/powerpoint/2010/main" val="3441622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3D27955E-5CB1-B4EB-6D1C-3BAE1B5200C0}"/>
            </a:ext>
          </a:extLst>
        </p:cNvPr>
        <p:cNvGrpSpPr/>
        <p:nvPr/>
      </p:nvGrpSpPr>
      <p:grpSpPr>
        <a:xfrm>
          <a:off x="0" y="0"/>
          <a:ext cx="0" cy="0"/>
          <a:chOff x="0" y="0"/>
          <a:chExt cx="0" cy="0"/>
        </a:xfrm>
      </p:grpSpPr>
      <p:sp>
        <p:nvSpPr>
          <p:cNvPr id="369" name="Google Shape;369;p29:notes">
            <a:extLst>
              <a:ext uri="{FF2B5EF4-FFF2-40B4-BE49-F238E27FC236}">
                <a16:creationId xmlns:a16="http://schemas.microsoft.com/office/drawing/2014/main" id="{29EE83AB-5513-CDC6-B8AA-E9494730CD39}"/>
              </a:ext>
            </a:extLst>
          </p:cNvPr>
          <p:cNvSpPr txBox="1">
            <a:spLocks noGrp="1"/>
          </p:cNvSpPr>
          <p:nvPr>
            <p:ph type="body" idx="1"/>
          </p:nvPr>
        </p:nvSpPr>
        <p:spPr>
          <a:xfrm>
            <a:off x="992665" y="6908710"/>
            <a:ext cx="7941310" cy="5652582"/>
          </a:xfrm>
          <a:prstGeom prst="rect">
            <a:avLst/>
          </a:prstGeom>
          <a:noFill/>
          <a:ln>
            <a:noFill/>
          </a:ln>
        </p:spPr>
        <p:txBody>
          <a:bodyPr spcFirstLastPara="1" wrap="square" lIns="132725" tIns="66350" rIns="132725" bIns="66350" anchor="t" anchorCtr="0">
            <a:noAutofit/>
          </a:bodyPr>
          <a:lstStyle/>
          <a:p>
            <a:pPr marL="0" lvl="0" indent="0" algn="l" rtl="0">
              <a:lnSpc>
                <a:spcPct val="100000"/>
              </a:lnSpc>
              <a:spcBef>
                <a:spcPts val="0"/>
              </a:spcBef>
              <a:spcAft>
                <a:spcPts val="0"/>
              </a:spcAft>
              <a:buSzPts val="1400"/>
              <a:buNone/>
            </a:pPr>
            <a:r>
              <a:rPr lang="en-GB"/>
              <a:t>“What does it mean to me?” - to pitch this section to the team.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Opportunities skill share with team in London. Challenge of replicating our model - we’ll learn a lot and they will learn from us.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70" name="Google Shape;370;p29:notes">
            <a:extLst>
              <a:ext uri="{FF2B5EF4-FFF2-40B4-BE49-F238E27FC236}">
                <a16:creationId xmlns:a16="http://schemas.microsoft.com/office/drawing/2014/main" id="{E1D76AFE-5605-B4DD-3237-6291D9D6F6BE}"/>
              </a:ext>
            </a:extLst>
          </p:cNvPr>
          <p:cNvSpPr>
            <a:spLocks noGrp="1" noRot="1" noChangeAspect="1"/>
          </p:cNvSpPr>
          <p:nvPr>
            <p:ph type="sldImg" idx="2"/>
          </p:nvPr>
        </p:nvSpPr>
        <p:spPr>
          <a:xfrm>
            <a:off x="655638" y="1792288"/>
            <a:ext cx="8615362" cy="48466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9658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D954A788-E1FA-5E5B-C9B1-D7188EE0C1EE}"/>
            </a:ext>
          </a:extLst>
        </p:cNvPr>
        <p:cNvGrpSpPr/>
        <p:nvPr/>
      </p:nvGrpSpPr>
      <p:grpSpPr>
        <a:xfrm>
          <a:off x="0" y="0"/>
          <a:ext cx="0" cy="0"/>
          <a:chOff x="0" y="0"/>
          <a:chExt cx="0" cy="0"/>
        </a:xfrm>
      </p:grpSpPr>
      <p:sp>
        <p:nvSpPr>
          <p:cNvPr id="369" name="Google Shape;369;p29:notes">
            <a:extLst>
              <a:ext uri="{FF2B5EF4-FFF2-40B4-BE49-F238E27FC236}">
                <a16:creationId xmlns:a16="http://schemas.microsoft.com/office/drawing/2014/main" id="{FFD61D72-40E8-4BEA-B970-FDCD5E494EC0}"/>
              </a:ext>
            </a:extLst>
          </p:cNvPr>
          <p:cNvSpPr txBox="1">
            <a:spLocks noGrp="1"/>
          </p:cNvSpPr>
          <p:nvPr>
            <p:ph type="body" idx="1"/>
          </p:nvPr>
        </p:nvSpPr>
        <p:spPr>
          <a:xfrm>
            <a:off x="992665" y="6908710"/>
            <a:ext cx="7941310" cy="5652582"/>
          </a:xfrm>
          <a:prstGeom prst="rect">
            <a:avLst/>
          </a:prstGeom>
          <a:noFill/>
          <a:ln>
            <a:noFill/>
          </a:ln>
        </p:spPr>
        <p:txBody>
          <a:bodyPr spcFirstLastPara="1" wrap="square" lIns="132725" tIns="66350" rIns="132725" bIns="66350" anchor="t" anchorCtr="0">
            <a:noAutofit/>
          </a:bodyPr>
          <a:lstStyle/>
          <a:p>
            <a:pPr marL="0" lvl="0" indent="0" algn="l" rtl="0">
              <a:lnSpc>
                <a:spcPct val="100000"/>
              </a:lnSpc>
              <a:spcBef>
                <a:spcPts val="0"/>
              </a:spcBef>
              <a:spcAft>
                <a:spcPts val="0"/>
              </a:spcAft>
              <a:buSzPts val="1400"/>
              <a:buNone/>
            </a:pPr>
            <a:r>
              <a:rPr lang="en-GB"/>
              <a:t>“What does it mean to me?” - to pitch this section to the team.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Opportunities skill share with team in London. Challenge of replicating our model - we’ll learn a lot and they will learn from us.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70" name="Google Shape;370;p29:notes">
            <a:extLst>
              <a:ext uri="{FF2B5EF4-FFF2-40B4-BE49-F238E27FC236}">
                <a16:creationId xmlns:a16="http://schemas.microsoft.com/office/drawing/2014/main" id="{1A619E70-1917-5E69-51C7-4A59AE56036B}"/>
              </a:ext>
            </a:extLst>
          </p:cNvPr>
          <p:cNvSpPr>
            <a:spLocks noGrp="1" noRot="1" noChangeAspect="1"/>
          </p:cNvSpPr>
          <p:nvPr>
            <p:ph type="sldImg" idx="2"/>
          </p:nvPr>
        </p:nvSpPr>
        <p:spPr>
          <a:xfrm>
            <a:off x="655638" y="1792288"/>
            <a:ext cx="8615362" cy="48466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1288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D36787CA-DCC3-EF53-47CF-8479A3439976}"/>
            </a:ext>
          </a:extLst>
        </p:cNvPr>
        <p:cNvGrpSpPr/>
        <p:nvPr/>
      </p:nvGrpSpPr>
      <p:grpSpPr>
        <a:xfrm>
          <a:off x="0" y="0"/>
          <a:ext cx="0" cy="0"/>
          <a:chOff x="0" y="0"/>
          <a:chExt cx="0" cy="0"/>
        </a:xfrm>
      </p:grpSpPr>
      <p:sp>
        <p:nvSpPr>
          <p:cNvPr id="369" name="Google Shape;369;p29:notes">
            <a:extLst>
              <a:ext uri="{FF2B5EF4-FFF2-40B4-BE49-F238E27FC236}">
                <a16:creationId xmlns:a16="http://schemas.microsoft.com/office/drawing/2014/main" id="{375B6278-E74E-8791-3F63-9B637F98B9A1}"/>
              </a:ext>
            </a:extLst>
          </p:cNvPr>
          <p:cNvSpPr txBox="1">
            <a:spLocks noGrp="1"/>
          </p:cNvSpPr>
          <p:nvPr>
            <p:ph type="body" idx="1"/>
          </p:nvPr>
        </p:nvSpPr>
        <p:spPr>
          <a:xfrm>
            <a:off x="992665" y="6908710"/>
            <a:ext cx="7941310" cy="5652582"/>
          </a:xfrm>
          <a:prstGeom prst="rect">
            <a:avLst/>
          </a:prstGeom>
          <a:noFill/>
          <a:ln>
            <a:noFill/>
          </a:ln>
        </p:spPr>
        <p:txBody>
          <a:bodyPr spcFirstLastPara="1" wrap="square" lIns="132725" tIns="66350" rIns="132725" bIns="66350" anchor="t" anchorCtr="0">
            <a:noAutofit/>
          </a:bodyPr>
          <a:lstStyle/>
          <a:p>
            <a:pPr marL="0" lvl="0" indent="0" algn="l" rtl="0">
              <a:lnSpc>
                <a:spcPct val="100000"/>
              </a:lnSpc>
              <a:spcBef>
                <a:spcPts val="0"/>
              </a:spcBef>
              <a:spcAft>
                <a:spcPts val="0"/>
              </a:spcAft>
              <a:buSzPts val="1400"/>
              <a:buNone/>
            </a:pPr>
            <a:r>
              <a:rPr lang="en-GB"/>
              <a:t>“What does it mean to me?” - to pitch this section to the team.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Opportunities skill share with team in London. Challenge of replicating our model - we’ll learn a lot and they will learn from us.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70" name="Google Shape;370;p29:notes">
            <a:extLst>
              <a:ext uri="{FF2B5EF4-FFF2-40B4-BE49-F238E27FC236}">
                <a16:creationId xmlns:a16="http://schemas.microsoft.com/office/drawing/2014/main" id="{3491A2D4-E32A-6255-AC9E-B52EFA08369D}"/>
              </a:ext>
            </a:extLst>
          </p:cNvPr>
          <p:cNvSpPr>
            <a:spLocks noGrp="1" noRot="1" noChangeAspect="1"/>
          </p:cNvSpPr>
          <p:nvPr>
            <p:ph type="sldImg" idx="2"/>
          </p:nvPr>
        </p:nvSpPr>
        <p:spPr>
          <a:xfrm>
            <a:off x="655638" y="1792288"/>
            <a:ext cx="8615362" cy="48466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851766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547C7AC3-E798-C3D1-4741-4D7A5F3B7691}"/>
            </a:ext>
          </a:extLst>
        </p:cNvPr>
        <p:cNvGrpSpPr/>
        <p:nvPr/>
      </p:nvGrpSpPr>
      <p:grpSpPr>
        <a:xfrm>
          <a:off x="0" y="0"/>
          <a:ext cx="0" cy="0"/>
          <a:chOff x="0" y="0"/>
          <a:chExt cx="0" cy="0"/>
        </a:xfrm>
      </p:grpSpPr>
      <p:sp>
        <p:nvSpPr>
          <p:cNvPr id="255" name="Google Shape;255;g29e2ea4731b_0_223:notes">
            <a:extLst>
              <a:ext uri="{FF2B5EF4-FFF2-40B4-BE49-F238E27FC236}">
                <a16:creationId xmlns:a16="http://schemas.microsoft.com/office/drawing/2014/main" id="{60F468B5-D8CC-FDA7-A695-B0BC86D8159A}"/>
              </a:ext>
            </a:extLst>
          </p:cNvPr>
          <p:cNvSpPr txBox="1">
            <a:spLocks noGrp="1"/>
          </p:cNvSpPr>
          <p:nvPr>
            <p:ph type="body" idx="1"/>
          </p:nvPr>
        </p:nvSpPr>
        <p:spPr>
          <a:xfrm>
            <a:off x="992665" y="6908710"/>
            <a:ext cx="7941300" cy="5652600"/>
          </a:xfrm>
          <a:prstGeom prst="rect">
            <a:avLst/>
          </a:prstGeom>
          <a:noFill/>
          <a:ln>
            <a:noFill/>
          </a:ln>
        </p:spPr>
        <p:txBody>
          <a:bodyPr spcFirstLastPara="1" wrap="square" lIns="132725" tIns="66350" rIns="132725" bIns="66350" anchor="t" anchorCtr="0">
            <a:noAutofit/>
          </a:bodyPr>
          <a:lstStyle/>
          <a:p>
            <a:pPr marL="0" lvl="0" indent="0" algn="l" rtl="0">
              <a:lnSpc>
                <a:spcPct val="100000"/>
              </a:lnSpc>
              <a:spcBef>
                <a:spcPts val="0"/>
              </a:spcBef>
              <a:spcAft>
                <a:spcPts val="0"/>
              </a:spcAft>
              <a:buSzPts val="1400"/>
              <a:buNone/>
            </a:pPr>
            <a:r>
              <a:rPr lang="en-US" dirty="0"/>
              <a:t>B</a:t>
            </a:r>
            <a:r>
              <a:rPr lang="en-GB" dirty="0"/>
              <a:t>ARRY</a:t>
            </a:r>
            <a:endParaRPr dirty="0"/>
          </a:p>
        </p:txBody>
      </p:sp>
      <p:sp>
        <p:nvSpPr>
          <p:cNvPr id="256" name="Google Shape;256;g29e2ea4731b_0_223:notes">
            <a:extLst>
              <a:ext uri="{FF2B5EF4-FFF2-40B4-BE49-F238E27FC236}">
                <a16:creationId xmlns:a16="http://schemas.microsoft.com/office/drawing/2014/main" id="{40682C40-ECF6-6E86-9297-96C6337EA37E}"/>
              </a:ext>
            </a:extLst>
          </p:cNvPr>
          <p:cNvSpPr>
            <a:spLocks noGrp="1" noRot="1" noChangeAspect="1"/>
          </p:cNvSpPr>
          <p:nvPr>
            <p:ph type="sldImg" idx="2"/>
          </p:nvPr>
        </p:nvSpPr>
        <p:spPr>
          <a:xfrm>
            <a:off x="655638" y="1792288"/>
            <a:ext cx="8615362" cy="48466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15157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a:extLst>
            <a:ext uri="{FF2B5EF4-FFF2-40B4-BE49-F238E27FC236}">
              <a16:creationId xmlns:a16="http://schemas.microsoft.com/office/drawing/2014/main" id="{11F0A7B3-5A9F-EF21-D24D-BE2858097758}"/>
            </a:ext>
          </a:extLst>
        </p:cNvPr>
        <p:cNvGrpSpPr/>
        <p:nvPr/>
      </p:nvGrpSpPr>
      <p:grpSpPr>
        <a:xfrm>
          <a:off x="0" y="0"/>
          <a:ext cx="0" cy="0"/>
          <a:chOff x="0" y="0"/>
          <a:chExt cx="0" cy="0"/>
        </a:xfrm>
      </p:grpSpPr>
      <p:sp>
        <p:nvSpPr>
          <p:cNvPr id="296" name="Google Shape;296;g29e2eaeb60e_1_9:notes">
            <a:extLst>
              <a:ext uri="{FF2B5EF4-FFF2-40B4-BE49-F238E27FC236}">
                <a16:creationId xmlns:a16="http://schemas.microsoft.com/office/drawing/2014/main" id="{A2D31B96-CCEA-E589-9E3E-3887539001F3}"/>
              </a:ext>
            </a:extLst>
          </p:cNvPr>
          <p:cNvSpPr>
            <a:spLocks noGrp="1" noRot="1" noChangeAspect="1"/>
          </p:cNvSpPr>
          <p:nvPr>
            <p:ph type="sldImg" idx="2"/>
          </p:nvPr>
        </p:nvSpPr>
        <p:spPr>
          <a:xfrm>
            <a:off x="655638" y="1792288"/>
            <a:ext cx="8615362" cy="48466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29e2eaeb60e_1_9:notes">
            <a:extLst>
              <a:ext uri="{FF2B5EF4-FFF2-40B4-BE49-F238E27FC236}">
                <a16:creationId xmlns:a16="http://schemas.microsoft.com/office/drawing/2014/main" id="{9A36F765-0A58-B75E-CDDB-E964D7E6ED1A}"/>
              </a:ext>
            </a:extLst>
          </p:cNvPr>
          <p:cNvSpPr txBox="1">
            <a:spLocks noGrp="1"/>
          </p:cNvSpPr>
          <p:nvPr>
            <p:ph type="body" idx="1"/>
          </p:nvPr>
        </p:nvSpPr>
        <p:spPr>
          <a:xfrm>
            <a:off x="992665" y="6908710"/>
            <a:ext cx="7941300" cy="5652600"/>
          </a:xfrm>
          <a:prstGeom prst="rect">
            <a:avLst/>
          </a:prstGeom>
        </p:spPr>
        <p:txBody>
          <a:bodyPr spcFirstLastPara="1" wrap="square" lIns="132725" tIns="66350" rIns="132725" bIns="66350" anchor="t" anchorCtr="0">
            <a:noAutofit/>
          </a:bodyPr>
          <a:lstStyle/>
          <a:p>
            <a:pPr marL="0" lvl="0" indent="0" algn="l" rtl="0">
              <a:spcBef>
                <a:spcPts val="0"/>
              </a:spcBef>
              <a:spcAft>
                <a:spcPts val="0"/>
              </a:spcAft>
              <a:buNone/>
            </a:pPr>
            <a:r>
              <a:rPr lang="en-US" dirty="0"/>
              <a:t>Examples of our work around Empty Homes; </a:t>
            </a:r>
            <a:endParaRPr b="1" dirty="0"/>
          </a:p>
        </p:txBody>
      </p:sp>
      <p:sp>
        <p:nvSpPr>
          <p:cNvPr id="298" name="Google Shape;298;g29e2eaeb60e_1_9:notes">
            <a:extLst>
              <a:ext uri="{FF2B5EF4-FFF2-40B4-BE49-F238E27FC236}">
                <a16:creationId xmlns:a16="http://schemas.microsoft.com/office/drawing/2014/main" id="{030124B6-BB0E-20BC-84DD-5D6E256C64CF}"/>
              </a:ext>
            </a:extLst>
          </p:cNvPr>
          <p:cNvSpPr txBox="1">
            <a:spLocks noGrp="1"/>
          </p:cNvSpPr>
          <p:nvPr>
            <p:ph type="sldNum" idx="12"/>
          </p:nvPr>
        </p:nvSpPr>
        <p:spPr>
          <a:xfrm>
            <a:off x="5622800" y="13635485"/>
            <a:ext cx="4301400" cy="720300"/>
          </a:xfrm>
          <a:prstGeom prst="rect">
            <a:avLst/>
          </a:prstGeom>
        </p:spPr>
        <p:txBody>
          <a:bodyPr spcFirstLastPara="1" wrap="square" lIns="132725" tIns="66350" rIns="132725" bIns="66350" anchor="b" anchorCtr="0">
            <a:noAutofit/>
          </a:bodyPr>
          <a:lstStyle/>
          <a:p>
            <a:pPr marL="0" lvl="0" indent="0" algn="r" rtl="0">
              <a:spcBef>
                <a:spcPts val="0"/>
              </a:spcBef>
              <a:spcAft>
                <a:spcPts val="0"/>
              </a:spcAft>
              <a:buClr>
                <a:srgbClr val="000000"/>
              </a:buClr>
              <a:buSzPts val="1700"/>
              <a:buFont typeface="Arial"/>
              <a:buNone/>
            </a:pPr>
            <a:fld id="{00000000-1234-1234-1234-123412341234}" type="slidenum">
              <a:rPr lang="en-GB"/>
              <a:t>51</a:t>
            </a:fld>
            <a:endParaRPr/>
          </a:p>
        </p:txBody>
      </p:sp>
    </p:spTree>
    <p:extLst>
      <p:ext uri="{BB962C8B-B14F-4D97-AF65-F5344CB8AC3E}">
        <p14:creationId xmlns:p14="http://schemas.microsoft.com/office/powerpoint/2010/main" val="15956002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DAE86919-38AB-A9B1-7A61-43F2973F86E4}"/>
            </a:ext>
          </a:extLst>
        </p:cNvPr>
        <p:cNvGrpSpPr/>
        <p:nvPr/>
      </p:nvGrpSpPr>
      <p:grpSpPr>
        <a:xfrm>
          <a:off x="0" y="0"/>
          <a:ext cx="0" cy="0"/>
          <a:chOff x="0" y="0"/>
          <a:chExt cx="0" cy="0"/>
        </a:xfrm>
      </p:grpSpPr>
      <p:sp>
        <p:nvSpPr>
          <p:cNvPr id="369" name="Google Shape;369;p29:notes">
            <a:extLst>
              <a:ext uri="{FF2B5EF4-FFF2-40B4-BE49-F238E27FC236}">
                <a16:creationId xmlns:a16="http://schemas.microsoft.com/office/drawing/2014/main" id="{1013145C-774E-02BC-7845-1B7B4CBA237D}"/>
              </a:ext>
            </a:extLst>
          </p:cNvPr>
          <p:cNvSpPr txBox="1">
            <a:spLocks noGrp="1"/>
          </p:cNvSpPr>
          <p:nvPr>
            <p:ph type="body" idx="1"/>
          </p:nvPr>
        </p:nvSpPr>
        <p:spPr>
          <a:xfrm>
            <a:off x="992665" y="6908710"/>
            <a:ext cx="7941310" cy="5652582"/>
          </a:xfrm>
          <a:prstGeom prst="rect">
            <a:avLst/>
          </a:prstGeom>
          <a:noFill/>
          <a:ln>
            <a:noFill/>
          </a:ln>
        </p:spPr>
        <p:txBody>
          <a:bodyPr spcFirstLastPara="1" wrap="square" lIns="132725" tIns="66350" rIns="132725" bIns="66350" anchor="t" anchorCtr="0">
            <a:noAutofit/>
          </a:bodyPr>
          <a:lstStyle/>
          <a:p>
            <a:pPr marL="0" lvl="0" indent="0" algn="l" rtl="0">
              <a:lnSpc>
                <a:spcPct val="100000"/>
              </a:lnSpc>
              <a:spcBef>
                <a:spcPts val="0"/>
              </a:spcBef>
              <a:spcAft>
                <a:spcPts val="0"/>
              </a:spcAft>
              <a:buSzPts val="1400"/>
              <a:buNone/>
            </a:pPr>
            <a:r>
              <a:rPr lang="en-GB"/>
              <a:t>“What does it mean to me?” - to pitch this section to the team.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Opportunities skill share with team in London. Challenge of replicating our model - we’ll learn a lot and they will learn from us.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70" name="Google Shape;370;p29:notes">
            <a:extLst>
              <a:ext uri="{FF2B5EF4-FFF2-40B4-BE49-F238E27FC236}">
                <a16:creationId xmlns:a16="http://schemas.microsoft.com/office/drawing/2014/main" id="{D3E0C5EB-BB59-9CE0-E4B3-01E0CC6AB707}"/>
              </a:ext>
            </a:extLst>
          </p:cNvPr>
          <p:cNvSpPr>
            <a:spLocks noGrp="1" noRot="1" noChangeAspect="1"/>
          </p:cNvSpPr>
          <p:nvPr>
            <p:ph type="sldImg" idx="2"/>
          </p:nvPr>
        </p:nvSpPr>
        <p:spPr>
          <a:xfrm>
            <a:off x="655638" y="1792288"/>
            <a:ext cx="8615362" cy="48466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571380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4FBC0C7F-CAFD-EB8B-FF66-73E69DF5FF99}"/>
            </a:ext>
          </a:extLst>
        </p:cNvPr>
        <p:cNvGrpSpPr/>
        <p:nvPr/>
      </p:nvGrpSpPr>
      <p:grpSpPr>
        <a:xfrm>
          <a:off x="0" y="0"/>
          <a:ext cx="0" cy="0"/>
          <a:chOff x="0" y="0"/>
          <a:chExt cx="0" cy="0"/>
        </a:xfrm>
      </p:grpSpPr>
      <p:sp>
        <p:nvSpPr>
          <p:cNvPr id="369" name="Google Shape;369;p29:notes">
            <a:extLst>
              <a:ext uri="{FF2B5EF4-FFF2-40B4-BE49-F238E27FC236}">
                <a16:creationId xmlns:a16="http://schemas.microsoft.com/office/drawing/2014/main" id="{2AD3D645-8B90-885D-45C0-84AFE9D32F57}"/>
              </a:ext>
            </a:extLst>
          </p:cNvPr>
          <p:cNvSpPr txBox="1">
            <a:spLocks noGrp="1"/>
          </p:cNvSpPr>
          <p:nvPr>
            <p:ph type="body" idx="1"/>
          </p:nvPr>
        </p:nvSpPr>
        <p:spPr>
          <a:xfrm>
            <a:off x="992665" y="6908710"/>
            <a:ext cx="7941310" cy="5652582"/>
          </a:xfrm>
          <a:prstGeom prst="rect">
            <a:avLst/>
          </a:prstGeom>
          <a:noFill/>
          <a:ln>
            <a:noFill/>
          </a:ln>
        </p:spPr>
        <p:txBody>
          <a:bodyPr spcFirstLastPara="1" wrap="square" lIns="132725" tIns="66350" rIns="132725" bIns="66350" anchor="t" anchorCtr="0">
            <a:noAutofit/>
          </a:bodyPr>
          <a:lstStyle/>
          <a:p>
            <a:pPr marL="0" lvl="0" indent="0" algn="l" rtl="0">
              <a:lnSpc>
                <a:spcPct val="100000"/>
              </a:lnSpc>
              <a:spcBef>
                <a:spcPts val="0"/>
              </a:spcBef>
              <a:spcAft>
                <a:spcPts val="0"/>
              </a:spcAft>
              <a:buSzPts val="1400"/>
              <a:buNone/>
            </a:pPr>
            <a:r>
              <a:rPr lang="en-GB"/>
              <a:t>“What does it mean to me?” - to pitch this section to the team.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Opportunities skill share with team in London. Challenge of replicating our model - we’ll learn a lot and they will learn from us.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70" name="Google Shape;370;p29:notes">
            <a:extLst>
              <a:ext uri="{FF2B5EF4-FFF2-40B4-BE49-F238E27FC236}">
                <a16:creationId xmlns:a16="http://schemas.microsoft.com/office/drawing/2014/main" id="{BBD8ABA5-D42B-493E-2923-79EA7D9F5F69}"/>
              </a:ext>
            </a:extLst>
          </p:cNvPr>
          <p:cNvSpPr>
            <a:spLocks noGrp="1" noRot="1" noChangeAspect="1"/>
          </p:cNvSpPr>
          <p:nvPr>
            <p:ph type="sldImg" idx="2"/>
          </p:nvPr>
        </p:nvSpPr>
        <p:spPr>
          <a:xfrm>
            <a:off x="655638" y="1792288"/>
            <a:ext cx="8615362" cy="48466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94431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a:extLst>
            <a:ext uri="{FF2B5EF4-FFF2-40B4-BE49-F238E27FC236}">
              <a16:creationId xmlns:a16="http://schemas.microsoft.com/office/drawing/2014/main" id="{5C2DBDA2-A6AA-0DC3-4D95-FC83BA228E7C}"/>
            </a:ext>
          </a:extLst>
        </p:cNvPr>
        <p:cNvGrpSpPr/>
        <p:nvPr/>
      </p:nvGrpSpPr>
      <p:grpSpPr>
        <a:xfrm>
          <a:off x="0" y="0"/>
          <a:ext cx="0" cy="0"/>
          <a:chOff x="0" y="0"/>
          <a:chExt cx="0" cy="0"/>
        </a:xfrm>
      </p:grpSpPr>
      <p:sp>
        <p:nvSpPr>
          <p:cNvPr id="296" name="Google Shape;296;g29e2eaeb60e_1_9:notes">
            <a:extLst>
              <a:ext uri="{FF2B5EF4-FFF2-40B4-BE49-F238E27FC236}">
                <a16:creationId xmlns:a16="http://schemas.microsoft.com/office/drawing/2014/main" id="{9C88758D-BB5E-738C-2C2B-8274870A1E07}"/>
              </a:ext>
            </a:extLst>
          </p:cNvPr>
          <p:cNvSpPr>
            <a:spLocks noGrp="1" noRot="1" noChangeAspect="1"/>
          </p:cNvSpPr>
          <p:nvPr>
            <p:ph type="sldImg" idx="2"/>
          </p:nvPr>
        </p:nvSpPr>
        <p:spPr>
          <a:xfrm>
            <a:off x="655638" y="1792288"/>
            <a:ext cx="8615362" cy="48466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29e2eaeb60e_1_9:notes">
            <a:extLst>
              <a:ext uri="{FF2B5EF4-FFF2-40B4-BE49-F238E27FC236}">
                <a16:creationId xmlns:a16="http://schemas.microsoft.com/office/drawing/2014/main" id="{B0A638B9-4CE9-F04B-62A8-5939E86D460B}"/>
              </a:ext>
            </a:extLst>
          </p:cNvPr>
          <p:cNvSpPr txBox="1">
            <a:spLocks noGrp="1"/>
          </p:cNvSpPr>
          <p:nvPr>
            <p:ph type="body" idx="1"/>
          </p:nvPr>
        </p:nvSpPr>
        <p:spPr>
          <a:xfrm>
            <a:off x="992665" y="6908710"/>
            <a:ext cx="7941300" cy="5652600"/>
          </a:xfrm>
          <a:prstGeom prst="rect">
            <a:avLst/>
          </a:prstGeom>
        </p:spPr>
        <p:txBody>
          <a:bodyPr spcFirstLastPara="1" wrap="square" lIns="132725" tIns="66350" rIns="132725" bIns="66350" anchor="t" anchorCtr="0">
            <a:noAutofit/>
          </a:bodyPr>
          <a:lstStyle/>
          <a:p>
            <a:pPr marL="0" lvl="0" indent="0" algn="l" rtl="0">
              <a:spcBef>
                <a:spcPts val="0"/>
              </a:spcBef>
              <a:spcAft>
                <a:spcPts val="0"/>
              </a:spcAft>
              <a:buNone/>
            </a:pPr>
            <a:r>
              <a:rPr lang="en-US" dirty="0"/>
              <a:t>Examples of our work around Empty Homes; </a:t>
            </a:r>
            <a:endParaRPr b="1" dirty="0"/>
          </a:p>
        </p:txBody>
      </p:sp>
      <p:sp>
        <p:nvSpPr>
          <p:cNvPr id="298" name="Google Shape;298;g29e2eaeb60e_1_9:notes">
            <a:extLst>
              <a:ext uri="{FF2B5EF4-FFF2-40B4-BE49-F238E27FC236}">
                <a16:creationId xmlns:a16="http://schemas.microsoft.com/office/drawing/2014/main" id="{9400AD61-1AC2-0EAF-A5AC-2ED1F472C3A2}"/>
              </a:ext>
            </a:extLst>
          </p:cNvPr>
          <p:cNvSpPr txBox="1">
            <a:spLocks noGrp="1"/>
          </p:cNvSpPr>
          <p:nvPr>
            <p:ph type="sldNum" idx="12"/>
          </p:nvPr>
        </p:nvSpPr>
        <p:spPr>
          <a:xfrm>
            <a:off x="5622800" y="13635485"/>
            <a:ext cx="4301400" cy="720300"/>
          </a:xfrm>
          <a:prstGeom prst="rect">
            <a:avLst/>
          </a:prstGeom>
        </p:spPr>
        <p:txBody>
          <a:bodyPr spcFirstLastPara="1" wrap="square" lIns="132725" tIns="66350" rIns="132725" bIns="66350" anchor="b" anchorCtr="0">
            <a:noAutofit/>
          </a:bodyPr>
          <a:lstStyle/>
          <a:p>
            <a:pPr marL="0" lvl="0" indent="0" algn="r" rtl="0">
              <a:spcBef>
                <a:spcPts val="0"/>
              </a:spcBef>
              <a:spcAft>
                <a:spcPts val="0"/>
              </a:spcAft>
              <a:buClr>
                <a:srgbClr val="000000"/>
              </a:buClr>
              <a:buSzPts val="1700"/>
              <a:buFont typeface="Arial"/>
              <a:buNone/>
            </a:pPr>
            <a:fld id="{00000000-1234-1234-1234-123412341234}" type="slidenum">
              <a:rPr lang="en-GB"/>
              <a:t>54</a:t>
            </a:fld>
            <a:endParaRPr/>
          </a:p>
        </p:txBody>
      </p:sp>
    </p:spTree>
    <p:extLst>
      <p:ext uri="{BB962C8B-B14F-4D97-AF65-F5344CB8AC3E}">
        <p14:creationId xmlns:p14="http://schemas.microsoft.com/office/powerpoint/2010/main" val="1866729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FCDDA-00C0-7365-DD60-D629C0CE70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5AED87-609E-6436-2E55-A700923376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A1B988-D99B-7758-DDAE-48D5C682B292}"/>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0C52C7CA-FB35-4755-67A6-36B9E4C9F647}"/>
              </a:ext>
            </a:extLst>
          </p:cNvPr>
          <p:cNvSpPr>
            <a:spLocks noGrp="1"/>
          </p:cNvSpPr>
          <p:nvPr>
            <p:ph type="sldNum" sz="quarter" idx="5"/>
          </p:nvPr>
        </p:nvSpPr>
        <p:spPr/>
        <p:txBody>
          <a:bodyPr/>
          <a:lstStyle/>
          <a:p>
            <a:fld id="{8FFE17C0-FAE9-48FF-B7DA-A7C85631DF35}" type="slidenum">
              <a:rPr lang="en-GB" smtClean="0"/>
              <a:t>25</a:t>
            </a:fld>
            <a:endParaRPr lang="en-GB"/>
          </a:p>
        </p:txBody>
      </p:sp>
    </p:spTree>
    <p:extLst>
      <p:ext uri="{BB962C8B-B14F-4D97-AF65-F5344CB8AC3E}">
        <p14:creationId xmlns:p14="http://schemas.microsoft.com/office/powerpoint/2010/main" val="599640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11802401-9BE8-7C11-7B83-F2DFEF309491}"/>
            </a:ext>
          </a:extLst>
        </p:cNvPr>
        <p:cNvGrpSpPr/>
        <p:nvPr/>
      </p:nvGrpSpPr>
      <p:grpSpPr>
        <a:xfrm>
          <a:off x="0" y="0"/>
          <a:ext cx="0" cy="0"/>
          <a:chOff x="0" y="0"/>
          <a:chExt cx="0" cy="0"/>
        </a:xfrm>
      </p:grpSpPr>
      <p:sp>
        <p:nvSpPr>
          <p:cNvPr id="255" name="Google Shape;255;g29e2ea4731b_0_223:notes">
            <a:extLst>
              <a:ext uri="{FF2B5EF4-FFF2-40B4-BE49-F238E27FC236}">
                <a16:creationId xmlns:a16="http://schemas.microsoft.com/office/drawing/2014/main" id="{DFE91C45-C6A9-EDA4-01C6-77EBD1E5C860}"/>
              </a:ext>
            </a:extLst>
          </p:cNvPr>
          <p:cNvSpPr txBox="1">
            <a:spLocks noGrp="1"/>
          </p:cNvSpPr>
          <p:nvPr>
            <p:ph type="body" idx="1"/>
          </p:nvPr>
        </p:nvSpPr>
        <p:spPr>
          <a:xfrm>
            <a:off x="992665" y="6908710"/>
            <a:ext cx="7941300" cy="5652600"/>
          </a:xfrm>
          <a:prstGeom prst="rect">
            <a:avLst/>
          </a:prstGeom>
          <a:noFill/>
          <a:ln>
            <a:noFill/>
          </a:ln>
        </p:spPr>
        <p:txBody>
          <a:bodyPr spcFirstLastPara="1" wrap="square" lIns="132725" tIns="66350" rIns="132725" bIns="66350" anchor="t" anchorCtr="0">
            <a:noAutofit/>
          </a:bodyPr>
          <a:lstStyle/>
          <a:p>
            <a:pPr marL="0" lvl="0" indent="0" algn="l" rtl="0">
              <a:lnSpc>
                <a:spcPct val="100000"/>
              </a:lnSpc>
              <a:spcBef>
                <a:spcPts val="0"/>
              </a:spcBef>
              <a:spcAft>
                <a:spcPts val="0"/>
              </a:spcAft>
              <a:buSzPts val="1400"/>
              <a:buNone/>
            </a:pPr>
            <a:r>
              <a:rPr lang="en-GB"/>
              <a:t>SUSAN</a:t>
            </a:r>
            <a:endParaRPr/>
          </a:p>
        </p:txBody>
      </p:sp>
      <p:sp>
        <p:nvSpPr>
          <p:cNvPr id="256" name="Google Shape;256;g29e2ea4731b_0_223:notes">
            <a:extLst>
              <a:ext uri="{FF2B5EF4-FFF2-40B4-BE49-F238E27FC236}">
                <a16:creationId xmlns:a16="http://schemas.microsoft.com/office/drawing/2014/main" id="{57CD70E8-EF60-9DC6-C76A-0E0FA683D79B}"/>
              </a:ext>
            </a:extLst>
          </p:cNvPr>
          <p:cNvSpPr>
            <a:spLocks noGrp="1" noRot="1" noChangeAspect="1"/>
          </p:cNvSpPr>
          <p:nvPr>
            <p:ph type="sldImg" idx="2"/>
          </p:nvPr>
        </p:nvSpPr>
        <p:spPr>
          <a:xfrm>
            <a:off x="655638" y="1792288"/>
            <a:ext cx="8615362" cy="48466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37727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notes"/>
          <p:cNvSpPr txBox="1">
            <a:spLocks noGrp="1"/>
          </p:cNvSpPr>
          <p:nvPr>
            <p:ph type="body" idx="1"/>
          </p:nvPr>
        </p:nvSpPr>
        <p:spPr>
          <a:xfrm>
            <a:off x="992665" y="6908710"/>
            <a:ext cx="7941310" cy="5652582"/>
          </a:xfrm>
          <a:prstGeom prst="rect">
            <a:avLst/>
          </a:prstGeom>
          <a:noFill/>
          <a:ln>
            <a:noFill/>
          </a:ln>
        </p:spPr>
        <p:txBody>
          <a:bodyPr spcFirstLastPara="1" wrap="square" lIns="132725" tIns="66350" rIns="132725" bIns="66350" anchor="t" anchorCtr="0">
            <a:noAutofit/>
          </a:bodyPr>
          <a:lstStyle/>
          <a:p>
            <a:pPr marL="0" lvl="0" indent="0" algn="l" rtl="0">
              <a:lnSpc>
                <a:spcPct val="100000"/>
              </a:lnSpc>
              <a:spcBef>
                <a:spcPts val="0"/>
              </a:spcBef>
              <a:spcAft>
                <a:spcPts val="0"/>
              </a:spcAft>
              <a:buSzPts val="1400"/>
              <a:buNone/>
            </a:pPr>
            <a:endParaRPr/>
          </a:p>
        </p:txBody>
      </p:sp>
      <p:sp>
        <p:nvSpPr>
          <p:cNvPr id="216" name="Google Shape;216;p1:notes"/>
          <p:cNvSpPr>
            <a:spLocks noGrp="1" noRot="1" noChangeAspect="1"/>
          </p:cNvSpPr>
          <p:nvPr>
            <p:ph type="sldImg" idx="2"/>
          </p:nvPr>
        </p:nvSpPr>
        <p:spPr>
          <a:xfrm>
            <a:off x="655638" y="1792288"/>
            <a:ext cx="8615362" cy="48466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947537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0" indent="-1811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87DB0E80-8E2F-4EF0-8C50-0B0DBFF713DD}" type="slidenum">
              <a:rPr lang="en-GB" smtClean="0"/>
              <a:t>86</a:t>
            </a:fld>
            <a:endParaRPr lang="en-GB"/>
          </a:p>
        </p:txBody>
      </p:sp>
    </p:spTree>
    <p:extLst>
      <p:ext uri="{BB962C8B-B14F-4D97-AF65-F5344CB8AC3E}">
        <p14:creationId xmlns:p14="http://schemas.microsoft.com/office/powerpoint/2010/main" val="41663021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835AB1-4178-4849-85FF-20C823DBA9D6}" type="slidenum">
              <a:rPr lang="en-GB" smtClean="0"/>
              <a:t>87</a:t>
            </a:fld>
            <a:endParaRPr lang="en-GB"/>
          </a:p>
        </p:txBody>
      </p:sp>
    </p:spTree>
    <p:extLst>
      <p:ext uri="{BB962C8B-B14F-4D97-AF65-F5344CB8AC3E}">
        <p14:creationId xmlns:p14="http://schemas.microsoft.com/office/powerpoint/2010/main" val="38930931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835AB1-4178-4849-85FF-20C823DBA9D6}" type="slidenum">
              <a:rPr lang="en-GB" smtClean="0"/>
              <a:t>88</a:t>
            </a:fld>
            <a:endParaRPr lang="en-GB"/>
          </a:p>
        </p:txBody>
      </p:sp>
    </p:spTree>
    <p:extLst>
      <p:ext uri="{BB962C8B-B14F-4D97-AF65-F5344CB8AC3E}">
        <p14:creationId xmlns:p14="http://schemas.microsoft.com/office/powerpoint/2010/main" val="29774510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C96A06-4774-4665-BF9D-27AEA5EA2C15}" type="slidenum">
              <a:rPr lang="en-GB" smtClean="0"/>
              <a:t>89</a:t>
            </a:fld>
            <a:endParaRPr lang="en-GB" dirty="0"/>
          </a:p>
        </p:txBody>
      </p:sp>
    </p:spTree>
    <p:extLst>
      <p:ext uri="{BB962C8B-B14F-4D97-AF65-F5344CB8AC3E}">
        <p14:creationId xmlns:p14="http://schemas.microsoft.com/office/powerpoint/2010/main" val="13178593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C96A06-4774-4665-BF9D-27AEA5EA2C15}" type="slidenum">
              <a:rPr lang="en-GB" smtClean="0"/>
              <a:t>90</a:t>
            </a:fld>
            <a:endParaRPr lang="en-GB" dirty="0"/>
          </a:p>
        </p:txBody>
      </p:sp>
    </p:spTree>
    <p:extLst>
      <p:ext uri="{BB962C8B-B14F-4D97-AF65-F5344CB8AC3E}">
        <p14:creationId xmlns:p14="http://schemas.microsoft.com/office/powerpoint/2010/main" val="28526449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C96A06-4774-4665-BF9D-27AEA5EA2C15}" type="slidenum">
              <a:rPr lang="en-GB" smtClean="0"/>
              <a:t>91</a:t>
            </a:fld>
            <a:endParaRPr lang="en-GB" dirty="0"/>
          </a:p>
        </p:txBody>
      </p:sp>
    </p:spTree>
    <p:extLst>
      <p:ext uri="{BB962C8B-B14F-4D97-AF65-F5344CB8AC3E}">
        <p14:creationId xmlns:p14="http://schemas.microsoft.com/office/powerpoint/2010/main" val="28465408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C96A06-4774-4665-BF9D-27AEA5EA2C15}" type="slidenum">
              <a:rPr lang="en-GB" smtClean="0"/>
              <a:t>92</a:t>
            </a:fld>
            <a:endParaRPr lang="en-GB" dirty="0"/>
          </a:p>
        </p:txBody>
      </p:sp>
    </p:spTree>
    <p:extLst>
      <p:ext uri="{BB962C8B-B14F-4D97-AF65-F5344CB8AC3E}">
        <p14:creationId xmlns:p14="http://schemas.microsoft.com/office/powerpoint/2010/main" val="40855307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C96A06-4774-4665-BF9D-27AEA5EA2C15}" type="slidenum">
              <a:rPr lang="en-GB" smtClean="0"/>
              <a:t>93</a:t>
            </a:fld>
            <a:endParaRPr lang="en-GB" dirty="0"/>
          </a:p>
        </p:txBody>
      </p:sp>
    </p:spTree>
    <p:extLst>
      <p:ext uri="{BB962C8B-B14F-4D97-AF65-F5344CB8AC3E}">
        <p14:creationId xmlns:p14="http://schemas.microsoft.com/office/powerpoint/2010/main" val="3493549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6E794-D2EA-1FB8-E288-EB61D1CC95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50737E-6C30-786F-F8BD-14416715E7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FC3057-5871-D4CD-5CFD-9BAB7B485F15}"/>
              </a:ext>
            </a:extLst>
          </p:cNvPr>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VFM framework – 5/13 interventions assessed due to availability of data – considered cost, outcomes, funding sources. </a:t>
            </a:r>
          </a:p>
          <a:p>
            <a:endParaRPr lang="en-US" dirty="0"/>
          </a:p>
        </p:txBody>
      </p:sp>
      <p:sp>
        <p:nvSpPr>
          <p:cNvPr id="4" name="Slide Number Placeholder 3">
            <a:extLst>
              <a:ext uri="{FF2B5EF4-FFF2-40B4-BE49-F238E27FC236}">
                <a16:creationId xmlns:a16="http://schemas.microsoft.com/office/drawing/2014/main" id="{4C56210D-0624-B436-5BFF-4F646A885BD4}"/>
              </a:ext>
            </a:extLst>
          </p:cNvPr>
          <p:cNvSpPr>
            <a:spLocks noGrp="1"/>
          </p:cNvSpPr>
          <p:nvPr>
            <p:ph type="sldNum" sz="quarter" idx="5"/>
          </p:nvPr>
        </p:nvSpPr>
        <p:spPr/>
        <p:txBody>
          <a:bodyPr/>
          <a:lstStyle/>
          <a:p>
            <a:fld id="{8FFE17C0-FAE9-48FF-B7DA-A7C85631DF35}" type="slidenum">
              <a:rPr lang="en-GB" smtClean="0"/>
              <a:t>26</a:t>
            </a:fld>
            <a:endParaRPr lang="en-GB"/>
          </a:p>
        </p:txBody>
      </p:sp>
    </p:spTree>
    <p:extLst>
      <p:ext uri="{BB962C8B-B14F-4D97-AF65-F5344CB8AC3E}">
        <p14:creationId xmlns:p14="http://schemas.microsoft.com/office/powerpoint/2010/main" val="28885707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C96A06-4774-4665-BF9D-27AEA5EA2C15}" type="slidenum">
              <a:rPr lang="en-GB" smtClean="0"/>
              <a:t>96</a:t>
            </a:fld>
            <a:endParaRPr lang="en-GB" dirty="0"/>
          </a:p>
        </p:txBody>
      </p:sp>
    </p:spTree>
    <p:extLst>
      <p:ext uri="{BB962C8B-B14F-4D97-AF65-F5344CB8AC3E}">
        <p14:creationId xmlns:p14="http://schemas.microsoft.com/office/powerpoint/2010/main" val="34422251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C96A06-4774-4665-BF9D-27AEA5EA2C15}" type="slidenum">
              <a:rPr lang="en-GB" smtClean="0"/>
              <a:t>97</a:t>
            </a:fld>
            <a:endParaRPr lang="en-GB" dirty="0"/>
          </a:p>
        </p:txBody>
      </p:sp>
    </p:spTree>
    <p:extLst>
      <p:ext uri="{BB962C8B-B14F-4D97-AF65-F5344CB8AC3E}">
        <p14:creationId xmlns:p14="http://schemas.microsoft.com/office/powerpoint/2010/main" val="19066018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C96A06-4774-4665-BF9D-27AEA5EA2C15}" type="slidenum">
              <a:rPr lang="en-GB" smtClean="0"/>
              <a:t>98</a:t>
            </a:fld>
            <a:endParaRPr lang="en-GB" dirty="0"/>
          </a:p>
        </p:txBody>
      </p:sp>
    </p:spTree>
    <p:extLst>
      <p:ext uri="{BB962C8B-B14F-4D97-AF65-F5344CB8AC3E}">
        <p14:creationId xmlns:p14="http://schemas.microsoft.com/office/powerpoint/2010/main" val="12990391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1938" cy="3719512"/>
          </a:xfrm>
        </p:spPr>
      </p:sp>
      <p:sp>
        <p:nvSpPr>
          <p:cNvPr id="3" name="Notes Placeholder 2"/>
          <p:cNvSpPr>
            <a:spLocks noGrp="1"/>
          </p:cNvSpPr>
          <p:nvPr>
            <p:ph type="body" idx="1"/>
          </p:nvPr>
        </p:nvSpPr>
        <p:spPr/>
        <p:txBody>
          <a:bodyPr/>
          <a:lstStyle/>
          <a:p>
            <a:endParaRPr lang="en-GB" dirty="0">
              <a:ea typeface="ＭＳ Ｐゴシック"/>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EE2383-E04A-0947-A99A-AFCB85091F36}"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6454373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1938" cy="3719512"/>
          </a:xfrm>
        </p:spPr>
      </p:sp>
      <p:sp>
        <p:nvSpPr>
          <p:cNvPr id="3" name="Notes Placeholder 2"/>
          <p:cNvSpPr>
            <a:spLocks noGrp="1"/>
          </p:cNvSpPr>
          <p:nvPr>
            <p:ph type="body" idx="1"/>
          </p:nvPr>
        </p:nvSpPr>
        <p:spPr/>
        <p:txBody>
          <a:bodyPr/>
          <a:lstStyle/>
          <a:p>
            <a:r>
              <a:rPr lang="en-GB" dirty="0">
                <a:ea typeface="ＭＳ Ｐゴシック"/>
              </a:rPr>
              <a:t>Our goals in Phase 1 very much focussed on getting every council to employ a dedicated EHO. This has been successful with most councils now offering empty home owners advice and assistance. </a:t>
            </a:r>
          </a:p>
          <a:p>
            <a:endParaRPr lang="en-GB" dirty="0">
              <a:ea typeface="ＭＳ Ｐゴシック"/>
            </a:endParaRPr>
          </a:p>
          <a:p>
            <a:r>
              <a:rPr lang="en-GB" dirty="0">
                <a:ea typeface="ＭＳ Ｐゴシック"/>
              </a:rPr>
              <a:t>However, with large volumes of homes lying empty, one EHO is often not enough and we have more and more councils looking at whether they should and can increase their empty homes resource and how they can take a more tactical approach for maximum impact.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EE2383-E04A-0947-A99A-AFCB85091F36}"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7907784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1938" cy="3719512"/>
          </a:xfrm>
        </p:spPr>
      </p:sp>
      <p:sp>
        <p:nvSpPr>
          <p:cNvPr id="3" name="Notes Placeholder 2"/>
          <p:cNvSpPr>
            <a:spLocks noGrp="1"/>
          </p:cNvSpPr>
          <p:nvPr>
            <p:ph type="body" idx="1"/>
          </p:nvPr>
        </p:nvSpPr>
        <p:spPr/>
        <p:txBody>
          <a:bodyPr/>
          <a:lstStyle/>
          <a:p>
            <a:r>
              <a:rPr lang="en-GB" dirty="0">
                <a:ea typeface="ＭＳ Ｐゴシック"/>
              </a:rPr>
              <a:t>This ties in with the housing context today. Empty homes work is certainly not solely about increasing housing supply – there’s so many wide reaching benefits of bringing empty homes back into use.  However, whilst our aim in the first 13 years of the partnership was to bring as many privately-owned empty homes back into use as possible, our new objectives reflect the need for a more targeted approach to empty homes work.</a:t>
            </a:r>
          </a:p>
          <a:p>
            <a:endParaRPr lang="en-GB" dirty="0">
              <a:ea typeface="ＭＳ Ｐゴシック"/>
            </a:endParaRPr>
          </a:p>
          <a:p>
            <a:r>
              <a:rPr lang="en-GB" dirty="0">
                <a:ea typeface="ＭＳ Ｐゴシック"/>
              </a:rPr>
              <a:t>Our new aim focuses on supporting the Scottish Government’s commitment to bringing empty homes back into use as affordable housing where possible – reflecting the huge housing demand across the country illustrated in part by the three local authorities who have declared housing emergencies to date, as well as everything else mentioned in the panel discussion this morning. Our objectives also reflect the unique budgetary challenges facing Scottish local authorities today – and why we’re looking at how we can support and encourage local authorities to adopt a strategic approach to bringing empty homes back into use to maximise the impact of empty homes work within the council. </a:t>
            </a:r>
          </a:p>
          <a:p>
            <a:endParaRPr lang="en-GB" dirty="0">
              <a:ea typeface="ＭＳ Ｐゴシック"/>
            </a:endParaRPr>
          </a:p>
          <a:p>
            <a:r>
              <a:rPr lang="en-GB" dirty="0">
                <a:ea typeface="ＭＳ Ｐゴシック"/>
              </a:rPr>
              <a:t>[segue to Andy]</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EE2383-E04A-0947-A99A-AFCB85091F36}"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2531660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35B7035A-DAAB-BE42-B291-A06BD71B83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4B6067EE-CDC2-A141-BA6C-A9C688E8C39B}" type="slidenum">
              <a:rPr lang="en-GB" altLang="en-US"/>
              <a:pPr/>
              <a:t>105</a:t>
            </a:fld>
            <a:endParaRPr lang="en-GB" altLang="en-US"/>
          </a:p>
        </p:txBody>
      </p:sp>
      <p:sp>
        <p:nvSpPr>
          <p:cNvPr id="8195" name="Rectangle 2">
            <a:extLst>
              <a:ext uri="{FF2B5EF4-FFF2-40B4-BE49-F238E27FC236}">
                <a16:creationId xmlns:a16="http://schemas.microsoft.com/office/drawing/2014/main" id="{8964BE56-2608-244D-BA2A-67E172853D1A}"/>
              </a:ext>
            </a:extLst>
          </p:cNvPr>
          <p:cNvSpPr>
            <a:spLocks noGrp="1" noRot="1" noChangeAspect="1" noChangeArrowheads="1" noTextEdit="1"/>
          </p:cNvSpPr>
          <p:nvPr>
            <p:ph type="sldImg"/>
          </p:nvPr>
        </p:nvSpPr>
        <p:spPr bwMode="auto">
          <a:xfrm>
            <a:off x="92075" y="744538"/>
            <a:ext cx="6611938" cy="37195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Rectangle 3">
            <a:extLst>
              <a:ext uri="{FF2B5EF4-FFF2-40B4-BE49-F238E27FC236}">
                <a16:creationId xmlns:a16="http://schemas.microsoft.com/office/drawing/2014/main" id="{61A45816-9C2D-B848-AAD8-79EC38C9DC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1938" cy="3719512"/>
          </a:xfrm>
        </p:spPr>
      </p:sp>
      <p:sp>
        <p:nvSpPr>
          <p:cNvPr id="3" name="Notes Placeholder 2"/>
          <p:cNvSpPr>
            <a:spLocks noGrp="1"/>
          </p:cNvSpPr>
          <p:nvPr>
            <p:ph type="body" idx="1"/>
          </p:nvPr>
        </p:nvSpPr>
        <p:spPr/>
        <p:txBody>
          <a:bodyPr/>
          <a:lstStyle/>
          <a:p>
            <a:endParaRPr lang="en-GB">
              <a:ea typeface="ＭＳ Ｐゴシック"/>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EE2383-E04A-0947-A99A-AFCB85091F36}"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5714507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1938" cy="3719512"/>
          </a:xfrm>
        </p:spPr>
      </p:sp>
      <p:sp>
        <p:nvSpPr>
          <p:cNvPr id="3" name="Notes Placeholder 2"/>
          <p:cNvSpPr>
            <a:spLocks noGrp="1"/>
          </p:cNvSpPr>
          <p:nvPr>
            <p:ph type="body" idx="1"/>
          </p:nvPr>
        </p:nvSpPr>
        <p:spPr/>
        <p:txBody>
          <a:bodyPr/>
          <a:lstStyle/>
          <a:p>
            <a:endParaRPr lang="en-GB">
              <a:ea typeface="ＭＳ Ｐゴシック"/>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EE2383-E04A-0947-A99A-AFCB85091F36}"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7679139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b="1">
                <a:solidFill>
                  <a:srgbClr val="FF3300"/>
                </a:solidFill>
                <a:latin typeface="Verdana" pitchFamily="34" charset="0"/>
              </a:defRPr>
            </a:lvl1pPr>
            <a:lvl2pPr marL="784908" indent="-301888" eaLnBrk="0" hangingPunct="0">
              <a:defRPr sz="3400" b="1">
                <a:solidFill>
                  <a:srgbClr val="FF3300"/>
                </a:solidFill>
                <a:latin typeface="Verdana" pitchFamily="34" charset="0"/>
              </a:defRPr>
            </a:lvl2pPr>
            <a:lvl3pPr marL="1207551" indent="-241510" eaLnBrk="0" hangingPunct="0">
              <a:defRPr sz="3400" b="1">
                <a:solidFill>
                  <a:srgbClr val="FF3300"/>
                </a:solidFill>
                <a:latin typeface="Verdana" pitchFamily="34" charset="0"/>
              </a:defRPr>
            </a:lvl3pPr>
            <a:lvl4pPr marL="1690571" indent="-241510" eaLnBrk="0" hangingPunct="0">
              <a:defRPr sz="3400" b="1">
                <a:solidFill>
                  <a:srgbClr val="FF3300"/>
                </a:solidFill>
                <a:latin typeface="Verdana" pitchFamily="34" charset="0"/>
              </a:defRPr>
            </a:lvl4pPr>
            <a:lvl5pPr marL="2173591" indent="-241510" eaLnBrk="0" hangingPunct="0">
              <a:defRPr sz="3400" b="1">
                <a:solidFill>
                  <a:srgbClr val="FF3300"/>
                </a:solidFill>
                <a:latin typeface="Verdana" pitchFamily="34" charset="0"/>
              </a:defRPr>
            </a:lvl5pPr>
            <a:lvl6pPr marL="2656611" indent="-241510" eaLnBrk="0" fontAlgn="base" hangingPunct="0">
              <a:spcBef>
                <a:spcPct val="0"/>
              </a:spcBef>
              <a:spcAft>
                <a:spcPct val="0"/>
              </a:spcAft>
              <a:defRPr sz="3400" b="1">
                <a:solidFill>
                  <a:srgbClr val="FF3300"/>
                </a:solidFill>
                <a:latin typeface="Verdana" pitchFamily="34" charset="0"/>
              </a:defRPr>
            </a:lvl6pPr>
            <a:lvl7pPr marL="3139631" indent="-241510" eaLnBrk="0" fontAlgn="base" hangingPunct="0">
              <a:spcBef>
                <a:spcPct val="0"/>
              </a:spcBef>
              <a:spcAft>
                <a:spcPct val="0"/>
              </a:spcAft>
              <a:defRPr sz="3400" b="1">
                <a:solidFill>
                  <a:srgbClr val="FF3300"/>
                </a:solidFill>
                <a:latin typeface="Verdana" pitchFamily="34" charset="0"/>
              </a:defRPr>
            </a:lvl7pPr>
            <a:lvl8pPr marL="3622652" indent="-241510" eaLnBrk="0" fontAlgn="base" hangingPunct="0">
              <a:spcBef>
                <a:spcPct val="0"/>
              </a:spcBef>
              <a:spcAft>
                <a:spcPct val="0"/>
              </a:spcAft>
              <a:defRPr sz="3400" b="1">
                <a:solidFill>
                  <a:srgbClr val="FF3300"/>
                </a:solidFill>
                <a:latin typeface="Verdana" pitchFamily="34" charset="0"/>
              </a:defRPr>
            </a:lvl8pPr>
            <a:lvl9pPr marL="4105672" indent="-241510" eaLnBrk="0" fontAlgn="base" hangingPunct="0">
              <a:spcBef>
                <a:spcPct val="0"/>
              </a:spcBef>
              <a:spcAft>
                <a:spcPct val="0"/>
              </a:spcAft>
              <a:defRPr sz="3400" b="1">
                <a:solidFill>
                  <a:srgbClr val="FF3300"/>
                </a:solidFill>
                <a:latin typeface="Verdana" pitchFamily="34" charset="0"/>
              </a:defRPr>
            </a:lvl9pPr>
          </a:lstStyle>
          <a:p>
            <a:pPr eaLnBrk="1" hangingPunct="1"/>
            <a:fld id="{3FD22023-90F0-42E5-AFB9-CBBC3A555A93}" type="slidenum">
              <a:rPr lang="en-GB" sz="1300"/>
              <a:pPr eaLnBrk="1" hangingPunct="1"/>
              <a:t>108</a:t>
            </a:fld>
            <a:endParaRPr lang="en-GB" sz="1300"/>
          </a:p>
        </p:txBody>
      </p:sp>
      <p:sp>
        <p:nvSpPr>
          <p:cNvPr id="76803" name="Rectangle 2"/>
          <p:cNvSpPr>
            <a:spLocks noGrp="1" noRot="1" noChangeAspect="1" noChangeArrowheads="1" noTextEdit="1"/>
          </p:cNvSpPr>
          <p:nvPr>
            <p:ph type="sldImg"/>
          </p:nvPr>
        </p:nvSpPr>
        <p:spPr>
          <a:xfrm>
            <a:off x="92075" y="744538"/>
            <a:ext cx="6611938" cy="3719512"/>
          </a:xfrm>
          <a:ln/>
        </p:spPr>
      </p:sp>
      <p:sp>
        <p:nvSpPr>
          <p:cNvPr id="2" name="Notes Placeholder 1"/>
          <p:cNvSpPr>
            <a:spLocks noGrp="1"/>
          </p:cNvSpPr>
          <p:nvPr>
            <p:ph type="body" sz="quarter" idx="10"/>
          </p:nvPr>
        </p:nvSpPr>
        <p:spPr/>
        <p:txBody>
          <a:bodyPr/>
          <a:lstStyle/>
          <a:p>
            <a:endParaRPr lang="en-GB" dirty="0"/>
          </a:p>
        </p:txBody>
      </p:sp>
    </p:spTree>
    <p:extLst>
      <p:ext uri="{BB962C8B-B14F-4D97-AF65-F5344CB8AC3E}">
        <p14:creationId xmlns:p14="http://schemas.microsoft.com/office/powerpoint/2010/main" val="4145627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B5658-24AD-D8F9-A4B3-B96187EB18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25007-068F-C28D-F6BF-D1162BEEC0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838981-2AE5-F5B2-1099-E3C74FF71AD2}"/>
              </a:ext>
            </a:extLst>
          </p:cNvPr>
          <p:cNvSpPr>
            <a:spLocks noGrp="1"/>
          </p:cNvSpPr>
          <p:nvPr>
            <p:ph type="body" idx="1"/>
          </p:nvPr>
        </p:nvSpPr>
        <p:spPr/>
        <p:txBody>
          <a:bodyPr/>
          <a:lstStyle/>
          <a:p>
            <a:r>
              <a:rPr lang="en-US" dirty="0"/>
              <a:t>Self reporting</a:t>
            </a:r>
          </a:p>
          <a:p>
            <a:r>
              <a:rPr lang="en-US" dirty="0"/>
              <a:t>Long term empties increased – reclassification</a:t>
            </a:r>
          </a:p>
          <a:p>
            <a:endParaRPr lang="en-US" dirty="0"/>
          </a:p>
          <a:p>
            <a:r>
              <a:rPr lang="en-US" dirty="0"/>
              <a:t>Lack of currency, basic, lack of integration with CTR, bespoke approaches. </a:t>
            </a:r>
          </a:p>
          <a:p>
            <a:r>
              <a:rPr lang="en-US" dirty="0"/>
              <a:t>Access to information - Sometimes dependent on relationships between different departments.</a:t>
            </a:r>
          </a:p>
          <a:p>
            <a:r>
              <a:rPr lang="en-US" dirty="0"/>
              <a:t>Difference between the estimates, and databases used for actual work on empty homes</a:t>
            </a:r>
          </a:p>
          <a:p>
            <a:r>
              <a:rPr lang="en-US" dirty="0"/>
              <a:t>Not using CTR as the base for casework – may start, then get info from public, </a:t>
            </a:r>
            <a:r>
              <a:rPr lang="en-US" dirty="0" err="1"/>
              <a:t>councillors</a:t>
            </a:r>
            <a:r>
              <a:rPr lang="en-US" dirty="0"/>
              <a:t>, other departments</a:t>
            </a:r>
          </a:p>
          <a:p>
            <a:r>
              <a:rPr lang="en-US" dirty="0"/>
              <a:t>Inaccuracy</a:t>
            </a:r>
          </a:p>
          <a:p>
            <a:endParaRPr lang="en-US" dirty="0"/>
          </a:p>
          <a:p>
            <a:r>
              <a:rPr lang="en-US" dirty="0"/>
              <a:t>Some unoccupied exemptions may also be very long empty homes –if they were </a:t>
            </a:r>
            <a:r>
              <a:rPr lang="en-US" dirty="0" err="1"/>
              <a:t>recatorgised</a:t>
            </a:r>
            <a:r>
              <a:rPr lang="en-US" dirty="0"/>
              <a:t> that would be helpful for identification and action</a:t>
            </a:r>
          </a:p>
          <a:p>
            <a:endParaRPr lang="en-GB" sz="1800" b="1" i="0" u="none" strike="noStrike" dirty="0">
              <a:solidFill>
                <a:srgbClr val="000000"/>
              </a:solidFill>
              <a:effectLst/>
              <a:latin typeface="Aptos Narrow" panose="020B0004020202020204" pitchFamily="34" charset="0"/>
            </a:endParaRPr>
          </a:p>
          <a:p>
            <a:r>
              <a:rPr lang="en-GB" sz="1800" b="1" i="0" u="none" strike="noStrike" dirty="0">
                <a:solidFill>
                  <a:srgbClr val="000000"/>
                </a:solidFill>
                <a:effectLst/>
                <a:latin typeface="Aptos Narrow" panose="020B0004020202020204" pitchFamily="34" charset="0"/>
              </a:rPr>
              <a:t>SEHP support role on data analysis</a:t>
            </a:r>
          </a:p>
          <a:p>
            <a:endParaRPr lang="en-GB" sz="1800" b="1" i="0" u="none" strike="noStrike" dirty="0">
              <a:solidFill>
                <a:srgbClr val="000000"/>
              </a:solidFill>
              <a:effectLst/>
              <a:latin typeface="Aptos Narrow" panose="020B0004020202020204" pitchFamily="34" charset="0"/>
            </a:endParaRPr>
          </a:p>
          <a:p>
            <a:r>
              <a:rPr lang="en-GB" sz="1800" b="1" i="0" u="none" strike="noStrike" dirty="0">
                <a:solidFill>
                  <a:srgbClr val="000000"/>
                </a:solidFill>
                <a:effectLst/>
                <a:latin typeface="Aptos Narrow" panose="020B0004020202020204" pitchFamily="34" charset="0"/>
              </a:rPr>
              <a:t>Type</a:t>
            </a:r>
            <a:r>
              <a:rPr lang="en-GB" dirty="0"/>
              <a:t> </a:t>
            </a:r>
            <a:r>
              <a:rPr lang="en-GB" sz="1800" b="1" i="0" u="none" strike="noStrike" dirty="0">
                <a:solidFill>
                  <a:srgbClr val="000000"/>
                </a:solidFill>
                <a:effectLst/>
                <a:latin typeface="Aptos Narrow" panose="020B0004020202020204" pitchFamily="34" charset="0"/>
              </a:rPr>
              <a:t>Estimate</a:t>
            </a:r>
            <a:r>
              <a:rPr lang="en-GB" dirty="0"/>
              <a:t> </a:t>
            </a:r>
            <a:r>
              <a:rPr lang="en-GB" sz="1800" b="1" i="0" u="none" strike="noStrike" dirty="0">
                <a:solidFill>
                  <a:srgbClr val="000000"/>
                </a:solidFill>
                <a:effectLst/>
                <a:latin typeface="Aptos Narrow" panose="020B0004020202020204" pitchFamily="34" charset="0"/>
              </a:rPr>
              <a:t>Change last 10 years</a:t>
            </a:r>
            <a:r>
              <a:rPr lang="en-GB" dirty="0"/>
              <a:t> </a:t>
            </a:r>
          </a:p>
          <a:p>
            <a:r>
              <a:rPr lang="en-GB" dirty="0"/>
              <a:t>September 2022</a:t>
            </a:r>
          </a:p>
          <a:p>
            <a:r>
              <a:rPr lang="en-GB" sz="1800" b="0" i="0" u="none" strike="noStrike" dirty="0">
                <a:solidFill>
                  <a:srgbClr val="000000"/>
                </a:solidFill>
                <a:effectLst/>
                <a:latin typeface="Aptos Narrow" panose="020B0004020202020204" pitchFamily="34" charset="0"/>
              </a:rPr>
              <a:t>All</a:t>
            </a:r>
            <a:r>
              <a:rPr lang="en-GB" dirty="0"/>
              <a:t> </a:t>
            </a:r>
            <a:r>
              <a:rPr lang="en-GB" sz="1800" b="0" i="0" u="none" strike="noStrike" dirty="0">
                <a:solidFill>
                  <a:srgbClr val="000000"/>
                </a:solidFill>
                <a:effectLst/>
                <a:latin typeface="Aptos Narrow" panose="020B0004020202020204" pitchFamily="34" charset="0"/>
              </a:rPr>
              <a:t>114,308</a:t>
            </a:r>
            <a:r>
              <a:rPr lang="en-GB" dirty="0"/>
              <a:t> </a:t>
            </a:r>
            <a:r>
              <a:rPr lang="en-GB" sz="1800" b="0" i="0" u="none" strike="noStrike" dirty="0">
                <a:solidFill>
                  <a:srgbClr val="000000"/>
                </a:solidFill>
                <a:effectLst/>
                <a:latin typeface="Aptos Narrow" panose="020B0004020202020204" pitchFamily="34" charset="0"/>
              </a:rPr>
              <a:t>2%</a:t>
            </a:r>
            <a:r>
              <a:rPr lang="en-GB" dirty="0"/>
              <a:t> increase</a:t>
            </a:r>
          </a:p>
          <a:p>
            <a:r>
              <a:rPr lang="en-GB" sz="1800" b="0" i="0" u="none" strike="noStrike" dirty="0">
                <a:solidFill>
                  <a:srgbClr val="000000"/>
                </a:solidFill>
                <a:effectLst/>
                <a:latin typeface="Aptos Narrow" panose="020B0004020202020204" pitchFamily="34" charset="0"/>
              </a:rPr>
              <a:t>Long term</a:t>
            </a:r>
            <a:r>
              <a:rPr lang="en-GB" dirty="0"/>
              <a:t> </a:t>
            </a:r>
            <a:r>
              <a:rPr lang="en-GB" sz="1800" b="0" i="0" u="none" strike="noStrike" dirty="0">
                <a:solidFill>
                  <a:srgbClr val="000000"/>
                </a:solidFill>
                <a:effectLst/>
                <a:latin typeface="Aptos Narrow" panose="020B0004020202020204" pitchFamily="34" charset="0"/>
              </a:rPr>
              <a:t>43,766</a:t>
            </a:r>
            <a:r>
              <a:rPr lang="en-GB" dirty="0"/>
              <a:t> </a:t>
            </a:r>
            <a:r>
              <a:rPr lang="en-GB" sz="1800" b="0" i="0" u="none" strike="noStrike" dirty="0">
                <a:solidFill>
                  <a:srgbClr val="000000"/>
                </a:solidFill>
                <a:effectLst/>
                <a:latin typeface="Aptos Narrow" panose="020B0004020202020204" pitchFamily="34" charset="0"/>
              </a:rPr>
              <a:t>68%</a:t>
            </a:r>
            <a:r>
              <a:rPr lang="en-GB" dirty="0"/>
              <a:t> </a:t>
            </a:r>
          </a:p>
          <a:p>
            <a:r>
              <a:rPr lang="en-GB" sz="1800" b="0" i="0" u="none" strike="noStrike" dirty="0">
                <a:solidFill>
                  <a:srgbClr val="000000"/>
                </a:solidFill>
                <a:effectLst/>
                <a:latin typeface="Aptos Narrow" panose="020B0004020202020204" pitchFamily="34" charset="0"/>
              </a:rPr>
              <a:t>Second homes</a:t>
            </a:r>
            <a:r>
              <a:rPr lang="en-GB" dirty="0"/>
              <a:t> </a:t>
            </a:r>
            <a:r>
              <a:rPr lang="en-GB" sz="1800" b="0" i="0" u="none" strike="noStrike" dirty="0">
                <a:solidFill>
                  <a:srgbClr val="000000"/>
                </a:solidFill>
                <a:effectLst/>
                <a:latin typeface="Aptos Narrow" panose="020B0004020202020204" pitchFamily="34" charset="0"/>
              </a:rPr>
              <a:t>24,287</a:t>
            </a:r>
            <a:r>
              <a:rPr lang="en-GB" dirty="0"/>
              <a:t> </a:t>
            </a:r>
            <a:r>
              <a:rPr lang="en-GB" sz="1800" b="0" i="0" u="none" strike="noStrike" dirty="0">
                <a:solidFill>
                  <a:srgbClr val="000000"/>
                </a:solidFill>
                <a:effectLst/>
                <a:latin typeface="Aptos Narrow" panose="020B0004020202020204" pitchFamily="34" charset="0"/>
              </a:rPr>
              <a:t>-40%</a:t>
            </a:r>
            <a:r>
              <a:rPr lang="en-GB" dirty="0"/>
              <a:t> </a:t>
            </a:r>
          </a:p>
          <a:p>
            <a:r>
              <a:rPr lang="en-GB" sz="1800" b="0" i="0" u="none" strike="noStrike" dirty="0">
                <a:solidFill>
                  <a:srgbClr val="000000"/>
                </a:solidFill>
                <a:effectLst/>
                <a:latin typeface="Aptos Narrow" panose="020B0004020202020204" pitchFamily="34" charset="0"/>
              </a:rPr>
              <a:t>Unoccupied exemptions</a:t>
            </a:r>
            <a:r>
              <a:rPr lang="en-GB" dirty="0"/>
              <a:t> </a:t>
            </a:r>
            <a:r>
              <a:rPr lang="en-GB" sz="1800" b="0" i="0" u="none" strike="noStrike" dirty="0">
                <a:solidFill>
                  <a:srgbClr val="000000"/>
                </a:solidFill>
                <a:effectLst/>
                <a:latin typeface="Aptos Narrow" panose="020B0004020202020204" pitchFamily="34" charset="0"/>
              </a:rPr>
              <a:t>47,156</a:t>
            </a:r>
            <a:r>
              <a:rPr lang="en-GB" dirty="0"/>
              <a:t> </a:t>
            </a:r>
            <a:r>
              <a:rPr lang="en-GB" sz="1800" b="0" i="0" u="none" strike="noStrike" dirty="0">
                <a:solidFill>
                  <a:srgbClr val="000000"/>
                </a:solidFill>
                <a:effectLst/>
                <a:latin typeface="Aptos Narrow" panose="020B0004020202020204" pitchFamily="34" charset="0"/>
              </a:rPr>
              <a:t>3%</a:t>
            </a:r>
            <a:r>
              <a:rPr lang="en-GB" dirty="0"/>
              <a:t> </a:t>
            </a:r>
            <a:endParaRPr lang="en-US" dirty="0"/>
          </a:p>
        </p:txBody>
      </p:sp>
      <p:sp>
        <p:nvSpPr>
          <p:cNvPr id="4" name="Slide Number Placeholder 3">
            <a:extLst>
              <a:ext uri="{FF2B5EF4-FFF2-40B4-BE49-F238E27FC236}">
                <a16:creationId xmlns:a16="http://schemas.microsoft.com/office/drawing/2014/main" id="{1E8FFF25-EBC4-0165-0EED-EF1D7CB5744C}"/>
              </a:ext>
            </a:extLst>
          </p:cNvPr>
          <p:cNvSpPr>
            <a:spLocks noGrp="1"/>
          </p:cNvSpPr>
          <p:nvPr>
            <p:ph type="sldNum" sz="quarter" idx="5"/>
          </p:nvPr>
        </p:nvSpPr>
        <p:spPr/>
        <p:txBody>
          <a:bodyPr/>
          <a:lstStyle/>
          <a:p>
            <a:fld id="{8FFE17C0-FAE9-48FF-B7DA-A7C85631DF35}" type="slidenum">
              <a:rPr lang="en-GB" smtClean="0"/>
              <a:t>27</a:t>
            </a:fld>
            <a:endParaRPr lang="en-GB"/>
          </a:p>
        </p:txBody>
      </p:sp>
    </p:spTree>
    <p:extLst>
      <p:ext uri="{BB962C8B-B14F-4D97-AF65-F5344CB8AC3E}">
        <p14:creationId xmlns:p14="http://schemas.microsoft.com/office/powerpoint/2010/main" val="38464273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926BA52C-588A-3B4A-B7A9-F2F210985E0A}"/>
              </a:ext>
            </a:extLst>
          </p:cNvPr>
          <p:cNvSpPr>
            <a:spLocks noGrp="1" noRot="1" noChangeAspect="1"/>
          </p:cNvSpPr>
          <p:nvPr>
            <p:ph type="sldImg"/>
          </p:nvPr>
        </p:nvSpPr>
        <p:spPr bwMode="auto">
          <a:xfrm>
            <a:off x="92075" y="744538"/>
            <a:ext cx="6611938" cy="37195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5C6D893F-E03A-4947-9415-26DED55B01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altLang="en-US" dirty="0"/>
              <a:t>An annual update on Homelessness Statistics covering 2022-23 released by Scotland’s Chief Statistician shows that: </a:t>
            </a:r>
          </a:p>
          <a:p>
            <a:pPr>
              <a:spcBef>
                <a:spcPct val="0"/>
              </a:spcBef>
            </a:pPr>
            <a:endParaRPr lang="en-GB" altLang="en-US" dirty="0"/>
          </a:p>
        </p:txBody>
      </p:sp>
      <p:sp>
        <p:nvSpPr>
          <p:cNvPr id="10244" name="Slide Number Placeholder 3">
            <a:extLst>
              <a:ext uri="{FF2B5EF4-FFF2-40B4-BE49-F238E27FC236}">
                <a16:creationId xmlns:a16="http://schemas.microsoft.com/office/drawing/2014/main" id="{45521AB8-AE43-0949-A897-5044ADE6BD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52B827D3-626F-E942-8903-EE9A4FECE178}" type="slidenum">
              <a:rPr lang="en-GB" altLang="en-US"/>
              <a:pPr/>
              <a:t>109</a:t>
            </a:fld>
            <a:endParaRPr lang="en-GB" altLang="en-US"/>
          </a:p>
        </p:txBody>
      </p:sp>
    </p:spTree>
    <p:extLst>
      <p:ext uri="{BB962C8B-B14F-4D97-AF65-F5344CB8AC3E}">
        <p14:creationId xmlns:p14="http://schemas.microsoft.com/office/powerpoint/2010/main" val="23404386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926BA52C-588A-3B4A-B7A9-F2F210985E0A}"/>
              </a:ext>
            </a:extLst>
          </p:cNvPr>
          <p:cNvSpPr>
            <a:spLocks noGrp="1" noRot="1" noChangeAspect="1"/>
          </p:cNvSpPr>
          <p:nvPr>
            <p:ph type="sldImg"/>
          </p:nvPr>
        </p:nvSpPr>
        <p:spPr bwMode="auto">
          <a:xfrm>
            <a:off x="92075" y="744538"/>
            <a:ext cx="6611938" cy="37195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5C6D893F-E03A-4947-9415-26DED55B01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a:p>
        </p:txBody>
      </p:sp>
      <p:sp>
        <p:nvSpPr>
          <p:cNvPr id="10244" name="Slide Number Placeholder 3">
            <a:extLst>
              <a:ext uri="{FF2B5EF4-FFF2-40B4-BE49-F238E27FC236}">
                <a16:creationId xmlns:a16="http://schemas.microsoft.com/office/drawing/2014/main" id="{45521AB8-AE43-0949-A897-5044ADE6BD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52B827D3-626F-E942-8903-EE9A4FECE178}" type="slidenum">
              <a:rPr lang="en-GB" altLang="en-US"/>
              <a:pPr/>
              <a:t>110</a:t>
            </a:fld>
            <a:endParaRPr lang="en-GB" altLang="en-US"/>
          </a:p>
        </p:txBody>
      </p:sp>
    </p:spTree>
    <p:extLst>
      <p:ext uri="{BB962C8B-B14F-4D97-AF65-F5344CB8AC3E}">
        <p14:creationId xmlns:p14="http://schemas.microsoft.com/office/powerpoint/2010/main" val="34642891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926BA52C-588A-3B4A-B7A9-F2F210985E0A}"/>
              </a:ext>
            </a:extLst>
          </p:cNvPr>
          <p:cNvSpPr>
            <a:spLocks noGrp="1" noRot="1" noChangeAspect="1"/>
          </p:cNvSpPr>
          <p:nvPr>
            <p:ph type="sldImg"/>
          </p:nvPr>
        </p:nvSpPr>
        <p:spPr bwMode="auto">
          <a:xfrm>
            <a:off x="92075" y="744538"/>
            <a:ext cx="6611938" cy="37195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5C6D893F-E03A-4947-9415-26DED55B01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a:p>
        </p:txBody>
      </p:sp>
      <p:sp>
        <p:nvSpPr>
          <p:cNvPr id="10244" name="Slide Number Placeholder 3">
            <a:extLst>
              <a:ext uri="{FF2B5EF4-FFF2-40B4-BE49-F238E27FC236}">
                <a16:creationId xmlns:a16="http://schemas.microsoft.com/office/drawing/2014/main" id="{45521AB8-AE43-0949-A897-5044ADE6BD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52B827D3-626F-E942-8903-EE9A4FECE178}" type="slidenum">
              <a:rPr lang="en-GB" altLang="en-US"/>
              <a:pPr/>
              <a:t>111</a:t>
            </a:fld>
            <a:endParaRPr lang="en-GB" altLang="en-US"/>
          </a:p>
        </p:txBody>
      </p:sp>
    </p:spTree>
    <p:extLst>
      <p:ext uri="{BB962C8B-B14F-4D97-AF65-F5344CB8AC3E}">
        <p14:creationId xmlns:p14="http://schemas.microsoft.com/office/powerpoint/2010/main" val="22877746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1938" cy="3719512"/>
          </a:xfrm>
        </p:spPr>
      </p:sp>
      <p:sp>
        <p:nvSpPr>
          <p:cNvPr id="3" name="Notes Placeholder 2"/>
          <p:cNvSpPr>
            <a:spLocks noGrp="1"/>
          </p:cNvSpPr>
          <p:nvPr>
            <p:ph type="body" idx="1"/>
          </p:nvPr>
        </p:nvSpPr>
        <p:spPr/>
        <p:txBody>
          <a:bodyPr/>
          <a:lstStyle/>
          <a:p>
            <a:endParaRPr lang="en-GB" dirty="0">
              <a:ea typeface="ＭＳ Ｐゴシック"/>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EE2383-E04A-0947-A99A-AFCB85091F36}"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9455001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35B7035A-DAAB-BE42-B291-A06BD71B83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4B6067EE-CDC2-A141-BA6C-A9C688E8C39B}" type="slidenum">
              <a:rPr lang="en-GB" altLang="en-US"/>
              <a:pPr/>
              <a:t>116</a:t>
            </a:fld>
            <a:endParaRPr lang="en-GB" altLang="en-US"/>
          </a:p>
        </p:txBody>
      </p:sp>
      <p:sp>
        <p:nvSpPr>
          <p:cNvPr id="8195" name="Rectangle 2">
            <a:extLst>
              <a:ext uri="{FF2B5EF4-FFF2-40B4-BE49-F238E27FC236}">
                <a16:creationId xmlns:a16="http://schemas.microsoft.com/office/drawing/2014/main" id="{8964BE56-2608-244D-BA2A-67E172853D1A}"/>
              </a:ext>
            </a:extLst>
          </p:cNvPr>
          <p:cNvSpPr>
            <a:spLocks noGrp="1" noRot="1" noChangeAspect="1" noChangeArrowheads="1" noTextEdit="1"/>
          </p:cNvSpPr>
          <p:nvPr>
            <p:ph type="sldImg"/>
          </p:nvPr>
        </p:nvSpPr>
        <p:spPr bwMode="auto">
          <a:xfrm>
            <a:off x="92075" y="744538"/>
            <a:ext cx="6611938" cy="37195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Rectangle 3">
            <a:extLst>
              <a:ext uri="{FF2B5EF4-FFF2-40B4-BE49-F238E27FC236}">
                <a16:creationId xmlns:a16="http://schemas.microsoft.com/office/drawing/2014/main" id="{61A45816-9C2D-B848-AAD8-79EC38C9DC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dirty="0"/>
          </a:p>
        </p:txBody>
      </p:sp>
    </p:spTree>
    <p:extLst>
      <p:ext uri="{BB962C8B-B14F-4D97-AF65-F5344CB8AC3E}">
        <p14:creationId xmlns:p14="http://schemas.microsoft.com/office/powerpoint/2010/main" val="26551299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566E03-F0C0-4634-83EE-9D0CD06CB684}" type="slidenum">
              <a:rPr lang="en-GB" smtClean="0"/>
              <a:t>117</a:t>
            </a:fld>
            <a:endParaRPr lang="en-GB"/>
          </a:p>
        </p:txBody>
      </p:sp>
    </p:spTree>
    <p:extLst>
      <p:ext uri="{BB962C8B-B14F-4D97-AF65-F5344CB8AC3E}">
        <p14:creationId xmlns:p14="http://schemas.microsoft.com/office/powerpoint/2010/main" val="5923062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4D566E03-F0C0-4634-83EE-9D0CD06CB684}" type="slidenum">
              <a:rPr lang="en-GB" smtClean="0"/>
              <a:t>118</a:t>
            </a:fld>
            <a:endParaRPr lang="en-GB"/>
          </a:p>
        </p:txBody>
      </p:sp>
    </p:spTree>
    <p:extLst>
      <p:ext uri="{BB962C8B-B14F-4D97-AF65-F5344CB8AC3E}">
        <p14:creationId xmlns:p14="http://schemas.microsoft.com/office/powerpoint/2010/main" val="6867409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566E03-F0C0-4634-83EE-9D0CD06CB684}" type="slidenum">
              <a:rPr lang="en-GB" smtClean="0"/>
              <a:t>119</a:t>
            </a:fld>
            <a:endParaRPr lang="en-GB"/>
          </a:p>
        </p:txBody>
      </p:sp>
    </p:spTree>
    <p:extLst>
      <p:ext uri="{BB962C8B-B14F-4D97-AF65-F5344CB8AC3E}">
        <p14:creationId xmlns:p14="http://schemas.microsoft.com/office/powerpoint/2010/main" val="14641049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566E03-F0C0-4634-83EE-9D0CD06CB684}" type="slidenum">
              <a:rPr lang="en-GB" smtClean="0"/>
              <a:t>125</a:t>
            </a:fld>
            <a:endParaRPr lang="en-GB"/>
          </a:p>
        </p:txBody>
      </p:sp>
    </p:spTree>
    <p:extLst>
      <p:ext uri="{BB962C8B-B14F-4D97-AF65-F5344CB8AC3E}">
        <p14:creationId xmlns:p14="http://schemas.microsoft.com/office/powerpoint/2010/main" val="1956313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5DD69-86C2-E792-545B-1B5CE62A4F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598EF0-59D9-2C4B-BF81-50DA9286EC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7A7754-963A-9EA3-90CA-2AA419E12610}"/>
              </a:ext>
            </a:extLst>
          </p:cNvPr>
          <p:cNvSpPr>
            <a:spLocks noGrp="1"/>
          </p:cNvSpPr>
          <p:nvPr>
            <p:ph type="body" idx="1"/>
          </p:nvPr>
        </p:nvSpPr>
        <p:spPr/>
        <p:txBody>
          <a:bodyPr/>
          <a:lstStyle/>
          <a:p>
            <a:endParaRPr lang="en-US" dirty="0"/>
          </a:p>
          <a:p>
            <a:r>
              <a:rPr lang="en-GB" dirty="0"/>
              <a:t>The latest figure for England of 248,633 is 1% of all dwellings (compared to Scotland’s 1.6%), with a 5% increase on the 2021 figure (Figure 6)</a:t>
            </a:r>
          </a:p>
          <a:p>
            <a:endParaRPr lang="en-GB" dirty="0"/>
          </a:p>
          <a:p>
            <a:r>
              <a:rPr lang="en-GB" dirty="0"/>
              <a:t>(only 5 out of 29) were able to provide an assessment of the type of empty properties. In three of the five cases the majority of empty properties were houses, while in two out of the five cases these were flats. No-one was able to provide an assessment of the size of the empty homes reported.</a:t>
            </a:r>
            <a:endParaRPr lang="en-US" dirty="0"/>
          </a:p>
        </p:txBody>
      </p:sp>
      <p:sp>
        <p:nvSpPr>
          <p:cNvPr id="4" name="Slide Number Placeholder 3">
            <a:extLst>
              <a:ext uri="{FF2B5EF4-FFF2-40B4-BE49-F238E27FC236}">
                <a16:creationId xmlns:a16="http://schemas.microsoft.com/office/drawing/2014/main" id="{8EC6A159-E8FB-F441-8485-A4FE57F4EBC7}"/>
              </a:ext>
            </a:extLst>
          </p:cNvPr>
          <p:cNvSpPr>
            <a:spLocks noGrp="1"/>
          </p:cNvSpPr>
          <p:nvPr>
            <p:ph type="sldNum" sz="quarter" idx="5"/>
          </p:nvPr>
        </p:nvSpPr>
        <p:spPr/>
        <p:txBody>
          <a:bodyPr/>
          <a:lstStyle/>
          <a:p>
            <a:fld id="{8FFE17C0-FAE9-48FF-B7DA-A7C85631DF35}" type="slidenum">
              <a:rPr lang="en-GB" smtClean="0"/>
              <a:t>28</a:t>
            </a:fld>
            <a:endParaRPr lang="en-GB"/>
          </a:p>
        </p:txBody>
      </p:sp>
    </p:spTree>
    <p:extLst>
      <p:ext uri="{BB962C8B-B14F-4D97-AF65-F5344CB8AC3E}">
        <p14:creationId xmlns:p14="http://schemas.microsoft.com/office/powerpoint/2010/main" val="2324278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8936B-A131-B8B7-E484-D5282EC410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6069E0-968E-1C6C-4B5F-F4C6C15725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C9B05C-DCD1-652F-1871-8D0DCB92CFDA}"/>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3025BF8B-53F1-492D-279E-C66330980CF2}"/>
              </a:ext>
            </a:extLst>
          </p:cNvPr>
          <p:cNvSpPr>
            <a:spLocks noGrp="1"/>
          </p:cNvSpPr>
          <p:nvPr>
            <p:ph type="sldNum" sz="quarter" idx="5"/>
          </p:nvPr>
        </p:nvSpPr>
        <p:spPr/>
        <p:txBody>
          <a:bodyPr/>
          <a:lstStyle/>
          <a:p>
            <a:fld id="{8FFE17C0-FAE9-48FF-B7DA-A7C85631DF35}" type="slidenum">
              <a:rPr lang="en-GB" smtClean="0"/>
              <a:t>29</a:t>
            </a:fld>
            <a:endParaRPr lang="en-GB"/>
          </a:p>
        </p:txBody>
      </p:sp>
    </p:spTree>
    <p:extLst>
      <p:ext uri="{BB962C8B-B14F-4D97-AF65-F5344CB8AC3E}">
        <p14:creationId xmlns:p14="http://schemas.microsoft.com/office/powerpoint/2010/main" val="3862860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57114-600A-2ECE-452A-280B9D53C2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6E6572-A2BA-AA3E-FA65-C19724BB2E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E75924-CD17-C404-901E-A34E8339881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Includes </a:t>
            </a:r>
            <a:r>
              <a:rPr lang="en-GB" sz="1200" dirty="0">
                <a:latin typeface="Arial" panose="020B0604020202020204" pitchFamily="34" charset="0"/>
                <a:cs typeface="Arial" panose="020B0604020202020204" pitchFamily="34" charset="0"/>
              </a:rPr>
              <a:t>Associated administrative issues / data protection </a:t>
            </a:r>
          </a:p>
          <a:p>
            <a:endParaRPr lang="en-US" dirty="0"/>
          </a:p>
          <a:p>
            <a:endParaRPr lang="en-US" dirty="0"/>
          </a:p>
        </p:txBody>
      </p:sp>
      <p:sp>
        <p:nvSpPr>
          <p:cNvPr id="4" name="Slide Number Placeholder 3">
            <a:extLst>
              <a:ext uri="{FF2B5EF4-FFF2-40B4-BE49-F238E27FC236}">
                <a16:creationId xmlns:a16="http://schemas.microsoft.com/office/drawing/2014/main" id="{62716883-6CED-14A8-0D20-91960D700E7C}"/>
              </a:ext>
            </a:extLst>
          </p:cNvPr>
          <p:cNvSpPr>
            <a:spLocks noGrp="1"/>
          </p:cNvSpPr>
          <p:nvPr>
            <p:ph type="sldNum" sz="quarter" idx="5"/>
          </p:nvPr>
        </p:nvSpPr>
        <p:spPr/>
        <p:txBody>
          <a:bodyPr/>
          <a:lstStyle/>
          <a:p>
            <a:fld id="{8FFE17C0-FAE9-48FF-B7DA-A7C85631DF35}" type="slidenum">
              <a:rPr lang="en-GB" smtClean="0"/>
              <a:t>30</a:t>
            </a:fld>
            <a:endParaRPr lang="en-GB"/>
          </a:p>
        </p:txBody>
      </p:sp>
    </p:spTree>
    <p:extLst>
      <p:ext uri="{BB962C8B-B14F-4D97-AF65-F5344CB8AC3E}">
        <p14:creationId xmlns:p14="http://schemas.microsoft.com/office/powerpoint/2010/main" val="3943966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ABC53-67ED-0064-7B60-795D1F4437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A95779-1098-9287-A263-55D3B5B96E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FE4A23-FA0E-F1E0-143F-A05F94D94240}"/>
              </a:ext>
            </a:extLst>
          </p:cNvPr>
          <p:cNvSpPr>
            <a:spLocks noGrp="1"/>
          </p:cNvSpPr>
          <p:nvPr>
            <p:ph type="body" idx="1"/>
          </p:nvPr>
        </p:nvSpPr>
        <p:spPr/>
        <p:txBody>
          <a:bodyPr/>
          <a:lstStyle/>
          <a:p>
            <a:endParaRPr lang="en-US" dirty="0"/>
          </a:p>
          <a:p>
            <a:pPr marL="285750" indent="-285750">
              <a:lnSpc>
                <a:spcPct val="107000"/>
              </a:lnSpc>
              <a:spcBef>
                <a:spcPts val="400"/>
              </a:spcBef>
              <a:spcAft>
                <a:spcPts val="500"/>
              </a:spcAft>
              <a:buFont typeface="Arial" panose="020B0604020202020204" pitchFamily="34" charset="0"/>
              <a:buChar char="•"/>
            </a:pPr>
            <a:r>
              <a:rPr lang="en-GB" sz="1700" dirty="0">
                <a:latin typeface="Arial" panose="020B0604020202020204" pitchFamily="34" charset="0"/>
                <a:cs typeface="Arial" panose="020B0604020202020204" pitchFamily="34" charset="0"/>
              </a:rPr>
              <a:t>2022/23</a:t>
            </a:r>
          </a:p>
          <a:p>
            <a:pPr marL="742950" lvl="1" indent="-285750">
              <a:lnSpc>
                <a:spcPct val="107000"/>
              </a:lnSpc>
              <a:spcBef>
                <a:spcPts val="400"/>
              </a:spcBef>
              <a:spcAft>
                <a:spcPts val="500"/>
              </a:spcAft>
              <a:buFont typeface="Arial" panose="020B0604020202020204" pitchFamily="34" charset="0"/>
              <a:buChar char="•"/>
            </a:pPr>
            <a:r>
              <a:rPr lang="en-GB" sz="1700" dirty="0">
                <a:latin typeface="Arial" panose="020B0604020202020204" pitchFamily="34" charset="0"/>
                <a:cs typeface="Arial" panose="020B0604020202020204" pitchFamily="34" charset="0"/>
              </a:rPr>
              <a:t>1 FTE = 79 properties;</a:t>
            </a:r>
          </a:p>
          <a:p>
            <a:pPr marL="742950" lvl="1" indent="-285750">
              <a:lnSpc>
                <a:spcPct val="107000"/>
              </a:lnSpc>
              <a:spcBef>
                <a:spcPts val="400"/>
              </a:spcBef>
              <a:spcAft>
                <a:spcPts val="500"/>
              </a:spcAft>
              <a:buFont typeface="Arial" panose="020B0604020202020204" pitchFamily="34" charset="0"/>
              <a:buChar char="•"/>
            </a:pPr>
            <a:r>
              <a:rPr lang="en-GB" sz="1700" dirty="0">
                <a:latin typeface="Arial" panose="020B0604020202020204" pitchFamily="34" charset="0"/>
                <a:cs typeface="Arial" panose="020B0604020202020204" pitchFamily="34" charset="0"/>
              </a:rPr>
              <a:t>Less than 1 FTE = 9 properties</a:t>
            </a:r>
          </a:p>
          <a:p>
            <a:endParaRPr lang="en-US" dirty="0"/>
          </a:p>
        </p:txBody>
      </p:sp>
      <p:sp>
        <p:nvSpPr>
          <p:cNvPr id="4" name="Slide Number Placeholder 3">
            <a:extLst>
              <a:ext uri="{FF2B5EF4-FFF2-40B4-BE49-F238E27FC236}">
                <a16:creationId xmlns:a16="http://schemas.microsoft.com/office/drawing/2014/main" id="{C6CCC75B-2451-1529-F038-D61CF8D06AD3}"/>
              </a:ext>
            </a:extLst>
          </p:cNvPr>
          <p:cNvSpPr>
            <a:spLocks noGrp="1"/>
          </p:cNvSpPr>
          <p:nvPr>
            <p:ph type="sldNum" sz="quarter" idx="5"/>
          </p:nvPr>
        </p:nvSpPr>
        <p:spPr/>
        <p:txBody>
          <a:bodyPr/>
          <a:lstStyle/>
          <a:p>
            <a:fld id="{8FFE17C0-FAE9-48FF-B7DA-A7C85631DF35}" type="slidenum">
              <a:rPr lang="en-GB" smtClean="0"/>
              <a:t>31</a:t>
            </a:fld>
            <a:endParaRPr lang="en-GB"/>
          </a:p>
        </p:txBody>
      </p:sp>
    </p:spTree>
    <p:extLst>
      <p:ext uri="{BB962C8B-B14F-4D97-AF65-F5344CB8AC3E}">
        <p14:creationId xmlns:p14="http://schemas.microsoft.com/office/powerpoint/2010/main" val="999426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68A87-E431-6F65-00CF-295AEC7CC99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F5DFBE6-6713-715A-E399-1308684579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87DA90D-C3E0-E8E6-B6B6-E3A2FFA2749D}"/>
              </a:ext>
            </a:extLst>
          </p:cNvPr>
          <p:cNvSpPr>
            <a:spLocks noGrp="1"/>
          </p:cNvSpPr>
          <p:nvPr>
            <p:ph type="dt" sz="half" idx="10"/>
          </p:nvPr>
        </p:nvSpPr>
        <p:spPr/>
        <p:txBody>
          <a:bodyPr/>
          <a:lstStyle/>
          <a:p>
            <a:fld id="{0D4B871C-9619-614C-82DE-1F5A1E50A5BB}" type="datetimeFigureOut">
              <a:rPr lang="en-US" smtClean="0"/>
              <a:t>3/18/2024</a:t>
            </a:fld>
            <a:endParaRPr lang="en-US"/>
          </a:p>
        </p:txBody>
      </p:sp>
      <p:sp>
        <p:nvSpPr>
          <p:cNvPr id="5" name="Footer Placeholder 4">
            <a:extLst>
              <a:ext uri="{FF2B5EF4-FFF2-40B4-BE49-F238E27FC236}">
                <a16:creationId xmlns:a16="http://schemas.microsoft.com/office/drawing/2014/main" id="{5637B896-EFB0-175E-BAFB-F7C00ECC31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90A072-F0A3-EAE2-9FAE-3B095A1A03E4}"/>
              </a:ext>
            </a:extLst>
          </p:cNvPr>
          <p:cNvSpPr>
            <a:spLocks noGrp="1"/>
          </p:cNvSpPr>
          <p:nvPr>
            <p:ph type="sldNum" sz="quarter" idx="12"/>
          </p:nvPr>
        </p:nvSpPr>
        <p:spPr/>
        <p:txBody>
          <a:bodyPr/>
          <a:lstStyle/>
          <a:p>
            <a:fld id="{78169A28-8C19-AF42-BDCB-974891A7FCA9}" type="slidenum">
              <a:rPr lang="en-US" smtClean="0"/>
              <a:t>‹#›</a:t>
            </a:fld>
            <a:endParaRPr lang="en-US"/>
          </a:p>
        </p:txBody>
      </p:sp>
    </p:spTree>
    <p:extLst>
      <p:ext uri="{BB962C8B-B14F-4D97-AF65-F5344CB8AC3E}">
        <p14:creationId xmlns:p14="http://schemas.microsoft.com/office/powerpoint/2010/main" val="1348664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6FD5C-6A51-1F46-CC88-CD5BF985BF2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C08D73C-E64E-AC1D-2DE8-029330F5753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FCAC886-3307-6734-AF6A-D94847D6CDBF}"/>
              </a:ext>
            </a:extLst>
          </p:cNvPr>
          <p:cNvSpPr>
            <a:spLocks noGrp="1"/>
          </p:cNvSpPr>
          <p:nvPr>
            <p:ph type="dt" sz="half" idx="10"/>
          </p:nvPr>
        </p:nvSpPr>
        <p:spPr/>
        <p:txBody>
          <a:bodyPr/>
          <a:lstStyle/>
          <a:p>
            <a:fld id="{0D4B871C-9619-614C-82DE-1F5A1E50A5BB}" type="datetimeFigureOut">
              <a:rPr lang="en-US" smtClean="0"/>
              <a:t>3/18/2024</a:t>
            </a:fld>
            <a:endParaRPr lang="en-US"/>
          </a:p>
        </p:txBody>
      </p:sp>
      <p:sp>
        <p:nvSpPr>
          <p:cNvPr id="5" name="Footer Placeholder 4">
            <a:extLst>
              <a:ext uri="{FF2B5EF4-FFF2-40B4-BE49-F238E27FC236}">
                <a16:creationId xmlns:a16="http://schemas.microsoft.com/office/drawing/2014/main" id="{1E870AC4-A0E7-CC79-AA0A-2F1C63175D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F1CF5B-0E98-062E-809D-275D4D233EA2}"/>
              </a:ext>
            </a:extLst>
          </p:cNvPr>
          <p:cNvSpPr>
            <a:spLocks noGrp="1"/>
          </p:cNvSpPr>
          <p:nvPr>
            <p:ph type="sldNum" sz="quarter" idx="12"/>
          </p:nvPr>
        </p:nvSpPr>
        <p:spPr/>
        <p:txBody>
          <a:bodyPr/>
          <a:lstStyle/>
          <a:p>
            <a:fld id="{78169A28-8C19-AF42-BDCB-974891A7FCA9}" type="slidenum">
              <a:rPr lang="en-US" smtClean="0"/>
              <a:t>‹#›</a:t>
            </a:fld>
            <a:endParaRPr lang="en-US"/>
          </a:p>
        </p:txBody>
      </p:sp>
    </p:spTree>
    <p:extLst>
      <p:ext uri="{BB962C8B-B14F-4D97-AF65-F5344CB8AC3E}">
        <p14:creationId xmlns:p14="http://schemas.microsoft.com/office/powerpoint/2010/main" val="85406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798D80-DFEB-296A-B8C2-6A96B9A82F7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A75D3CA-BDD9-8E1E-5B5F-752EFA9631D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993FCB9-F29D-F825-60B9-72FFDB588FC8}"/>
              </a:ext>
            </a:extLst>
          </p:cNvPr>
          <p:cNvSpPr>
            <a:spLocks noGrp="1"/>
          </p:cNvSpPr>
          <p:nvPr>
            <p:ph type="dt" sz="half" idx="10"/>
          </p:nvPr>
        </p:nvSpPr>
        <p:spPr/>
        <p:txBody>
          <a:bodyPr/>
          <a:lstStyle/>
          <a:p>
            <a:fld id="{0D4B871C-9619-614C-82DE-1F5A1E50A5BB}" type="datetimeFigureOut">
              <a:rPr lang="en-US" smtClean="0"/>
              <a:t>3/18/2024</a:t>
            </a:fld>
            <a:endParaRPr lang="en-US"/>
          </a:p>
        </p:txBody>
      </p:sp>
      <p:sp>
        <p:nvSpPr>
          <p:cNvPr id="5" name="Footer Placeholder 4">
            <a:extLst>
              <a:ext uri="{FF2B5EF4-FFF2-40B4-BE49-F238E27FC236}">
                <a16:creationId xmlns:a16="http://schemas.microsoft.com/office/drawing/2014/main" id="{6A334932-51F7-4C5E-046A-B83E913E6C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5B86E-B296-55E6-EB14-A25ECA12A890}"/>
              </a:ext>
            </a:extLst>
          </p:cNvPr>
          <p:cNvSpPr>
            <a:spLocks noGrp="1"/>
          </p:cNvSpPr>
          <p:nvPr>
            <p:ph type="sldNum" sz="quarter" idx="12"/>
          </p:nvPr>
        </p:nvSpPr>
        <p:spPr/>
        <p:txBody>
          <a:bodyPr/>
          <a:lstStyle/>
          <a:p>
            <a:fld id="{78169A28-8C19-AF42-BDCB-974891A7FCA9}" type="slidenum">
              <a:rPr lang="en-US" smtClean="0"/>
              <a:t>‹#›</a:t>
            </a:fld>
            <a:endParaRPr lang="en-US"/>
          </a:p>
        </p:txBody>
      </p:sp>
    </p:spTree>
    <p:extLst>
      <p:ext uri="{BB962C8B-B14F-4D97-AF65-F5344CB8AC3E}">
        <p14:creationId xmlns:p14="http://schemas.microsoft.com/office/powerpoint/2010/main" val="1399386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1239" cy="6858000"/>
          </a:xfrm>
          <a:prstGeom prst="rect">
            <a:avLst/>
          </a:prstGeom>
        </p:spPr>
      </p:pic>
    </p:spTree>
    <p:extLst>
      <p:ext uri="{BB962C8B-B14F-4D97-AF65-F5344CB8AC3E}">
        <p14:creationId xmlns:p14="http://schemas.microsoft.com/office/powerpoint/2010/main" val="2618781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B Title Slide">
  <p:cSld name="CB Title Slide">
    <p:bg>
      <p:bgPr>
        <a:solidFill>
          <a:schemeClr val="accent1"/>
        </a:solidFill>
        <a:effectLst/>
      </p:bgPr>
    </p:bg>
    <p:spTree>
      <p:nvGrpSpPr>
        <p:cNvPr id="1" name="Shape 15"/>
        <p:cNvGrpSpPr/>
        <p:nvPr/>
      </p:nvGrpSpPr>
      <p:grpSpPr>
        <a:xfrm>
          <a:off x="0" y="0"/>
          <a:ext cx="0" cy="0"/>
          <a:chOff x="0" y="0"/>
          <a:chExt cx="0" cy="0"/>
        </a:xfrm>
      </p:grpSpPr>
      <p:sp>
        <p:nvSpPr>
          <p:cNvPr id="16" name="Google Shape;16;p35"/>
          <p:cNvSpPr/>
          <p:nvPr/>
        </p:nvSpPr>
        <p:spPr>
          <a:xfrm>
            <a:off x="582600" y="1102135"/>
            <a:ext cx="5238000" cy="1495032"/>
          </a:xfrm>
          <a:custGeom>
            <a:avLst/>
            <a:gdLst/>
            <a:ahLst/>
            <a:cxnLst/>
            <a:rect l="l" t="t" r="r" b="b"/>
            <a:pathLst>
              <a:path w="11018" h="3142" extrusionOk="0">
                <a:moveTo>
                  <a:pt x="10840" y="2827"/>
                </a:moveTo>
                <a:lnTo>
                  <a:pt x="10840" y="2827"/>
                </a:lnTo>
                <a:cubicBezTo>
                  <a:pt x="10838" y="2730"/>
                  <a:pt x="10777" y="2657"/>
                  <a:pt x="10684" y="2657"/>
                </a:cubicBezTo>
                <a:cubicBezTo>
                  <a:pt x="10590" y="2657"/>
                  <a:pt x="10534" y="2734"/>
                  <a:pt x="10534" y="2827"/>
                </a:cubicBezTo>
                <a:cubicBezTo>
                  <a:pt x="10534" y="2921"/>
                  <a:pt x="10590" y="2996"/>
                  <a:pt x="10684" y="2996"/>
                </a:cubicBezTo>
                <a:cubicBezTo>
                  <a:pt x="10777" y="2996"/>
                  <a:pt x="10838" y="2923"/>
                  <a:pt x="10840" y="2827"/>
                </a:cubicBezTo>
                <a:lnTo>
                  <a:pt x="10840" y="2827"/>
                </a:lnTo>
                <a:close/>
                <a:moveTo>
                  <a:pt x="11018" y="2336"/>
                </a:moveTo>
                <a:lnTo>
                  <a:pt x="11018" y="2336"/>
                </a:lnTo>
                <a:lnTo>
                  <a:pt x="11018" y="3072"/>
                </a:lnTo>
                <a:cubicBezTo>
                  <a:pt x="11018" y="3109"/>
                  <a:pt x="10998" y="3129"/>
                  <a:pt x="10962" y="3129"/>
                </a:cubicBezTo>
                <a:lnTo>
                  <a:pt x="10894" y="3129"/>
                </a:lnTo>
                <a:cubicBezTo>
                  <a:pt x="10857" y="3129"/>
                  <a:pt x="10836" y="3109"/>
                  <a:pt x="10836" y="3072"/>
                </a:cubicBezTo>
                <a:lnTo>
                  <a:pt x="10836" y="3044"/>
                </a:lnTo>
                <a:cubicBezTo>
                  <a:pt x="10793" y="3111"/>
                  <a:pt x="10722" y="3142"/>
                  <a:pt x="10643" y="3142"/>
                </a:cubicBezTo>
                <a:cubicBezTo>
                  <a:pt x="10473" y="3142"/>
                  <a:pt x="10352" y="3005"/>
                  <a:pt x="10352" y="2827"/>
                </a:cubicBezTo>
                <a:cubicBezTo>
                  <a:pt x="10352" y="2649"/>
                  <a:pt x="10473" y="2512"/>
                  <a:pt x="10643" y="2512"/>
                </a:cubicBezTo>
                <a:cubicBezTo>
                  <a:pt x="10722" y="2512"/>
                  <a:pt x="10793" y="2542"/>
                  <a:pt x="10836" y="2610"/>
                </a:cubicBezTo>
                <a:lnTo>
                  <a:pt x="10836" y="2336"/>
                </a:lnTo>
                <a:cubicBezTo>
                  <a:pt x="10836" y="2299"/>
                  <a:pt x="10857" y="2279"/>
                  <a:pt x="10894" y="2279"/>
                </a:cubicBezTo>
                <a:lnTo>
                  <a:pt x="10962" y="2279"/>
                </a:lnTo>
                <a:cubicBezTo>
                  <a:pt x="10998" y="2279"/>
                  <a:pt x="11018" y="2299"/>
                  <a:pt x="11018" y="2336"/>
                </a:cubicBezTo>
                <a:lnTo>
                  <a:pt x="11018" y="2336"/>
                </a:lnTo>
                <a:close/>
                <a:moveTo>
                  <a:pt x="10125" y="2828"/>
                </a:moveTo>
                <a:lnTo>
                  <a:pt x="10125" y="2828"/>
                </a:lnTo>
                <a:cubicBezTo>
                  <a:pt x="10125" y="2733"/>
                  <a:pt x="10054" y="2660"/>
                  <a:pt x="9963" y="2660"/>
                </a:cubicBezTo>
                <a:cubicBezTo>
                  <a:pt x="9871" y="2660"/>
                  <a:pt x="9801" y="2733"/>
                  <a:pt x="9801" y="2828"/>
                </a:cubicBezTo>
                <a:cubicBezTo>
                  <a:pt x="9801" y="2922"/>
                  <a:pt x="9871" y="2995"/>
                  <a:pt x="9963" y="2995"/>
                </a:cubicBezTo>
                <a:cubicBezTo>
                  <a:pt x="10054" y="2995"/>
                  <a:pt x="10125" y="2922"/>
                  <a:pt x="10125" y="2828"/>
                </a:cubicBezTo>
                <a:lnTo>
                  <a:pt x="10125" y="2828"/>
                </a:lnTo>
                <a:close/>
                <a:moveTo>
                  <a:pt x="10298" y="2827"/>
                </a:moveTo>
                <a:lnTo>
                  <a:pt x="10298" y="2827"/>
                </a:lnTo>
                <a:cubicBezTo>
                  <a:pt x="10298" y="3001"/>
                  <a:pt x="10155" y="3142"/>
                  <a:pt x="9963" y="3142"/>
                </a:cubicBezTo>
                <a:cubicBezTo>
                  <a:pt x="9772" y="3142"/>
                  <a:pt x="9628" y="3002"/>
                  <a:pt x="9628" y="2827"/>
                </a:cubicBezTo>
                <a:cubicBezTo>
                  <a:pt x="9628" y="2653"/>
                  <a:pt x="9772" y="2512"/>
                  <a:pt x="9963" y="2512"/>
                </a:cubicBezTo>
                <a:cubicBezTo>
                  <a:pt x="10155" y="2512"/>
                  <a:pt x="10298" y="2653"/>
                  <a:pt x="10298" y="2827"/>
                </a:cubicBezTo>
                <a:lnTo>
                  <a:pt x="10298" y="2827"/>
                </a:lnTo>
                <a:close/>
                <a:moveTo>
                  <a:pt x="9404" y="2828"/>
                </a:moveTo>
                <a:lnTo>
                  <a:pt x="9404" y="2828"/>
                </a:lnTo>
                <a:cubicBezTo>
                  <a:pt x="9404" y="2733"/>
                  <a:pt x="9332" y="2660"/>
                  <a:pt x="9242" y="2660"/>
                </a:cubicBezTo>
                <a:cubicBezTo>
                  <a:pt x="9150" y="2660"/>
                  <a:pt x="9080" y="2733"/>
                  <a:pt x="9080" y="2828"/>
                </a:cubicBezTo>
                <a:cubicBezTo>
                  <a:pt x="9080" y="2922"/>
                  <a:pt x="9150" y="2995"/>
                  <a:pt x="9242" y="2995"/>
                </a:cubicBezTo>
                <a:cubicBezTo>
                  <a:pt x="9332" y="2995"/>
                  <a:pt x="9404" y="2922"/>
                  <a:pt x="9404" y="2828"/>
                </a:cubicBezTo>
                <a:lnTo>
                  <a:pt x="9404" y="2828"/>
                </a:lnTo>
                <a:close/>
                <a:moveTo>
                  <a:pt x="9577" y="2827"/>
                </a:moveTo>
                <a:lnTo>
                  <a:pt x="9577" y="2827"/>
                </a:lnTo>
                <a:cubicBezTo>
                  <a:pt x="9577" y="3001"/>
                  <a:pt x="9433" y="3142"/>
                  <a:pt x="9242" y="3142"/>
                </a:cubicBezTo>
                <a:cubicBezTo>
                  <a:pt x="9050" y="3142"/>
                  <a:pt x="8907" y="3002"/>
                  <a:pt x="8907" y="2827"/>
                </a:cubicBezTo>
                <a:cubicBezTo>
                  <a:pt x="8907" y="2653"/>
                  <a:pt x="9050" y="2512"/>
                  <a:pt x="9242" y="2512"/>
                </a:cubicBezTo>
                <a:cubicBezTo>
                  <a:pt x="9433" y="2512"/>
                  <a:pt x="9577" y="2653"/>
                  <a:pt x="9577" y="2827"/>
                </a:cubicBezTo>
                <a:lnTo>
                  <a:pt x="9577" y="2827"/>
                </a:lnTo>
                <a:close/>
                <a:moveTo>
                  <a:pt x="8780" y="2681"/>
                </a:moveTo>
                <a:lnTo>
                  <a:pt x="8780" y="2681"/>
                </a:lnTo>
                <a:lnTo>
                  <a:pt x="8520" y="2681"/>
                </a:lnTo>
                <a:cubicBezTo>
                  <a:pt x="8484" y="2681"/>
                  <a:pt x="8463" y="2701"/>
                  <a:pt x="8463" y="2737"/>
                </a:cubicBezTo>
                <a:lnTo>
                  <a:pt x="8463" y="2763"/>
                </a:lnTo>
                <a:cubicBezTo>
                  <a:pt x="8463" y="2800"/>
                  <a:pt x="8484" y="2820"/>
                  <a:pt x="8520" y="2820"/>
                </a:cubicBezTo>
                <a:lnTo>
                  <a:pt x="8663" y="2820"/>
                </a:lnTo>
                <a:lnTo>
                  <a:pt x="8663" y="2946"/>
                </a:lnTo>
                <a:cubicBezTo>
                  <a:pt x="8620" y="2969"/>
                  <a:pt x="8567" y="2979"/>
                  <a:pt x="8519" y="2979"/>
                </a:cubicBezTo>
                <a:cubicBezTo>
                  <a:pt x="8350" y="2979"/>
                  <a:pt x="8255" y="2856"/>
                  <a:pt x="8255" y="2717"/>
                </a:cubicBezTo>
                <a:cubicBezTo>
                  <a:pt x="8255" y="2572"/>
                  <a:pt x="8364" y="2455"/>
                  <a:pt x="8511" y="2455"/>
                </a:cubicBezTo>
                <a:cubicBezTo>
                  <a:pt x="8558" y="2455"/>
                  <a:pt x="8604" y="2458"/>
                  <a:pt x="8666" y="2489"/>
                </a:cubicBezTo>
                <a:cubicBezTo>
                  <a:pt x="8699" y="2505"/>
                  <a:pt x="8724" y="2502"/>
                  <a:pt x="8745" y="2473"/>
                </a:cubicBezTo>
                <a:lnTo>
                  <a:pt x="8774" y="2435"/>
                </a:lnTo>
                <a:cubicBezTo>
                  <a:pt x="8795" y="2406"/>
                  <a:pt x="8792" y="2377"/>
                  <a:pt x="8760" y="2357"/>
                </a:cubicBezTo>
                <a:cubicBezTo>
                  <a:pt x="8688" y="2314"/>
                  <a:pt x="8608" y="2293"/>
                  <a:pt x="8511" y="2293"/>
                </a:cubicBezTo>
                <a:cubicBezTo>
                  <a:pt x="8254" y="2293"/>
                  <a:pt x="8068" y="2486"/>
                  <a:pt x="8068" y="2719"/>
                </a:cubicBezTo>
                <a:cubicBezTo>
                  <a:pt x="8068" y="2949"/>
                  <a:pt x="8250" y="3142"/>
                  <a:pt x="8516" y="3142"/>
                </a:cubicBezTo>
                <a:cubicBezTo>
                  <a:pt x="8613" y="3142"/>
                  <a:pt x="8713" y="3112"/>
                  <a:pt x="8801" y="3046"/>
                </a:cubicBezTo>
                <a:cubicBezTo>
                  <a:pt x="8828" y="3026"/>
                  <a:pt x="8838" y="3004"/>
                  <a:pt x="8838" y="2975"/>
                </a:cubicBezTo>
                <a:lnTo>
                  <a:pt x="8838" y="2737"/>
                </a:lnTo>
                <a:cubicBezTo>
                  <a:pt x="8838" y="2701"/>
                  <a:pt x="8816" y="2681"/>
                  <a:pt x="8780" y="2681"/>
                </a:cubicBezTo>
                <a:lnTo>
                  <a:pt x="8780" y="2681"/>
                </a:lnTo>
                <a:close/>
                <a:moveTo>
                  <a:pt x="7710" y="2513"/>
                </a:moveTo>
                <a:lnTo>
                  <a:pt x="7710" y="2513"/>
                </a:lnTo>
                <a:lnTo>
                  <a:pt x="7690" y="2512"/>
                </a:lnTo>
                <a:cubicBezTo>
                  <a:pt x="7638" y="2512"/>
                  <a:pt x="7553" y="2546"/>
                  <a:pt x="7533" y="2656"/>
                </a:cubicBezTo>
                <a:lnTo>
                  <a:pt x="7533" y="2581"/>
                </a:lnTo>
                <a:cubicBezTo>
                  <a:pt x="7533" y="2545"/>
                  <a:pt x="7514" y="2525"/>
                  <a:pt x="7477" y="2525"/>
                </a:cubicBezTo>
                <a:lnTo>
                  <a:pt x="7412" y="2525"/>
                </a:lnTo>
                <a:cubicBezTo>
                  <a:pt x="7376" y="2525"/>
                  <a:pt x="7356" y="2545"/>
                  <a:pt x="7356" y="2581"/>
                </a:cubicBezTo>
                <a:lnTo>
                  <a:pt x="7356" y="3072"/>
                </a:lnTo>
                <a:cubicBezTo>
                  <a:pt x="7356" y="3109"/>
                  <a:pt x="7376" y="3129"/>
                  <a:pt x="7412" y="3129"/>
                </a:cubicBezTo>
                <a:lnTo>
                  <a:pt x="7482" y="3129"/>
                </a:lnTo>
                <a:cubicBezTo>
                  <a:pt x="7518" y="3129"/>
                  <a:pt x="7538" y="3109"/>
                  <a:pt x="7538" y="3072"/>
                </a:cubicBezTo>
                <a:lnTo>
                  <a:pt x="7538" y="2882"/>
                </a:lnTo>
                <a:cubicBezTo>
                  <a:pt x="7538" y="2730"/>
                  <a:pt x="7603" y="2684"/>
                  <a:pt x="7673" y="2684"/>
                </a:cubicBezTo>
                <a:cubicBezTo>
                  <a:pt x="7683" y="2684"/>
                  <a:pt x="7692" y="2686"/>
                  <a:pt x="7703" y="2687"/>
                </a:cubicBezTo>
                <a:cubicBezTo>
                  <a:pt x="7727" y="2690"/>
                  <a:pt x="7744" y="2676"/>
                  <a:pt x="7744" y="2643"/>
                </a:cubicBezTo>
                <a:lnTo>
                  <a:pt x="7744" y="2561"/>
                </a:lnTo>
                <a:cubicBezTo>
                  <a:pt x="7744" y="2538"/>
                  <a:pt x="7738" y="2515"/>
                  <a:pt x="7710" y="2513"/>
                </a:cubicBezTo>
                <a:lnTo>
                  <a:pt x="7710" y="2513"/>
                </a:lnTo>
                <a:close/>
                <a:moveTo>
                  <a:pt x="7093" y="2828"/>
                </a:moveTo>
                <a:lnTo>
                  <a:pt x="7093" y="2828"/>
                </a:lnTo>
                <a:cubicBezTo>
                  <a:pt x="7093" y="2733"/>
                  <a:pt x="7021" y="2660"/>
                  <a:pt x="6931" y="2660"/>
                </a:cubicBezTo>
                <a:cubicBezTo>
                  <a:pt x="6839" y="2660"/>
                  <a:pt x="6769" y="2733"/>
                  <a:pt x="6769" y="2828"/>
                </a:cubicBezTo>
                <a:cubicBezTo>
                  <a:pt x="6769" y="2922"/>
                  <a:pt x="6839" y="2995"/>
                  <a:pt x="6931" y="2995"/>
                </a:cubicBezTo>
                <a:cubicBezTo>
                  <a:pt x="7021" y="2995"/>
                  <a:pt x="7093" y="2922"/>
                  <a:pt x="7093" y="2828"/>
                </a:cubicBezTo>
                <a:lnTo>
                  <a:pt x="7093" y="2828"/>
                </a:lnTo>
                <a:close/>
                <a:moveTo>
                  <a:pt x="7266" y="2827"/>
                </a:moveTo>
                <a:lnTo>
                  <a:pt x="7266" y="2827"/>
                </a:lnTo>
                <a:cubicBezTo>
                  <a:pt x="7266" y="3001"/>
                  <a:pt x="7122" y="3142"/>
                  <a:pt x="6931" y="3142"/>
                </a:cubicBezTo>
                <a:cubicBezTo>
                  <a:pt x="6739" y="3142"/>
                  <a:pt x="6596" y="3002"/>
                  <a:pt x="6596" y="2827"/>
                </a:cubicBezTo>
                <a:cubicBezTo>
                  <a:pt x="6596" y="2653"/>
                  <a:pt x="6739" y="2512"/>
                  <a:pt x="6931" y="2512"/>
                </a:cubicBezTo>
                <a:cubicBezTo>
                  <a:pt x="7122" y="2512"/>
                  <a:pt x="7266" y="2653"/>
                  <a:pt x="7266" y="2827"/>
                </a:cubicBezTo>
                <a:lnTo>
                  <a:pt x="7266" y="2827"/>
                </a:lnTo>
                <a:close/>
                <a:moveTo>
                  <a:pt x="6535" y="2306"/>
                </a:moveTo>
                <a:lnTo>
                  <a:pt x="6535" y="2306"/>
                </a:lnTo>
                <a:lnTo>
                  <a:pt x="6088" y="2306"/>
                </a:lnTo>
                <a:cubicBezTo>
                  <a:pt x="6052" y="2306"/>
                  <a:pt x="6031" y="2326"/>
                  <a:pt x="6031" y="2363"/>
                </a:cubicBezTo>
                <a:lnTo>
                  <a:pt x="6031" y="3072"/>
                </a:lnTo>
                <a:cubicBezTo>
                  <a:pt x="6031" y="3109"/>
                  <a:pt x="6052" y="3129"/>
                  <a:pt x="6088" y="3129"/>
                </a:cubicBezTo>
                <a:lnTo>
                  <a:pt x="6161" y="3129"/>
                </a:lnTo>
                <a:cubicBezTo>
                  <a:pt x="6198" y="3129"/>
                  <a:pt x="6218" y="3109"/>
                  <a:pt x="6218" y="3072"/>
                </a:cubicBezTo>
                <a:lnTo>
                  <a:pt x="6218" y="2795"/>
                </a:lnTo>
                <a:lnTo>
                  <a:pt x="6487" y="2795"/>
                </a:lnTo>
                <a:cubicBezTo>
                  <a:pt x="6523" y="2795"/>
                  <a:pt x="6543" y="2774"/>
                  <a:pt x="6543" y="2737"/>
                </a:cubicBezTo>
                <a:lnTo>
                  <a:pt x="6543" y="2706"/>
                </a:lnTo>
                <a:cubicBezTo>
                  <a:pt x="6543" y="2669"/>
                  <a:pt x="6523" y="2649"/>
                  <a:pt x="6487" y="2649"/>
                </a:cubicBezTo>
                <a:lnTo>
                  <a:pt x="6218" y="2649"/>
                </a:lnTo>
                <a:lnTo>
                  <a:pt x="6218" y="2464"/>
                </a:lnTo>
                <a:lnTo>
                  <a:pt x="6535" y="2464"/>
                </a:lnTo>
                <a:cubicBezTo>
                  <a:pt x="6571" y="2464"/>
                  <a:pt x="6591" y="2444"/>
                  <a:pt x="6591" y="2407"/>
                </a:cubicBezTo>
                <a:lnTo>
                  <a:pt x="6591" y="2363"/>
                </a:lnTo>
                <a:cubicBezTo>
                  <a:pt x="6591" y="2326"/>
                  <a:pt x="6571" y="2306"/>
                  <a:pt x="6535" y="2306"/>
                </a:cubicBezTo>
                <a:lnTo>
                  <a:pt x="6535" y="2306"/>
                </a:lnTo>
                <a:close/>
                <a:moveTo>
                  <a:pt x="9537" y="1980"/>
                </a:moveTo>
                <a:lnTo>
                  <a:pt x="9537" y="1980"/>
                </a:lnTo>
                <a:cubicBezTo>
                  <a:pt x="9667" y="1980"/>
                  <a:pt x="9780" y="1917"/>
                  <a:pt x="9780" y="1790"/>
                </a:cubicBezTo>
                <a:cubicBezTo>
                  <a:pt x="9777" y="1716"/>
                  <a:pt x="9733" y="1649"/>
                  <a:pt x="9608" y="1608"/>
                </a:cubicBezTo>
                <a:lnTo>
                  <a:pt x="9533" y="1580"/>
                </a:lnTo>
                <a:cubicBezTo>
                  <a:pt x="9501" y="1570"/>
                  <a:pt x="9478" y="1557"/>
                  <a:pt x="9478" y="1531"/>
                </a:cubicBezTo>
                <a:cubicBezTo>
                  <a:pt x="9478" y="1503"/>
                  <a:pt x="9501" y="1479"/>
                  <a:pt x="9539" y="1479"/>
                </a:cubicBezTo>
                <a:cubicBezTo>
                  <a:pt x="9560" y="1479"/>
                  <a:pt x="9581" y="1485"/>
                  <a:pt x="9598" y="1501"/>
                </a:cubicBezTo>
                <a:cubicBezTo>
                  <a:pt x="9619" y="1521"/>
                  <a:pt x="9635" y="1532"/>
                  <a:pt x="9666" y="1524"/>
                </a:cubicBezTo>
                <a:lnTo>
                  <a:pt x="9699" y="1515"/>
                </a:lnTo>
                <a:cubicBezTo>
                  <a:pt x="9738" y="1506"/>
                  <a:pt x="9755" y="1476"/>
                  <a:pt x="9732" y="1441"/>
                </a:cubicBezTo>
                <a:cubicBezTo>
                  <a:pt x="9687" y="1374"/>
                  <a:pt x="9616" y="1350"/>
                  <a:pt x="9539" y="1350"/>
                </a:cubicBezTo>
                <a:cubicBezTo>
                  <a:pt x="9409" y="1350"/>
                  <a:pt x="9315" y="1427"/>
                  <a:pt x="9315" y="1540"/>
                </a:cubicBezTo>
                <a:cubicBezTo>
                  <a:pt x="9315" y="1649"/>
                  <a:pt x="9423" y="1695"/>
                  <a:pt x="9485" y="1715"/>
                </a:cubicBezTo>
                <a:lnTo>
                  <a:pt x="9559" y="1741"/>
                </a:lnTo>
                <a:cubicBezTo>
                  <a:pt x="9598" y="1755"/>
                  <a:pt x="9615" y="1768"/>
                  <a:pt x="9615" y="1794"/>
                </a:cubicBezTo>
                <a:cubicBezTo>
                  <a:pt x="9615" y="1826"/>
                  <a:pt x="9584" y="1847"/>
                  <a:pt x="9538" y="1847"/>
                </a:cubicBezTo>
                <a:cubicBezTo>
                  <a:pt x="9500" y="1847"/>
                  <a:pt x="9468" y="1835"/>
                  <a:pt x="9447" y="1812"/>
                </a:cubicBezTo>
                <a:cubicBezTo>
                  <a:pt x="9423" y="1787"/>
                  <a:pt x="9409" y="1772"/>
                  <a:pt x="9377" y="1780"/>
                </a:cubicBezTo>
                <a:lnTo>
                  <a:pt x="9340" y="1788"/>
                </a:lnTo>
                <a:cubicBezTo>
                  <a:pt x="9304" y="1797"/>
                  <a:pt x="9285" y="1823"/>
                  <a:pt x="9303" y="1859"/>
                </a:cubicBezTo>
                <a:cubicBezTo>
                  <a:pt x="9343" y="1940"/>
                  <a:pt x="9430" y="1980"/>
                  <a:pt x="9537" y="1980"/>
                </a:cubicBezTo>
                <a:lnTo>
                  <a:pt x="9537" y="1980"/>
                </a:lnTo>
                <a:close/>
                <a:moveTo>
                  <a:pt x="8771" y="1594"/>
                </a:moveTo>
                <a:lnTo>
                  <a:pt x="8771" y="1594"/>
                </a:lnTo>
                <a:lnTo>
                  <a:pt x="9074" y="1594"/>
                </a:lnTo>
                <a:cubicBezTo>
                  <a:pt x="9057" y="1513"/>
                  <a:pt x="8988" y="1487"/>
                  <a:pt x="8926" y="1487"/>
                </a:cubicBezTo>
                <a:cubicBezTo>
                  <a:pt x="8862" y="1487"/>
                  <a:pt x="8791" y="1515"/>
                  <a:pt x="8771" y="1594"/>
                </a:cubicBezTo>
                <a:lnTo>
                  <a:pt x="8771" y="1594"/>
                </a:lnTo>
                <a:close/>
                <a:moveTo>
                  <a:pt x="8592" y="1667"/>
                </a:moveTo>
                <a:lnTo>
                  <a:pt x="8592" y="1667"/>
                </a:lnTo>
                <a:cubicBezTo>
                  <a:pt x="8592" y="1497"/>
                  <a:pt x="8720" y="1350"/>
                  <a:pt x="8923" y="1350"/>
                </a:cubicBezTo>
                <a:cubicBezTo>
                  <a:pt x="9095" y="1350"/>
                  <a:pt x="9236" y="1453"/>
                  <a:pt x="9244" y="1646"/>
                </a:cubicBezTo>
                <a:cubicBezTo>
                  <a:pt x="9245" y="1680"/>
                  <a:pt x="9222" y="1695"/>
                  <a:pt x="9187" y="1695"/>
                </a:cubicBezTo>
                <a:lnTo>
                  <a:pt x="8766" y="1695"/>
                </a:lnTo>
                <a:cubicBezTo>
                  <a:pt x="8764" y="1767"/>
                  <a:pt x="8835" y="1836"/>
                  <a:pt x="8952" y="1836"/>
                </a:cubicBezTo>
                <a:cubicBezTo>
                  <a:pt x="8995" y="1836"/>
                  <a:pt x="9040" y="1826"/>
                  <a:pt x="9085" y="1800"/>
                </a:cubicBezTo>
                <a:cubicBezTo>
                  <a:pt x="9117" y="1782"/>
                  <a:pt x="9143" y="1785"/>
                  <a:pt x="9165" y="1812"/>
                </a:cubicBezTo>
                <a:lnTo>
                  <a:pt x="9178" y="1828"/>
                </a:lnTo>
                <a:cubicBezTo>
                  <a:pt x="9202" y="1856"/>
                  <a:pt x="9199" y="1888"/>
                  <a:pt x="9168" y="1911"/>
                </a:cubicBezTo>
                <a:cubicBezTo>
                  <a:pt x="9098" y="1962"/>
                  <a:pt x="9017" y="1980"/>
                  <a:pt x="8940" y="1980"/>
                </a:cubicBezTo>
                <a:cubicBezTo>
                  <a:pt x="8724" y="1980"/>
                  <a:pt x="8592" y="1840"/>
                  <a:pt x="8592" y="1667"/>
                </a:cubicBezTo>
                <a:lnTo>
                  <a:pt x="8592" y="1667"/>
                </a:lnTo>
                <a:close/>
                <a:moveTo>
                  <a:pt x="8132" y="1910"/>
                </a:moveTo>
                <a:lnTo>
                  <a:pt x="8132" y="1910"/>
                </a:lnTo>
                <a:lnTo>
                  <a:pt x="8132" y="1649"/>
                </a:lnTo>
                <a:cubicBezTo>
                  <a:pt x="8134" y="1539"/>
                  <a:pt x="8189" y="1498"/>
                  <a:pt x="8240" y="1498"/>
                </a:cubicBezTo>
                <a:cubicBezTo>
                  <a:pt x="8294" y="1498"/>
                  <a:pt x="8327" y="1544"/>
                  <a:pt x="8327" y="1628"/>
                </a:cubicBezTo>
                <a:lnTo>
                  <a:pt x="8327" y="1910"/>
                </a:lnTo>
                <a:cubicBezTo>
                  <a:pt x="8327" y="1947"/>
                  <a:pt x="8347" y="1967"/>
                  <a:pt x="8383" y="1967"/>
                </a:cubicBezTo>
                <a:lnTo>
                  <a:pt x="8451" y="1967"/>
                </a:lnTo>
                <a:cubicBezTo>
                  <a:pt x="8488" y="1967"/>
                  <a:pt x="8509" y="1947"/>
                  <a:pt x="8509" y="1910"/>
                </a:cubicBezTo>
                <a:lnTo>
                  <a:pt x="8509" y="1620"/>
                </a:lnTo>
                <a:cubicBezTo>
                  <a:pt x="8509" y="1478"/>
                  <a:pt x="8443" y="1350"/>
                  <a:pt x="8287" y="1350"/>
                </a:cubicBezTo>
                <a:cubicBezTo>
                  <a:pt x="8218" y="1350"/>
                  <a:pt x="8149" y="1365"/>
                  <a:pt x="8093" y="1454"/>
                </a:cubicBezTo>
                <a:cubicBezTo>
                  <a:pt x="8054" y="1379"/>
                  <a:pt x="7987" y="1350"/>
                  <a:pt x="7918" y="1350"/>
                </a:cubicBezTo>
                <a:cubicBezTo>
                  <a:pt x="7842" y="1350"/>
                  <a:pt x="7778" y="1390"/>
                  <a:pt x="7754" y="1459"/>
                </a:cubicBezTo>
                <a:lnTo>
                  <a:pt x="7754" y="1419"/>
                </a:lnTo>
                <a:cubicBezTo>
                  <a:pt x="7754" y="1383"/>
                  <a:pt x="7734" y="1363"/>
                  <a:pt x="7698" y="1363"/>
                </a:cubicBezTo>
                <a:lnTo>
                  <a:pt x="7629" y="1363"/>
                </a:lnTo>
                <a:cubicBezTo>
                  <a:pt x="7592" y="1363"/>
                  <a:pt x="7572" y="1383"/>
                  <a:pt x="7572" y="1419"/>
                </a:cubicBezTo>
                <a:lnTo>
                  <a:pt x="7572" y="1910"/>
                </a:lnTo>
                <a:cubicBezTo>
                  <a:pt x="7572" y="1947"/>
                  <a:pt x="7592" y="1967"/>
                  <a:pt x="7629" y="1967"/>
                </a:cubicBezTo>
                <a:lnTo>
                  <a:pt x="7698" y="1967"/>
                </a:lnTo>
                <a:cubicBezTo>
                  <a:pt x="7734" y="1967"/>
                  <a:pt x="7754" y="1947"/>
                  <a:pt x="7754" y="1910"/>
                </a:cubicBezTo>
                <a:lnTo>
                  <a:pt x="7754" y="1655"/>
                </a:lnTo>
                <a:cubicBezTo>
                  <a:pt x="7754" y="1542"/>
                  <a:pt x="7810" y="1498"/>
                  <a:pt x="7864" y="1498"/>
                </a:cubicBezTo>
                <a:cubicBezTo>
                  <a:pt x="7918" y="1498"/>
                  <a:pt x="7949" y="1544"/>
                  <a:pt x="7949" y="1628"/>
                </a:cubicBezTo>
                <a:lnTo>
                  <a:pt x="7949" y="1910"/>
                </a:lnTo>
                <a:cubicBezTo>
                  <a:pt x="7949" y="1947"/>
                  <a:pt x="7969" y="1967"/>
                  <a:pt x="8006" y="1967"/>
                </a:cubicBezTo>
                <a:lnTo>
                  <a:pt x="8075" y="1967"/>
                </a:lnTo>
                <a:cubicBezTo>
                  <a:pt x="8112" y="1967"/>
                  <a:pt x="8132" y="1947"/>
                  <a:pt x="8132" y="1910"/>
                </a:cubicBezTo>
                <a:lnTo>
                  <a:pt x="8132" y="1910"/>
                </a:lnTo>
                <a:close/>
                <a:moveTo>
                  <a:pt x="6985" y="1666"/>
                </a:moveTo>
                <a:lnTo>
                  <a:pt x="6985" y="1666"/>
                </a:lnTo>
                <a:cubicBezTo>
                  <a:pt x="6985" y="1760"/>
                  <a:pt x="7055" y="1833"/>
                  <a:pt x="7147" y="1833"/>
                </a:cubicBezTo>
                <a:cubicBezTo>
                  <a:pt x="7237" y="1833"/>
                  <a:pt x="7309" y="1760"/>
                  <a:pt x="7309" y="1666"/>
                </a:cubicBezTo>
                <a:cubicBezTo>
                  <a:pt x="7309" y="1571"/>
                  <a:pt x="7237" y="1498"/>
                  <a:pt x="7147" y="1498"/>
                </a:cubicBezTo>
                <a:cubicBezTo>
                  <a:pt x="7055" y="1498"/>
                  <a:pt x="6985" y="1571"/>
                  <a:pt x="6985" y="1666"/>
                </a:cubicBezTo>
                <a:lnTo>
                  <a:pt x="6985" y="1666"/>
                </a:lnTo>
                <a:close/>
                <a:moveTo>
                  <a:pt x="6812" y="1665"/>
                </a:moveTo>
                <a:lnTo>
                  <a:pt x="6812" y="1665"/>
                </a:lnTo>
                <a:cubicBezTo>
                  <a:pt x="6812" y="1491"/>
                  <a:pt x="6955" y="1350"/>
                  <a:pt x="7147" y="1350"/>
                </a:cubicBezTo>
                <a:cubicBezTo>
                  <a:pt x="7339" y="1350"/>
                  <a:pt x="7482" y="1491"/>
                  <a:pt x="7482" y="1665"/>
                </a:cubicBezTo>
                <a:cubicBezTo>
                  <a:pt x="7482" y="1839"/>
                  <a:pt x="7339" y="1980"/>
                  <a:pt x="7147" y="1980"/>
                </a:cubicBezTo>
                <a:cubicBezTo>
                  <a:pt x="6955" y="1980"/>
                  <a:pt x="6812" y="1840"/>
                  <a:pt x="6812" y="1665"/>
                </a:cubicBezTo>
                <a:lnTo>
                  <a:pt x="6812" y="1665"/>
                </a:lnTo>
                <a:close/>
                <a:moveTo>
                  <a:pt x="6088" y="1967"/>
                </a:moveTo>
                <a:lnTo>
                  <a:pt x="6088" y="1967"/>
                </a:lnTo>
                <a:lnTo>
                  <a:pt x="6161" y="1967"/>
                </a:lnTo>
                <a:cubicBezTo>
                  <a:pt x="6198" y="1967"/>
                  <a:pt x="6218" y="1947"/>
                  <a:pt x="6218" y="1910"/>
                </a:cubicBezTo>
                <a:lnTo>
                  <a:pt x="6218" y="1649"/>
                </a:lnTo>
                <a:lnTo>
                  <a:pt x="6526" y="1649"/>
                </a:lnTo>
                <a:lnTo>
                  <a:pt x="6526" y="1910"/>
                </a:lnTo>
                <a:cubicBezTo>
                  <a:pt x="6526" y="1947"/>
                  <a:pt x="6545" y="1967"/>
                  <a:pt x="6582" y="1967"/>
                </a:cubicBezTo>
                <a:lnTo>
                  <a:pt x="6655" y="1967"/>
                </a:lnTo>
                <a:cubicBezTo>
                  <a:pt x="6691" y="1967"/>
                  <a:pt x="6711" y="1947"/>
                  <a:pt x="6711" y="1910"/>
                </a:cubicBezTo>
                <a:lnTo>
                  <a:pt x="6711" y="1201"/>
                </a:lnTo>
                <a:cubicBezTo>
                  <a:pt x="6711" y="1164"/>
                  <a:pt x="6691" y="1144"/>
                  <a:pt x="6655" y="1144"/>
                </a:cubicBezTo>
                <a:lnTo>
                  <a:pt x="6582" y="1144"/>
                </a:lnTo>
                <a:cubicBezTo>
                  <a:pt x="6545" y="1144"/>
                  <a:pt x="6526" y="1164"/>
                  <a:pt x="6526" y="1201"/>
                </a:cubicBezTo>
                <a:lnTo>
                  <a:pt x="6526" y="1498"/>
                </a:lnTo>
                <a:lnTo>
                  <a:pt x="6218" y="1498"/>
                </a:lnTo>
                <a:lnTo>
                  <a:pt x="6218" y="1201"/>
                </a:lnTo>
                <a:cubicBezTo>
                  <a:pt x="6218" y="1164"/>
                  <a:pt x="6198" y="1144"/>
                  <a:pt x="6161" y="1144"/>
                </a:cubicBezTo>
                <a:lnTo>
                  <a:pt x="6088" y="1144"/>
                </a:lnTo>
                <a:cubicBezTo>
                  <a:pt x="6052" y="1144"/>
                  <a:pt x="6031" y="1164"/>
                  <a:pt x="6031" y="1201"/>
                </a:cubicBezTo>
                <a:lnTo>
                  <a:pt x="6031" y="1910"/>
                </a:lnTo>
                <a:cubicBezTo>
                  <a:pt x="6031" y="1947"/>
                  <a:pt x="6052" y="1967"/>
                  <a:pt x="6088" y="1967"/>
                </a:cubicBezTo>
                <a:lnTo>
                  <a:pt x="6088" y="1967"/>
                </a:lnTo>
                <a:close/>
                <a:moveTo>
                  <a:pt x="2108" y="2142"/>
                </a:moveTo>
                <a:lnTo>
                  <a:pt x="2108" y="2142"/>
                </a:lnTo>
                <a:lnTo>
                  <a:pt x="2108" y="2141"/>
                </a:lnTo>
                <a:lnTo>
                  <a:pt x="2108" y="2141"/>
                </a:lnTo>
                <a:lnTo>
                  <a:pt x="2108" y="2142"/>
                </a:lnTo>
                <a:lnTo>
                  <a:pt x="2108" y="2142"/>
                </a:lnTo>
                <a:close/>
                <a:moveTo>
                  <a:pt x="5220" y="2609"/>
                </a:moveTo>
                <a:lnTo>
                  <a:pt x="5220" y="2609"/>
                </a:lnTo>
                <a:cubicBezTo>
                  <a:pt x="5220" y="2787"/>
                  <a:pt x="5202" y="2962"/>
                  <a:pt x="5167" y="3131"/>
                </a:cubicBezTo>
                <a:lnTo>
                  <a:pt x="4617" y="3131"/>
                </a:lnTo>
                <a:lnTo>
                  <a:pt x="4617" y="2629"/>
                </a:lnTo>
                <a:lnTo>
                  <a:pt x="4366" y="2378"/>
                </a:lnTo>
                <a:lnTo>
                  <a:pt x="4116" y="2629"/>
                </a:lnTo>
                <a:lnTo>
                  <a:pt x="4116" y="2127"/>
                </a:lnTo>
                <a:lnTo>
                  <a:pt x="3865" y="1876"/>
                </a:lnTo>
                <a:lnTo>
                  <a:pt x="3614" y="2127"/>
                </a:lnTo>
                <a:lnTo>
                  <a:pt x="3614" y="1248"/>
                </a:lnTo>
                <a:lnTo>
                  <a:pt x="3363" y="1248"/>
                </a:lnTo>
                <a:lnTo>
                  <a:pt x="3363" y="1374"/>
                </a:lnTo>
                <a:lnTo>
                  <a:pt x="3112" y="1123"/>
                </a:lnTo>
                <a:lnTo>
                  <a:pt x="2610" y="1625"/>
                </a:lnTo>
                <a:lnTo>
                  <a:pt x="2610" y="2001"/>
                </a:lnTo>
                <a:lnTo>
                  <a:pt x="2421" y="1813"/>
                </a:lnTo>
                <a:lnTo>
                  <a:pt x="2108" y="2127"/>
                </a:lnTo>
                <a:lnTo>
                  <a:pt x="2108" y="2127"/>
                </a:lnTo>
                <a:lnTo>
                  <a:pt x="2108" y="1750"/>
                </a:lnTo>
                <a:lnTo>
                  <a:pt x="1857" y="1750"/>
                </a:lnTo>
                <a:lnTo>
                  <a:pt x="1857" y="1876"/>
                </a:lnTo>
                <a:lnTo>
                  <a:pt x="1606" y="1625"/>
                </a:lnTo>
                <a:lnTo>
                  <a:pt x="1104" y="2127"/>
                </a:lnTo>
                <a:lnTo>
                  <a:pt x="1104" y="2629"/>
                </a:lnTo>
                <a:lnTo>
                  <a:pt x="853" y="2378"/>
                </a:lnTo>
                <a:lnTo>
                  <a:pt x="602" y="2629"/>
                </a:lnTo>
                <a:lnTo>
                  <a:pt x="602" y="3131"/>
                </a:lnTo>
                <a:lnTo>
                  <a:pt x="52" y="3131"/>
                </a:lnTo>
                <a:cubicBezTo>
                  <a:pt x="17" y="2962"/>
                  <a:pt x="0" y="2787"/>
                  <a:pt x="0" y="2609"/>
                </a:cubicBezTo>
                <a:cubicBezTo>
                  <a:pt x="0" y="1167"/>
                  <a:pt x="1168" y="0"/>
                  <a:pt x="2610" y="0"/>
                </a:cubicBezTo>
                <a:cubicBezTo>
                  <a:pt x="4051" y="0"/>
                  <a:pt x="5220" y="1167"/>
                  <a:pt x="5220" y="260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 name="Google Shape;17;p35"/>
          <p:cNvSpPr txBox="1">
            <a:spLocks noGrp="1"/>
          </p:cNvSpPr>
          <p:nvPr>
            <p:ph type="title"/>
          </p:nvPr>
        </p:nvSpPr>
        <p:spPr>
          <a:xfrm>
            <a:off x="3422320" y="3565924"/>
            <a:ext cx="8187080" cy="384721"/>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lt1"/>
              </a:buClr>
              <a:buSzPts val="2500"/>
              <a:buFont typeface="Arial"/>
              <a:buNone/>
              <a:defRPr sz="2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8" name="Google Shape;18;p35"/>
          <p:cNvCxnSpPr/>
          <p:nvPr/>
        </p:nvCxnSpPr>
        <p:spPr>
          <a:xfrm>
            <a:off x="582600" y="545003"/>
            <a:ext cx="11026800" cy="0"/>
          </a:xfrm>
          <a:prstGeom prst="straightConnector1">
            <a:avLst/>
          </a:prstGeom>
          <a:noFill/>
          <a:ln w="12700" cap="flat" cmpd="sng">
            <a:solidFill>
              <a:schemeClr val="lt1"/>
            </a:solidFill>
            <a:prstDash val="solid"/>
            <a:miter lim="800000"/>
            <a:headEnd type="none" w="sm" len="sm"/>
            <a:tailEnd type="none" w="sm" len="sm"/>
          </a:ln>
        </p:spPr>
      </p:cxnSp>
      <p:cxnSp>
        <p:nvCxnSpPr>
          <p:cNvPr id="19" name="Google Shape;19;p35"/>
          <p:cNvCxnSpPr/>
          <p:nvPr/>
        </p:nvCxnSpPr>
        <p:spPr>
          <a:xfrm>
            <a:off x="582600" y="6374823"/>
            <a:ext cx="11026800" cy="0"/>
          </a:xfrm>
          <a:prstGeom prst="straightConnector1">
            <a:avLst/>
          </a:prstGeom>
          <a:noFill/>
          <a:ln w="12700" cap="flat" cmpd="sng">
            <a:solidFill>
              <a:schemeClr val="lt1"/>
            </a:solidFill>
            <a:prstDash val="solid"/>
            <a:miter lim="800000"/>
            <a:headEnd type="none" w="sm" len="sm"/>
            <a:tailEnd type="none" w="sm" len="sm"/>
          </a:ln>
        </p:spPr>
      </p:cxnSp>
      <p:cxnSp>
        <p:nvCxnSpPr>
          <p:cNvPr id="20" name="Google Shape;20;p35"/>
          <p:cNvCxnSpPr/>
          <p:nvPr/>
        </p:nvCxnSpPr>
        <p:spPr>
          <a:xfrm>
            <a:off x="582600" y="3382592"/>
            <a:ext cx="11026800" cy="0"/>
          </a:xfrm>
          <a:prstGeom prst="straightConnector1">
            <a:avLst/>
          </a:prstGeom>
          <a:noFill/>
          <a:ln w="12700"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191707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 Column">
  <p:cSld name="1 Column">
    <p:spTree>
      <p:nvGrpSpPr>
        <p:cNvPr id="1" name="Shape 21"/>
        <p:cNvGrpSpPr/>
        <p:nvPr/>
      </p:nvGrpSpPr>
      <p:grpSpPr>
        <a:xfrm>
          <a:off x="0" y="0"/>
          <a:ext cx="0" cy="0"/>
          <a:chOff x="0" y="0"/>
          <a:chExt cx="0" cy="0"/>
        </a:xfrm>
      </p:grpSpPr>
      <p:sp>
        <p:nvSpPr>
          <p:cNvPr id="22" name="Google Shape;22;p36"/>
          <p:cNvSpPr txBox="1">
            <a:spLocks noGrp="1"/>
          </p:cNvSpPr>
          <p:nvPr>
            <p:ph type="dt" idx="10"/>
          </p:nvPr>
        </p:nvSpPr>
        <p:spPr>
          <a:xfrm>
            <a:off x="9603000" y="6457891"/>
            <a:ext cx="1646399" cy="153888"/>
          </a:xfrm>
          <a:prstGeom prst="rect">
            <a:avLst/>
          </a:prstGeom>
          <a:noFill/>
          <a:ln>
            <a:noFill/>
          </a:ln>
        </p:spPr>
        <p:txBody>
          <a:bodyPr spcFirstLastPara="1" wrap="square" lIns="0" tIns="0" rIns="0" bIns="0" anchor="t" anchorCtr="0">
            <a:sp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6"/>
          <p:cNvSpPr txBox="1">
            <a:spLocks noGrp="1"/>
          </p:cNvSpPr>
          <p:nvPr>
            <p:ph type="ftr" idx="11"/>
          </p:nvPr>
        </p:nvSpPr>
        <p:spPr>
          <a:xfrm>
            <a:off x="582600" y="6457891"/>
            <a:ext cx="9020400" cy="153888"/>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6"/>
          <p:cNvSpPr txBox="1">
            <a:spLocks noGrp="1"/>
          </p:cNvSpPr>
          <p:nvPr>
            <p:ph type="sldNum" idx="12"/>
          </p:nvPr>
        </p:nvSpPr>
        <p:spPr>
          <a:xfrm>
            <a:off x="11249400" y="6457891"/>
            <a:ext cx="360000" cy="153888"/>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5" name="Google Shape;25;p36"/>
          <p:cNvSpPr txBox="1">
            <a:spLocks noGrp="1"/>
          </p:cNvSpPr>
          <p:nvPr>
            <p:ph type="title"/>
          </p:nvPr>
        </p:nvSpPr>
        <p:spPr>
          <a:xfrm>
            <a:off x="582600" y="644548"/>
            <a:ext cx="11026800" cy="346249"/>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6" name="Google Shape;26;p36"/>
          <p:cNvCxnSpPr/>
          <p:nvPr/>
        </p:nvCxnSpPr>
        <p:spPr>
          <a:xfrm>
            <a:off x="582600" y="545003"/>
            <a:ext cx="11026800" cy="0"/>
          </a:xfrm>
          <a:prstGeom prst="straightConnector1">
            <a:avLst/>
          </a:prstGeom>
          <a:noFill/>
          <a:ln w="12700" cap="flat" cmpd="sng">
            <a:solidFill>
              <a:schemeClr val="dk1"/>
            </a:solidFill>
            <a:prstDash val="solid"/>
            <a:miter lim="800000"/>
            <a:headEnd type="none" w="sm" len="sm"/>
            <a:tailEnd type="none" w="sm" len="sm"/>
          </a:ln>
        </p:spPr>
      </p:cxnSp>
      <p:cxnSp>
        <p:nvCxnSpPr>
          <p:cNvPr id="27" name="Google Shape;27;p36"/>
          <p:cNvCxnSpPr/>
          <p:nvPr/>
        </p:nvCxnSpPr>
        <p:spPr>
          <a:xfrm>
            <a:off x="582600" y="6374823"/>
            <a:ext cx="11026800" cy="0"/>
          </a:xfrm>
          <a:prstGeom prst="straightConnector1">
            <a:avLst/>
          </a:prstGeom>
          <a:noFill/>
          <a:ln w="12700" cap="flat" cmpd="sng">
            <a:solidFill>
              <a:schemeClr val="dk1"/>
            </a:solidFill>
            <a:prstDash val="solid"/>
            <a:miter lim="800000"/>
            <a:headEnd type="none" w="sm" len="sm"/>
            <a:tailEnd type="none" w="sm" len="sm"/>
          </a:ln>
        </p:spPr>
      </p:cxnSp>
      <p:sp>
        <p:nvSpPr>
          <p:cNvPr id="28" name="Google Shape;28;p36"/>
          <p:cNvSpPr txBox="1">
            <a:spLocks noGrp="1"/>
          </p:cNvSpPr>
          <p:nvPr>
            <p:ph type="body" idx="1"/>
          </p:nvPr>
        </p:nvSpPr>
        <p:spPr>
          <a:xfrm>
            <a:off x="582600" y="1366679"/>
            <a:ext cx="8179200" cy="439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800"/>
              <a:buNone/>
              <a:defRPr/>
            </a:lvl1pPr>
            <a:lvl2pPr marL="914400" lvl="1" indent="-228600" algn="l">
              <a:lnSpc>
                <a:spcPct val="100000"/>
              </a:lnSpc>
              <a:spcBef>
                <a:spcPts val="0"/>
              </a:spcBef>
              <a:spcAft>
                <a:spcPts val="0"/>
              </a:spcAft>
              <a:buSzPts val="1800"/>
              <a:buNone/>
              <a:defRPr/>
            </a:lvl2pPr>
            <a:lvl3pPr marL="1371600" lvl="2" indent="-228600" algn="l">
              <a:lnSpc>
                <a:spcPct val="100000"/>
              </a:lnSpc>
              <a:spcBef>
                <a:spcPts val="0"/>
              </a:spcBef>
              <a:spcAft>
                <a:spcPts val="0"/>
              </a:spcAft>
              <a:buClr>
                <a:schemeClr val="dk1"/>
              </a:buClr>
              <a:buSzPts val="1800"/>
              <a:buNone/>
              <a:defRPr/>
            </a:lvl3pPr>
            <a:lvl4pPr marL="1828800" lvl="3" indent="-342900" algn="l">
              <a:lnSpc>
                <a:spcPct val="100000"/>
              </a:lnSpc>
              <a:spcBef>
                <a:spcPts val="0"/>
              </a:spcBef>
              <a:spcAft>
                <a:spcPts val="0"/>
              </a:spcAft>
              <a:buSzPts val="1800"/>
              <a:buChar char="•"/>
              <a:defRPr/>
            </a:lvl4pPr>
            <a:lvl5pPr marL="2286000" lvl="4" indent="-355600" algn="l">
              <a:lnSpc>
                <a:spcPct val="100000"/>
              </a:lnSpc>
              <a:spcBef>
                <a:spcPts val="0"/>
              </a:spcBef>
              <a:spcAft>
                <a:spcPts val="0"/>
              </a:spcAft>
              <a:buSzPts val="2000"/>
              <a:buAutoNum type="arabicPeriod"/>
              <a:defRPr/>
            </a:lvl5pPr>
            <a:lvl6pPr marL="2743200" lvl="5" indent="-228600" algn="l">
              <a:lnSpc>
                <a:spcPct val="100000"/>
              </a:lnSpc>
              <a:spcBef>
                <a:spcPts val="0"/>
              </a:spcBef>
              <a:spcAft>
                <a:spcPts val="0"/>
              </a:spcAft>
              <a:buClr>
                <a:schemeClr val="dk1"/>
              </a:buClr>
              <a:buSzPts val="1500"/>
              <a:buNone/>
              <a:defRPr sz="1500">
                <a:solidFill>
                  <a:schemeClr val="dk1"/>
                </a:solidFill>
              </a:defRPr>
            </a:lvl6pPr>
            <a:lvl7pPr marL="3200400" lvl="6" indent="-228600" algn="l">
              <a:lnSpc>
                <a:spcPct val="100000"/>
              </a:lnSpc>
              <a:spcBef>
                <a:spcPts val="0"/>
              </a:spcBef>
              <a:spcAft>
                <a:spcPts val="0"/>
              </a:spcAft>
              <a:buClr>
                <a:schemeClr val="dk1"/>
              </a:buClr>
              <a:buSzPts val="1000"/>
              <a:buNone/>
              <a:defRPr sz="1000">
                <a:solidFill>
                  <a:schemeClr val="dk1"/>
                </a:solidFill>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7893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Divider">
  <p:cSld name="Section Divider">
    <p:bg>
      <p:bgPr>
        <a:solidFill>
          <a:schemeClr val="accent1"/>
        </a:solidFill>
        <a:effectLst/>
      </p:bgPr>
    </p:bg>
    <p:spTree>
      <p:nvGrpSpPr>
        <p:cNvPr id="1" name="Shape 38"/>
        <p:cNvGrpSpPr/>
        <p:nvPr/>
      </p:nvGrpSpPr>
      <p:grpSpPr>
        <a:xfrm>
          <a:off x="0" y="0"/>
          <a:ext cx="0" cy="0"/>
          <a:chOff x="0" y="0"/>
          <a:chExt cx="0" cy="0"/>
        </a:xfrm>
      </p:grpSpPr>
      <p:sp>
        <p:nvSpPr>
          <p:cNvPr id="39" name="Google Shape;39;p38"/>
          <p:cNvSpPr txBox="1">
            <a:spLocks noGrp="1"/>
          </p:cNvSpPr>
          <p:nvPr>
            <p:ph type="title"/>
          </p:nvPr>
        </p:nvSpPr>
        <p:spPr>
          <a:xfrm>
            <a:off x="582600" y="3565924"/>
            <a:ext cx="11026800" cy="384721"/>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lt1"/>
              </a:buClr>
              <a:buSzPts val="2500"/>
              <a:buFont typeface="Arial"/>
              <a:buNone/>
              <a:defRPr sz="2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40" name="Google Shape;40;p38"/>
          <p:cNvCxnSpPr/>
          <p:nvPr/>
        </p:nvCxnSpPr>
        <p:spPr>
          <a:xfrm>
            <a:off x="582600" y="545003"/>
            <a:ext cx="11026800" cy="0"/>
          </a:xfrm>
          <a:prstGeom prst="straightConnector1">
            <a:avLst/>
          </a:prstGeom>
          <a:noFill/>
          <a:ln w="12700" cap="flat" cmpd="sng">
            <a:solidFill>
              <a:schemeClr val="lt1"/>
            </a:solidFill>
            <a:prstDash val="solid"/>
            <a:miter lim="800000"/>
            <a:headEnd type="none" w="sm" len="sm"/>
            <a:tailEnd type="none" w="sm" len="sm"/>
          </a:ln>
        </p:spPr>
      </p:cxnSp>
      <p:cxnSp>
        <p:nvCxnSpPr>
          <p:cNvPr id="41" name="Google Shape;41;p38"/>
          <p:cNvCxnSpPr/>
          <p:nvPr/>
        </p:nvCxnSpPr>
        <p:spPr>
          <a:xfrm>
            <a:off x="582600" y="6374823"/>
            <a:ext cx="11026800" cy="0"/>
          </a:xfrm>
          <a:prstGeom prst="straightConnector1">
            <a:avLst/>
          </a:prstGeom>
          <a:noFill/>
          <a:ln w="12700" cap="flat" cmpd="sng">
            <a:solidFill>
              <a:schemeClr val="lt1"/>
            </a:solidFill>
            <a:prstDash val="solid"/>
            <a:miter lim="800000"/>
            <a:headEnd type="none" w="sm" len="sm"/>
            <a:tailEnd type="none" w="sm" len="sm"/>
          </a:ln>
        </p:spPr>
      </p:cxnSp>
      <p:cxnSp>
        <p:nvCxnSpPr>
          <p:cNvPr id="42" name="Google Shape;42;p38"/>
          <p:cNvCxnSpPr/>
          <p:nvPr/>
        </p:nvCxnSpPr>
        <p:spPr>
          <a:xfrm>
            <a:off x="582600" y="3382592"/>
            <a:ext cx="11026800" cy="0"/>
          </a:xfrm>
          <a:prstGeom prst="straightConnector1">
            <a:avLst/>
          </a:prstGeom>
          <a:noFill/>
          <a:ln w="12700" cap="flat" cmpd="sng">
            <a:solidFill>
              <a:schemeClr val="lt1"/>
            </a:solidFill>
            <a:prstDash val="solid"/>
            <a:miter lim="800000"/>
            <a:headEnd type="none" w="sm" len="sm"/>
            <a:tailEnd type="none" w="sm" len="sm"/>
          </a:ln>
        </p:spPr>
      </p:cxnSp>
      <p:sp>
        <p:nvSpPr>
          <p:cNvPr id="43" name="Google Shape;43;p38"/>
          <p:cNvSpPr txBox="1">
            <a:spLocks noGrp="1"/>
          </p:cNvSpPr>
          <p:nvPr>
            <p:ph type="dt" idx="10"/>
          </p:nvPr>
        </p:nvSpPr>
        <p:spPr>
          <a:xfrm>
            <a:off x="9603000" y="6457891"/>
            <a:ext cx="1646399" cy="153888"/>
          </a:xfrm>
          <a:prstGeom prst="rect">
            <a:avLst/>
          </a:prstGeom>
          <a:noFill/>
          <a:ln>
            <a:noFill/>
          </a:ln>
        </p:spPr>
        <p:txBody>
          <a:bodyPr spcFirstLastPara="1" wrap="square" lIns="0" tIns="0" rIns="0" bIns="0" anchor="t" anchorCtr="0">
            <a:sp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8"/>
          <p:cNvSpPr txBox="1">
            <a:spLocks noGrp="1"/>
          </p:cNvSpPr>
          <p:nvPr>
            <p:ph type="ftr" idx="11"/>
          </p:nvPr>
        </p:nvSpPr>
        <p:spPr>
          <a:xfrm>
            <a:off x="582600" y="6457891"/>
            <a:ext cx="9020400" cy="153888"/>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8"/>
          <p:cNvSpPr txBox="1">
            <a:spLocks noGrp="1"/>
          </p:cNvSpPr>
          <p:nvPr>
            <p:ph type="sldNum" idx="12"/>
          </p:nvPr>
        </p:nvSpPr>
        <p:spPr>
          <a:xfrm>
            <a:off x="11249400" y="6457891"/>
            <a:ext cx="360000" cy="153888"/>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506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 Column A">
  <p:cSld name="2 Column A">
    <p:spTree>
      <p:nvGrpSpPr>
        <p:cNvPr id="1" name="Shape 29"/>
        <p:cNvGrpSpPr/>
        <p:nvPr/>
      </p:nvGrpSpPr>
      <p:grpSpPr>
        <a:xfrm>
          <a:off x="0" y="0"/>
          <a:ext cx="0" cy="0"/>
          <a:chOff x="0" y="0"/>
          <a:chExt cx="0" cy="0"/>
        </a:xfrm>
      </p:grpSpPr>
      <p:sp>
        <p:nvSpPr>
          <p:cNvPr id="30" name="Google Shape;30;p37"/>
          <p:cNvSpPr txBox="1">
            <a:spLocks noGrp="1"/>
          </p:cNvSpPr>
          <p:nvPr>
            <p:ph type="dt" idx="10"/>
          </p:nvPr>
        </p:nvSpPr>
        <p:spPr>
          <a:xfrm>
            <a:off x="9603000" y="6457891"/>
            <a:ext cx="1646399" cy="153888"/>
          </a:xfrm>
          <a:prstGeom prst="rect">
            <a:avLst/>
          </a:prstGeom>
          <a:noFill/>
          <a:ln>
            <a:noFill/>
          </a:ln>
        </p:spPr>
        <p:txBody>
          <a:bodyPr spcFirstLastPara="1" wrap="square" lIns="0" tIns="0" rIns="0" bIns="0" anchor="t" anchorCtr="0">
            <a:sp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7"/>
          <p:cNvSpPr txBox="1">
            <a:spLocks noGrp="1"/>
          </p:cNvSpPr>
          <p:nvPr>
            <p:ph type="ftr" idx="11"/>
          </p:nvPr>
        </p:nvSpPr>
        <p:spPr>
          <a:xfrm>
            <a:off x="582600" y="6457891"/>
            <a:ext cx="9020400" cy="153888"/>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7"/>
          <p:cNvSpPr txBox="1">
            <a:spLocks noGrp="1"/>
          </p:cNvSpPr>
          <p:nvPr>
            <p:ph type="sldNum" idx="12"/>
          </p:nvPr>
        </p:nvSpPr>
        <p:spPr>
          <a:xfrm>
            <a:off x="11249400" y="6457891"/>
            <a:ext cx="360000" cy="153888"/>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3" name="Google Shape;33;p37"/>
          <p:cNvSpPr txBox="1">
            <a:spLocks noGrp="1"/>
          </p:cNvSpPr>
          <p:nvPr>
            <p:ph type="title"/>
          </p:nvPr>
        </p:nvSpPr>
        <p:spPr>
          <a:xfrm>
            <a:off x="582600" y="644548"/>
            <a:ext cx="11026800" cy="346249"/>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34" name="Google Shape;34;p37"/>
          <p:cNvCxnSpPr/>
          <p:nvPr/>
        </p:nvCxnSpPr>
        <p:spPr>
          <a:xfrm>
            <a:off x="582600" y="545003"/>
            <a:ext cx="11026800" cy="0"/>
          </a:xfrm>
          <a:prstGeom prst="straightConnector1">
            <a:avLst/>
          </a:prstGeom>
          <a:noFill/>
          <a:ln w="12700" cap="flat" cmpd="sng">
            <a:solidFill>
              <a:schemeClr val="dk1"/>
            </a:solidFill>
            <a:prstDash val="solid"/>
            <a:miter lim="800000"/>
            <a:headEnd type="none" w="sm" len="sm"/>
            <a:tailEnd type="none" w="sm" len="sm"/>
          </a:ln>
        </p:spPr>
      </p:cxnSp>
      <p:cxnSp>
        <p:nvCxnSpPr>
          <p:cNvPr id="35" name="Google Shape;35;p37"/>
          <p:cNvCxnSpPr/>
          <p:nvPr/>
        </p:nvCxnSpPr>
        <p:spPr>
          <a:xfrm>
            <a:off x="582600" y="6374823"/>
            <a:ext cx="11026800" cy="0"/>
          </a:xfrm>
          <a:prstGeom prst="straightConnector1">
            <a:avLst/>
          </a:prstGeom>
          <a:noFill/>
          <a:ln w="12700" cap="flat" cmpd="sng">
            <a:solidFill>
              <a:schemeClr val="dk1"/>
            </a:solidFill>
            <a:prstDash val="solid"/>
            <a:miter lim="800000"/>
            <a:headEnd type="none" w="sm" len="sm"/>
            <a:tailEnd type="none" w="sm" len="sm"/>
          </a:ln>
        </p:spPr>
      </p:cxnSp>
      <p:sp>
        <p:nvSpPr>
          <p:cNvPr id="36" name="Google Shape;36;p37"/>
          <p:cNvSpPr txBox="1">
            <a:spLocks noGrp="1"/>
          </p:cNvSpPr>
          <p:nvPr>
            <p:ph type="body" idx="1"/>
          </p:nvPr>
        </p:nvSpPr>
        <p:spPr>
          <a:xfrm>
            <a:off x="582600" y="1366679"/>
            <a:ext cx="5335200" cy="439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800"/>
              <a:buNone/>
              <a:defRPr/>
            </a:lvl1pPr>
            <a:lvl2pPr marL="914400" lvl="1" indent="-228600" algn="l">
              <a:lnSpc>
                <a:spcPct val="100000"/>
              </a:lnSpc>
              <a:spcBef>
                <a:spcPts val="0"/>
              </a:spcBef>
              <a:spcAft>
                <a:spcPts val="0"/>
              </a:spcAft>
              <a:buSzPts val="1800"/>
              <a:buNone/>
              <a:defRPr/>
            </a:lvl2pPr>
            <a:lvl3pPr marL="1371600" lvl="2" indent="-228600" algn="l">
              <a:lnSpc>
                <a:spcPct val="100000"/>
              </a:lnSpc>
              <a:spcBef>
                <a:spcPts val="0"/>
              </a:spcBef>
              <a:spcAft>
                <a:spcPts val="0"/>
              </a:spcAft>
              <a:buClr>
                <a:schemeClr val="dk1"/>
              </a:buClr>
              <a:buSzPts val="1800"/>
              <a:buNone/>
              <a:defRPr/>
            </a:lvl3pPr>
            <a:lvl4pPr marL="1828800" lvl="3" indent="-342900" algn="l">
              <a:lnSpc>
                <a:spcPct val="100000"/>
              </a:lnSpc>
              <a:spcBef>
                <a:spcPts val="0"/>
              </a:spcBef>
              <a:spcAft>
                <a:spcPts val="0"/>
              </a:spcAft>
              <a:buSzPts val="1800"/>
              <a:buChar char="•"/>
              <a:defRPr/>
            </a:lvl4pPr>
            <a:lvl5pPr marL="2286000" lvl="4" indent="-355600" algn="l">
              <a:lnSpc>
                <a:spcPct val="100000"/>
              </a:lnSpc>
              <a:spcBef>
                <a:spcPts val="0"/>
              </a:spcBef>
              <a:spcAft>
                <a:spcPts val="0"/>
              </a:spcAft>
              <a:buSzPts val="2000"/>
              <a:buAutoNum type="arabicPeriod"/>
              <a:defRPr/>
            </a:lvl5pPr>
            <a:lvl6pPr marL="2743200" lvl="5" indent="-228600" algn="l">
              <a:lnSpc>
                <a:spcPct val="100000"/>
              </a:lnSpc>
              <a:spcBef>
                <a:spcPts val="0"/>
              </a:spcBef>
              <a:spcAft>
                <a:spcPts val="0"/>
              </a:spcAft>
              <a:buClr>
                <a:schemeClr val="dk1"/>
              </a:buClr>
              <a:buSzPts val="1500"/>
              <a:buNone/>
              <a:defRPr sz="1500">
                <a:solidFill>
                  <a:schemeClr val="dk1"/>
                </a:solidFill>
              </a:defRPr>
            </a:lvl6pPr>
            <a:lvl7pPr marL="3200400" lvl="6" indent="-228600" algn="l">
              <a:lnSpc>
                <a:spcPct val="100000"/>
              </a:lnSpc>
              <a:spcBef>
                <a:spcPts val="0"/>
              </a:spcBef>
              <a:spcAft>
                <a:spcPts val="0"/>
              </a:spcAft>
              <a:buClr>
                <a:schemeClr val="dk1"/>
              </a:buClr>
              <a:buSzPts val="1000"/>
              <a:buNone/>
              <a:defRPr sz="1000">
                <a:solidFill>
                  <a:schemeClr val="dk1"/>
                </a:solidFill>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7"/>
          <p:cNvSpPr txBox="1">
            <a:spLocks noGrp="1"/>
          </p:cNvSpPr>
          <p:nvPr>
            <p:ph type="body" idx="2"/>
          </p:nvPr>
        </p:nvSpPr>
        <p:spPr>
          <a:xfrm>
            <a:off x="6274200" y="1366679"/>
            <a:ext cx="5335200" cy="439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800"/>
              <a:buNone/>
              <a:defRPr/>
            </a:lvl1pPr>
            <a:lvl2pPr marL="914400" lvl="1" indent="-228600" algn="l">
              <a:lnSpc>
                <a:spcPct val="100000"/>
              </a:lnSpc>
              <a:spcBef>
                <a:spcPts val="0"/>
              </a:spcBef>
              <a:spcAft>
                <a:spcPts val="0"/>
              </a:spcAft>
              <a:buSzPts val="1800"/>
              <a:buNone/>
              <a:defRPr/>
            </a:lvl2pPr>
            <a:lvl3pPr marL="1371600" lvl="2" indent="-228600" algn="l">
              <a:lnSpc>
                <a:spcPct val="100000"/>
              </a:lnSpc>
              <a:spcBef>
                <a:spcPts val="0"/>
              </a:spcBef>
              <a:spcAft>
                <a:spcPts val="0"/>
              </a:spcAft>
              <a:buClr>
                <a:schemeClr val="dk1"/>
              </a:buClr>
              <a:buSzPts val="1800"/>
              <a:buNone/>
              <a:defRPr/>
            </a:lvl3pPr>
            <a:lvl4pPr marL="1828800" lvl="3" indent="-342900" algn="l">
              <a:lnSpc>
                <a:spcPct val="100000"/>
              </a:lnSpc>
              <a:spcBef>
                <a:spcPts val="0"/>
              </a:spcBef>
              <a:spcAft>
                <a:spcPts val="0"/>
              </a:spcAft>
              <a:buSzPts val="1800"/>
              <a:buChar char="•"/>
              <a:defRPr/>
            </a:lvl4pPr>
            <a:lvl5pPr marL="2286000" lvl="4" indent="-355600" algn="l">
              <a:lnSpc>
                <a:spcPct val="100000"/>
              </a:lnSpc>
              <a:spcBef>
                <a:spcPts val="0"/>
              </a:spcBef>
              <a:spcAft>
                <a:spcPts val="0"/>
              </a:spcAft>
              <a:buSzPts val="2000"/>
              <a:buAutoNum type="arabicPeriod"/>
              <a:defRPr/>
            </a:lvl5pPr>
            <a:lvl6pPr marL="2743200" lvl="5" indent="-228600" algn="l">
              <a:lnSpc>
                <a:spcPct val="100000"/>
              </a:lnSpc>
              <a:spcBef>
                <a:spcPts val="0"/>
              </a:spcBef>
              <a:spcAft>
                <a:spcPts val="0"/>
              </a:spcAft>
              <a:buClr>
                <a:schemeClr val="dk1"/>
              </a:buClr>
              <a:buSzPts val="1500"/>
              <a:buNone/>
              <a:defRPr sz="1500">
                <a:solidFill>
                  <a:schemeClr val="dk1"/>
                </a:solidFill>
              </a:defRPr>
            </a:lvl6pPr>
            <a:lvl7pPr marL="3200400" lvl="6" indent="-228600" algn="l">
              <a:lnSpc>
                <a:spcPct val="100000"/>
              </a:lnSpc>
              <a:spcBef>
                <a:spcPts val="0"/>
              </a:spcBef>
              <a:spcAft>
                <a:spcPts val="0"/>
              </a:spcAft>
              <a:buClr>
                <a:schemeClr val="dk1"/>
              </a:buClr>
              <a:buSzPts val="1000"/>
              <a:buNone/>
              <a:defRPr sz="1000">
                <a:solidFill>
                  <a:schemeClr val="dk1"/>
                </a:solidFill>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586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 and Picture Pink">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79DD81A-1113-4234-8904-531CC7B15ABA}"/>
              </a:ext>
            </a:extLst>
          </p:cNvPr>
          <p:cNvSpPr>
            <a:spLocks noGrp="1"/>
          </p:cNvSpPr>
          <p:nvPr>
            <p:ph type="body" sz="quarter" idx="10" hasCustomPrompt="1"/>
          </p:nvPr>
        </p:nvSpPr>
        <p:spPr>
          <a:xfrm>
            <a:off x="5295901" y="1228727"/>
            <a:ext cx="6276974" cy="4714873"/>
          </a:xfrm>
          <a:prstGeom prst="rect">
            <a:avLst/>
          </a:prstGeom>
        </p:spPr>
        <p:txBody>
          <a:bodyPr/>
          <a:lstStyle>
            <a:lvl1pPr marL="0" indent="0" algn="l">
              <a:buNone/>
              <a:defRPr sz="2000" b="0">
                <a:latin typeface="+mj-lt"/>
              </a:defRPr>
            </a:lvl1pPr>
            <a:lvl2pPr>
              <a:defRPr sz="2800">
                <a:latin typeface="Asap" panose="020F0504030102060203" pitchFamily="34" charset="0"/>
              </a:defRPr>
            </a:lvl2pPr>
            <a:lvl3pPr>
              <a:defRPr sz="2800">
                <a:latin typeface="Asap" panose="020F0504030102060203" pitchFamily="34" charset="0"/>
              </a:defRPr>
            </a:lvl3pPr>
            <a:lvl4pPr>
              <a:defRPr sz="2800">
                <a:latin typeface="Asap" panose="020F0504030102060203" pitchFamily="34" charset="0"/>
              </a:defRPr>
            </a:lvl4pPr>
            <a:lvl5pPr>
              <a:defRPr sz="2800">
                <a:latin typeface="Asap" panose="020F0504030102060203" pitchFamily="34" charset="0"/>
              </a:defRPr>
            </a:lvl5pPr>
          </a:lstStyle>
          <a:p>
            <a:pPr lvl="0"/>
            <a:r>
              <a:rPr lang="en-US"/>
              <a:t>Click to add text</a:t>
            </a:r>
          </a:p>
        </p:txBody>
      </p:sp>
      <p:sp>
        <p:nvSpPr>
          <p:cNvPr id="10" name="Text Placeholder 9">
            <a:extLst>
              <a:ext uri="{FF2B5EF4-FFF2-40B4-BE49-F238E27FC236}">
                <a16:creationId xmlns:a16="http://schemas.microsoft.com/office/drawing/2014/main" id="{4B09D644-0238-4933-955A-980F6E235A69}"/>
              </a:ext>
            </a:extLst>
          </p:cNvPr>
          <p:cNvSpPr>
            <a:spLocks noGrp="1"/>
          </p:cNvSpPr>
          <p:nvPr>
            <p:ph type="body" sz="quarter" idx="11"/>
          </p:nvPr>
        </p:nvSpPr>
        <p:spPr>
          <a:xfrm>
            <a:off x="5295901" y="428625"/>
            <a:ext cx="6276974" cy="676275"/>
          </a:xfrm>
          <a:prstGeom prst="rect">
            <a:avLst/>
          </a:prstGeom>
        </p:spPr>
        <p:txBody>
          <a:bodyPr/>
          <a:lstStyle>
            <a:lvl1pPr marL="0" indent="0" algn="l">
              <a:buNone/>
              <a:defRPr b="1">
                <a:solidFill>
                  <a:schemeClr val="accent1"/>
                </a:solidFill>
                <a:latin typeface="+mj-lt"/>
              </a:defRPr>
            </a:lvl1pPr>
            <a:lvl2pPr>
              <a:defRPr>
                <a:latin typeface="Asap" panose="020F0504030102060203" pitchFamily="34" charset="0"/>
              </a:defRPr>
            </a:lvl2pPr>
            <a:lvl3pPr>
              <a:defRPr>
                <a:latin typeface="Asap" panose="020F0504030102060203" pitchFamily="34" charset="0"/>
              </a:defRPr>
            </a:lvl3pPr>
            <a:lvl4pPr>
              <a:defRPr>
                <a:latin typeface="Asap" panose="020F0504030102060203" pitchFamily="34" charset="0"/>
              </a:defRPr>
            </a:lvl4pPr>
            <a:lvl5pPr>
              <a:defRPr>
                <a:latin typeface="Asap" panose="020F0504030102060203" pitchFamily="34" charset="0"/>
              </a:defRPr>
            </a:lvl5pPr>
          </a:lstStyle>
          <a:p>
            <a:pPr lvl="0"/>
            <a:endParaRPr lang="en-GB"/>
          </a:p>
        </p:txBody>
      </p:sp>
      <p:sp>
        <p:nvSpPr>
          <p:cNvPr id="12" name="Picture Placeholder 11">
            <a:extLst>
              <a:ext uri="{FF2B5EF4-FFF2-40B4-BE49-F238E27FC236}">
                <a16:creationId xmlns:a16="http://schemas.microsoft.com/office/drawing/2014/main" id="{D09D980C-B3F3-4E19-B851-873A0448937F}"/>
              </a:ext>
            </a:extLst>
          </p:cNvPr>
          <p:cNvSpPr>
            <a:spLocks noGrp="1"/>
          </p:cNvSpPr>
          <p:nvPr>
            <p:ph type="pic" sz="quarter" idx="12"/>
          </p:nvPr>
        </p:nvSpPr>
        <p:spPr>
          <a:xfrm>
            <a:off x="0" y="0"/>
            <a:ext cx="4695825" cy="6858000"/>
          </a:xfrm>
          <a:prstGeom prst="rect">
            <a:avLst/>
          </a:prstGeom>
        </p:spPr>
        <p:txBody>
          <a:bodyPr/>
          <a:lstStyle/>
          <a:p>
            <a:endParaRPr lang="en-GB"/>
          </a:p>
        </p:txBody>
      </p:sp>
    </p:spTree>
    <p:extLst>
      <p:ext uri="{BB962C8B-B14F-4D97-AF65-F5344CB8AC3E}">
        <p14:creationId xmlns:p14="http://schemas.microsoft.com/office/powerpoint/2010/main" val="1471160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5EAA2-B21F-473E-D312-20A2137FE1F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8922971-9EE0-C06A-9920-33B75063160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294BC54-2177-CCED-F356-9BCD40C7E8B9}"/>
              </a:ext>
            </a:extLst>
          </p:cNvPr>
          <p:cNvSpPr>
            <a:spLocks noGrp="1"/>
          </p:cNvSpPr>
          <p:nvPr>
            <p:ph type="dt" sz="half" idx="10"/>
          </p:nvPr>
        </p:nvSpPr>
        <p:spPr/>
        <p:txBody>
          <a:bodyPr/>
          <a:lstStyle/>
          <a:p>
            <a:fld id="{0D4B871C-9619-614C-82DE-1F5A1E50A5BB}" type="datetimeFigureOut">
              <a:rPr lang="en-US" smtClean="0"/>
              <a:t>3/18/2024</a:t>
            </a:fld>
            <a:endParaRPr lang="en-US"/>
          </a:p>
        </p:txBody>
      </p:sp>
      <p:sp>
        <p:nvSpPr>
          <p:cNvPr id="5" name="Footer Placeholder 4">
            <a:extLst>
              <a:ext uri="{FF2B5EF4-FFF2-40B4-BE49-F238E27FC236}">
                <a16:creationId xmlns:a16="http://schemas.microsoft.com/office/drawing/2014/main" id="{C5F36501-D244-25B4-7AF5-AFD0E78F2B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1DD0F4-4255-6E3A-C51E-A98567A89FDB}"/>
              </a:ext>
            </a:extLst>
          </p:cNvPr>
          <p:cNvSpPr>
            <a:spLocks noGrp="1"/>
          </p:cNvSpPr>
          <p:nvPr>
            <p:ph type="sldNum" sz="quarter" idx="12"/>
          </p:nvPr>
        </p:nvSpPr>
        <p:spPr/>
        <p:txBody>
          <a:bodyPr/>
          <a:lstStyle/>
          <a:p>
            <a:fld id="{78169A28-8C19-AF42-BDCB-974891A7FCA9}" type="slidenum">
              <a:rPr lang="en-US" smtClean="0"/>
              <a:t>‹#›</a:t>
            </a:fld>
            <a:endParaRPr lang="en-US"/>
          </a:p>
        </p:txBody>
      </p:sp>
    </p:spTree>
    <p:extLst>
      <p:ext uri="{BB962C8B-B14F-4D97-AF65-F5344CB8AC3E}">
        <p14:creationId xmlns:p14="http://schemas.microsoft.com/office/powerpoint/2010/main" val="2518173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37457-83DA-18EA-11EF-B82E9988F12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5B80CDA-5E35-B7C5-1B03-BFC2D87284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144658C-8D83-EB48-EFDC-7304E68E48A2}"/>
              </a:ext>
            </a:extLst>
          </p:cNvPr>
          <p:cNvSpPr>
            <a:spLocks noGrp="1"/>
          </p:cNvSpPr>
          <p:nvPr>
            <p:ph type="dt" sz="half" idx="10"/>
          </p:nvPr>
        </p:nvSpPr>
        <p:spPr/>
        <p:txBody>
          <a:bodyPr/>
          <a:lstStyle/>
          <a:p>
            <a:fld id="{0D4B871C-9619-614C-82DE-1F5A1E50A5BB}" type="datetimeFigureOut">
              <a:rPr lang="en-US" smtClean="0"/>
              <a:t>3/18/2024</a:t>
            </a:fld>
            <a:endParaRPr lang="en-US"/>
          </a:p>
        </p:txBody>
      </p:sp>
      <p:sp>
        <p:nvSpPr>
          <p:cNvPr id="5" name="Footer Placeholder 4">
            <a:extLst>
              <a:ext uri="{FF2B5EF4-FFF2-40B4-BE49-F238E27FC236}">
                <a16:creationId xmlns:a16="http://schemas.microsoft.com/office/drawing/2014/main" id="{34BA5F10-7CA0-A942-3F68-6DA1B8EAF7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941766-2426-778B-0D91-C486C18AA0F2}"/>
              </a:ext>
            </a:extLst>
          </p:cNvPr>
          <p:cNvSpPr>
            <a:spLocks noGrp="1"/>
          </p:cNvSpPr>
          <p:nvPr>
            <p:ph type="sldNum" sz="quarter" idx="12"/>
          </p:nvPr>
        </p:nvSpPr>
        <p:spPr/>
        <p:txBody>
          <a:bodyPr/>
          <a:lstStyle/>
          <a:p>
            <a:fld id="{78169A28-8C19-AF42-BDCB-974891A7FCA9}" type="slidenum">
              <a:rPr lang="en-US" smtClean="0"/>
              <a:t>‹#›</a:t>
            </a:fld>
            <a:endParaRPr lang="en-US"/>
          </a:p>
        </p:txBody>
      </p:sp>
    </p:spTree>
    <p:extLst>
      <p:ext uri="{BB962C8B-B14F-4D97-AF65-F5344CB8AC3E}">
        <p14:creationId xmlns:p14="http://schemas.microsoft.com/office/powerpoint/2010/main" val="734728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F324D-D024-F2F1-4E20-B856A58DB35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44A3ADF-178B-938F-B491-E2F29DF2CA5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052E182-BF0C-97EF-6BA7-D5371A94D45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F807F0F-27DB-C067-4611-A3F08D008277}"/>
              </a:ext>
            </a:extLst>
          </p:cNvPr>
          <p:cNvSpPr>
            <a:spLocks noGrp="1"/>
          </p:cNvSpPr>
          <p:nvPr>
            <p:ph type="dt" sz="half" idx="10"/>
          </p:nvPr>
        </p:nvSpPr>
        <p:spPr/>
        <p:txBody>
          <a:bodyPr/>
          <a:lstStyle/>
          <a:p>
            <a:fld id="{0D4B871C-9619-614C-82DE-1F5A1E50A5BB}" type="datetimeFigureOut">
              <a:rPr lang="en-US" smtClean="0"/>
              <a:t>3/18/2024</a:t>
            </a:fld>
            <a:endParaRPr lang="en-US"/>
          </a:p>
        </p:txBody>
      </p:sp>
      <p:sp>
        <p:nvSpPr>
          <p:cNvPr id="6" name="Footer Placeholder 5">
            <a:extLst>
              <a:ext uri="{FF2B5EF4-FFF2-40B4-BE49-F238E27FC236}">
                <a16:creationId xmlns:a16="http://schemas.microsoft.com/office/drawing/2014/main" id="{9722568B-F5B0-78C0-E457-9951C839CD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36E4D5-7232-B800-7AB8-30FF1FBADD75}"/>
              </a:ext>
            </a:extLst>
          </p:cNvPr>
          <p:cNvSpPr>
            <a:spLocks noGrp="1"/>
          </p:cNvSpPr>
          <p:nvPr>
            <p:ph type="sldNum" sz="quarter" idx="12"/>
          </p:nvPr>
        </p:nvSpPr>
        <p:spPr/>
        <p:txBody>
          <a:bodyPr/>
          <a:lstStyle/>
          <a:p>
            <a:fld id="{78169A28-8C19-AF42-BDCB-974891A7FCA9}" type="slidenum">
              <a:rPr lang="en-US" smtClean="0"/>
              <a:t>‹#›</a:t>
            </a:fld>
            <a:endParaRPr lang="en-US"/>
          </a:p>
        </p:txBody>
      </p:sp>
    </p:spTree>
    <p:extLst>
      <p:ext uri="{BB962C8B-B14F-4D97-AF65-F5344CB8AC3E}">
        <p14:creationId xmlns:p14="http://schemas.microsoft.com/office/powerpoint/2010/main" val="1384076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D1A8-0D83-5E1E-BCB8-EF5EB79ABAB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06B56B9-D92C-262A-4FEA-C11F02F94C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CAB3BD7-0410-DC37-571F-563572FC1A9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C3A595E-9ED1-A795-3605-2A86E11FB5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4A2F70B-A938-60FA-35EE-3939D755730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459440B-C37B-C609-900C-A0FF6DC82F16}"/>
              </a:ext>
            </a:extLst>
          </p:cNvPr>
          <p:cNvSpPr>
            <a:spLocks noGrp="1"/>
          </p:cNvSpPr>
          <p:nvPr>
            <p:ph type="dt" sz="half" idx="10"/>
          </p:nvPr>
        </p:nvSpPr>
        <p:spPr/>
        <p:txBody>
          <a:bodyPr/>
          <a:lstStyle/>
          <a:p>
            <a:fld id="{0D4B871C-9619-614C-82DE-1F5A1E50A5BB}" type="datetimeFigureOut">
              <a:rPr lang="en-US" smtClean="0"/>
              <a:t>3/18/2024</a:t>
            </a:fld>
            <a:endParaRPr lang="en-US"/>
          </a:p>
        </p:txBody>
      </p:sp>
      <p:sp>
        <p:nvSpPr>
          <p:cNvPr id="8" name="Footer Placeholder 7">
            <a:extLst>
              <a:ext uri="{FF2B5EF4-FFF2-40B4-BE49-F238E27FC236}">
                <a16:creationId xmlns:a16="http://schemas.microsoft.com/office/drawing/2014/main" id="{EA1B0C63-0FAE-FD59-6596-84061BF13C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C234C2-6950-09A4-BFD6-13FB66FDC447}"/>
              </a:ext>
            </a:extLst>
          </p:cNvPr>
          <p:cNvSpPr>
            <a:spLocks noGrp="1"/>
          </p:cNvSpPr>
          <p:nvPr>
            <p:ph type="sldNum" sz="quarter" idx="12"/>
          </p:nvPr>
        </p:nvSpPr>
        <p:spPr/>
        <p:txBody>
          <a:bodyPr/>
          <a:lstStyle/>
          <a:p>
            <a:fld id="{78169A28-8C19-AF42-BDCB-974891A7FCA9}" type="slidenum">
              <a:rPr lang="en-US" smtClean="0"/>
              <a:t>‹#›</a:t>
            </a:fld>
            <a:endParaRPr lang="en-US"/>
          </a:p>
        </p:txBody>
      </p:sp>
    </p:spTree>
    <p:extLst>
      <p:ext uri="{BB962C8B-B14F-4D97-AF65-F5344CB8AC3E}">
        <p14:creationId xmlns:p14="http://schemas.microsoft.com/office/powerpoint/2010/main" val="3774815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79A83-E2F3-D848-81BD-47E964AB935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717FFCE-D8A1-FC7C-D987-EAE2543C74F8}"/>
              </a:ext>
            </a:extLst>
          </p:cNvPr>
          <p:cNvSpPr>
            <a:spLocks noGrp="1"/>
          </p:cNvSpPr>
          <p:nvPr>
            <p:ph type="dt" sz="half" idx="10"/>
          </p:nvPr>
        </p:nvSpPr>
        <p:spPr/>
        <p:txBody>
          <a:bodyPr/>
          <a:lstStyle/>
          <a:p>
            <a:fld id="{0D4B871C-9619-614C-82DE-1F5A1E50A5BB}" type="datetimeFigureOut">
              <a:rPr lang="en-US" smtClean="0"/>
              <a:t>3/18/2024</a:t>
            </a:fld>
            <a:endParaRPr lang="en-US"/>
          </a:p>
        </p:txBody>
      </p:sp>
      <p:sp>
        <p:nvSpPr>
          <p:cNvPr id="4" name="Footer Placeholder 3">
            <a:extLst>
              <a:ext uri="{FF2B5EF4-FFF2-40B4-BE49-F238E27FC236}">
                <a16:creationId xmlns:a16="http://schemas.microsoft.com/office/drawing/2014/main" id="{21A76C99-F53C-9B5B-CFBF-047F46BF43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7ED67A-13D6-5284-26D1-8F2EF7CD57A4}"/>
              </a:ext>
            </a:extLst>
          </p:cNvPr>
          <p:cNvSpPr>
            <a:spLocks noGrp="1"/>
          </p:cNvSpPr>
          <p:nvPr>
            <p:ph type="sldNum" sz="quarter" idx="12"/>
          </p:nvPr>
        </p:nvSpPr>
        <p:spPr/>
        <p:txBody>
          <a:bodyPr/>
          <a:lstStyle/>
          <a:p>
            <a:fld id="{78169A28-8C19-AF42-BDCB-974891A7FCA9}" type="slidenum">
              <a:rPr lang="en-US" smtClean="0"/>
              <a:t>‹#›</a:t>
            </a:fld>
            <a:endParaRPr lang="en-US"/>
          </a:p>
        </p:txBody>
      </p:sp>
    </p:spTree>
    <p:extLst>
      <p:ext uri="{BB962C8B-B14F-4D97-AF65-F5344CB8AC3E}">
        <p14:creationId xmlns:p14="http://schemas.microsoft.com/office/powerpoint/2010/main" val="2823465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6F05F1-E764-CF0A-4F86-332260E5B231}"/>
              </a:ext>
            </a:extLst>
          </p:cNvPr>
          <p:cNvSpPr>
            <a:spLocks noGrp="1"/>
          </p:cNvSpPr>
          <p:nvPr>
            <p:ph type="dt" sz="half" idx="10"/>
          </p:nvPr>
        </p:nvSpPr>
        <p:spPr/>
        <p:txBody>
          <a:bodyPr/>
          <a:lstStyle/>
          <a:p>
            <a:fld id="{0D4B871C-9619-614C-82DE-1F5A1E50A5BB}" type="datetimeFigureOut">
              <a:rPr lang="en-US" smtClean="0"/>
              <a:t>3/18/2024</a:t>
            </a:fld>
            <a:endParaRPr lang="en-US"/>
          </a:p>
        </p:txBody>
      </p:sp>
      <p:sp>
        <p:nvSpPr>
          <p:cNvPr id="3" name="Footer Placeholder 2">
            <a:extLst>
              <a:ext uri="{FF2B5EF4-FFF2-40B4-BE49-F238E27FC236}">
                <a16:creationId xmlns:a16="http://schemas.microsoft.com/office/drawing/2014/main" id="{918FFB95-D0B7-BE13-6DB1-D9C8DD0F1C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67C050-D160-B193-F249-7E30C873C2B5}"/>
              </a:ext>
            </a:extLst>
          </p:cNvPr>
          <p:cNvSpPr>
            <a:spLocks noGrp="1"/>
          </p:cNvSpPr>
          <p:nvPr>
            <p:ph type="sldNum" sz="quarter" idx="12"/>
          </p:nvPr>
        </p:nvSpPr>
        <p:spPr/>
        <p:txBody>
          <a:bodyPr/>
          <a:lstStyle/>
          <a:p>
            <a:fld id="{78169A28-8C19-AF42-BDCB-974891A7FCA9}" type="slidenum">
              <a:rPr lang="en-US" smtClean="0"/>
              <a:t>‹#›</a:t>
            </a:fld>
            <a:endParaRPr lang="en-US"/>
          </a:p>
        </p:txBody>
      </p:sp>
    </p:spTree>
    <p:extLst>
      <p:ext uri="{BB962C8B-B14F-4D97-AF65-F5344CB8AC3E}">
        <p14:creationId xmlns:p14="http://schemas.microsoft.com/office/powerpoint/2010/main" val="1531045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8211F-DBE3-C6D6-BE37-8892FB801ED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EBF02D5-54D6-0FFE-D1B8-C1469C35AF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A4CD8F5-DCE1-AE44-1E2F-6F6A79D620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8FAD56C-3B5B-73C5-2DE6-AA147D0DAE3E}"/>
              </a:ext>
            </a:extLst>
          </p:cNvPr>
          <p:cNvSpPr>
            <a:spLocks noGrp="1"/>
          </p:cNvSpPr>
          <p:nvPr>
            <p:ph type="dt" sz="half" idx="10"/>
          </p:nvPr>
        </p:nvSpPr>
        <p:spPr/>
        <p:txBody>
          <a:bodyPr/>
          <a:lstStyle/>
          <a:p>
            <a:fld id="{0D4B871C-9619-614C-82DE-1F5A1E50A5BB}" type="datetimeFigureOut">
              <a:rPr lang="en-US" smtClean="0"/>
              <a:t>3/18/2024</a:t>
            </a:fld>
            <a:endParaRPr lang="en-US"/>
          </a:p>
        </p:txBody>
      </p:sp>
      <p:sp>
        <p:nvSpPr>
          <p:cNvPr id="6" name="Footer Placeholder 5">
            <a:extLst>
              <a:ext uri="{FF2B5EF4-FFF2-40B4-BE49-F238E27FC236}">
                <a16:creationId xmlns:a16="http://schemas.microsoft.com/office/drawing/2014/main" id="{86780A65-153C-A55F-E39D-0CD69655AA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D39204-3DC2-F814-98EB-B068CE2C5435}"/>
              </a:ext>
            </a:extLst>
          </p:cNvPr>
          <p:cNvSpPr>
            <a:spLocks noGrp="1"/>
          </p:cNvSpPr>
          <p:nvPr>
            <p:ph type="sldNum" sz="quarter" idx="12"/>
          </p:nvPr>
        </p:nvSpPr>
        <p:spPr/>
        <p:txBody>
          <a:bodyPr/>
          <a:lstStyle/>
          <a:p>
            <a:fld id="{78169A28-8C19-AF42-BDCB-974891A7FCA9}" type="slidenum">
              <a:rPr lang="en-US" smtClean="0"/>
              <a:t>‹#›</a:t>
            </a:fld>
            <a:endParaRPr lang="en-US"/>
          </a:p>
        </p:txBody>
      </p:sp>
    </p:spTree>
    <p:extLst>
      <p:ext uri="{BB962C8B-B14F-4D97-AF65-F5344CB8AC3E}">
        <p14:creationId xmlns:p14="http://schemas.microsoft.com/office/powerpoint/2010/main" val="1210803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AC465-FC26-8F57-AB7E-7C222E1E030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8D7AD0C-A1D1-49C4-C7A5-EBC83A9DFB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E03455-409F-CD88-0C61-94663DC106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70EE4CA-B26C-DDA0-AC8D-8E997DBFBECE}"/>
              </a:ext>
            </a:extLst>
          </p:cNvPr>
          <p:cNvSpPr>
            <a:spLocks noGrp="1"/>
          </p:cNvSpPr>
          <p:nvPr>
            <p:ph type="dt" sz="half" idx="10"/>
          </p:nvPr>
        </p:nvSpPr>
        <p:spPr/>
        <p:txBody>
          <a:bodyPr/>
          <a:lstStyle/>
          <a:p>
            <a:fld id="{0D4B871C-9619-614C-82DE-1F5A1E50A5BB}" type="datetimeFigureOut">
              <a:rPr lang="en-US" smtClean="0"/>
              <a:t>3/18/2024</a:t>
            </a:fld>
            <a:endParaRPr lang="en-US"/>
          </a:p>
        </p:txBody>
      </p:sp>
      <p:sp>
        <p:nvSpPr>
          <p:cNvPr id="6" name="Footer Placeholder 5">
            <a:extLst>
              <a:ext uri="{FF2B5EF4-FFF2-40B4-BE49-F238E27FC236}">
                <a16:creationId xmlns:a16="http://schemas.microsoft.com/office/drawing/2014/main" id="{AB9E4E7D-A8B6-4DE3-9276-C361A3E929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3E314B-8B4D-6504-6FED-D8C719AF9853}"/>
              </a:ext>
            </a:extLst>
          </p:cNvPr>
          <p:cNvSpPr>
            <a:spLocks noGrp="1"/>
          </p:cNvSpPr>
          <p:nvPr>
            <p:ph type="sldNum" sz="quarter" idx="12"/>
          </p:nvPr>
        </p:nvSpPr>
        <p:spPr/>
        <p:txBody>
          <a:bodyPr/>
          <a:lstStyle/>
          <a:p>
            <a:fld id="{78169A28-8C19-AF42-BDCB-974891A7FCA9}" type="slidenum">
              <a:rPr lang="en-US" smtClean="0"/>
              <a:t>‹#›</a:t>
            </a:fld>
            <a:endParaRPr lang="en-US"/>
          </a:p>
        </p:txBody>
      </p:sp>
    </p:spTree>
    <p:extLst>
      <p:ext uri="{BB962C8B-B14F-4D97-AF65-F5344CB8AC3E}">
        <p14:creationId xmlns:p14="http://schemas.microsoft.com/office/powerpoint/2010/main" val="3185130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9F46FF-3BF3-5ECC-D3B5-1F4F16F563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13C86B7-7846-49F1-FBFA-D598D7C005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7D2E0D3-C40A-3685-4035-CD227F388D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4B871C-9619-614C-82DE-1F5A1E50A5BB}" type="datetimeFigureOut">
              <a:rPr lang="en-US" smtClean="0"/>
              <a:t>3/18/2024</a:t>
            </a:fld>
            <a:endParaRPr lang="en-US"/>
          </a:p>
        </p:txBody>
      </p:sp>
      <p:sp>
        <p:nvSpPr>
          <p:cNvPr id="5" name="Footer Placeholder 4">
            <a:extLst>
              <a:ext uri="{FF2B5EF4-FFF2-40B4-BE49-F238E27FC236}">
                <a16:creationId xmlns:a16="http://schemas.microsoft.com/office/drawing/2014/main" id="{9D039C37-B311-6B4C-D7CF-558FBB79CB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08EBF1-FC1A-5F3D-29EA-BD43D71DCB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169A28-8C19-AF42-BDCB-974891A7FCA9}" type="slidenum">
              <a:rPr lang="en-US" smtClean="0"/>
              <a:t>‹#›</a:t>
            </a:fld>
            <a:endParaRPr lang="en-US"/>
          </a:p>
        </p:txBody>
      </p:sp>
    </p:spTree>
    <p:extLst>
      <p:ext uri="{BB962C8B-B14F-4D97-AF65-F5344CB8AC3E}">
        <p14:creationId xmlns:p14="http://schemas.microsoft.com/office/powerpoint/2010/main" val="692600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43.svg"/><Relationship Id="rId2" Type="http://schemas.openxmlformats.org/officeDocument/2006/relationships/image" Target="../media/image142.png"/><Relationship Id="rId1" Type="http://schemas.openxmlformats.org/officeDocument/2006/relationships/slideLayout" Target="../slideLayouts/slideLayout6.xml"/><Relationship Id="rId4" Type="http://schemas.openxmlformats.org/officeDocument/2006/relationships/image" Target="../media/image144.png"/></Relationships>
</file>

<file path=ppt/slides/_rels/slide102.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8.sv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47.png"/><Relationship Id="rId5" Type="http://schemas.openxmlformats.org/officeDocument/2006/relationships/image" Target="../media/image146.svg"/><Relationship Id="rId4" Type="http://schemas.openxmlformats.org/officeDocument/2006/relationships/image" Target="../media/image145.png"/></Relationships>
</file>

<file path=ppt/slides/_rels/slide103.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4.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image" Target="../media/image146.svg"/></Relationships>
</file>

<file path=ppt/slides/_rels/slide104.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4.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image" Target="../media/image146.svg"/></Relationships>
</file>

<file path=ppt/slides/_rels/slide10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144.png"/><Relationship Id="rId4" Type="http://schemas.openxmlformats.org/officeDocument/2006/relationships/image" Target="../media/image143.svg"/></Relationships>
</file>

<file path=ppt/slides/_rels/slide106.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45.png"/><Relationship Id="rId7" Type="http://schemas.openxmlformats.org/officeDocument/2006/relationships/image" Target="../media/image144.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image" Target="../media/image146.svg"/></Relationships>
</file>

<file path=ppt/slides/_rels/slide107.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145.png"/><Relationship Id="rId7" Type="http://schemas.openxmlformats.org/officeDocument/2006/relationships/image" Target="../media/image144.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image" Target="../media/image146.svg"/></Relationships>
</file>

<file path=ppt/slides/_rels/slide108.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46.svg"/><Relationship Id="rId5" Type="http://schemas.openxmlformats.org/officeDocument/2006/relationships/image" Target="../media/image145.png"/><Relationship Id="rId4" Type="http://schemas.openxmlformats.org/officeDocument/2006/relationships/image" Target="../media/image152.jpeg"/></Relationships>
</file>

<file path=ppt/slides/_rels/slide109.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4.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image" Target="../media/image146.sv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4.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image" Target="../media/image146.svg"/></Relationships>
</file>

<file path=ppt/slides/_rels/slide111.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5.png"/><Relationship Id="rId7" Type="http://schemas.openxmlformats.org/officeDocument/2006/relationships/image" Target="../media/image153.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48.svg"/><Relationship Id="rId11" Type="http://schemas.openxmlformats.org/officeDocument/2006/relationships/image" Target="../media/image144.png"/><Relationship Id="rId5" Type="http://schemas.openxmlformats.org/officeDocument/2006/relationships/image" Target="../media/image147.png"/><Relationship Id="rId10" Type="http://schemas.openxmlformats.org/officeDocument/2006/relationships/image" Target="../media/image156.png"/><Relationship Id="rId4" Type="http://schemas.openxmlformats.org/officeDocument/2006/relationships/image" Target="../media/image146.svg"/><Relationship Id="rId9" Type="http://schemas.openxmlformats.org/officeDocument/2006/relationships/image" Target="../media/image155.png"/></Relationships>
</file>

<file path=ppt/slides/_rels/slide112.xml.rels><?xml version="1.0" encoding="UTF-8" standalone="yes"?>
<Relationships xmlns="http://schemas.openxmlformats.org/package/2006/relationships"><Relationship Id="rId3" Type="http://schemas.openxmlformats.org/officeDocument/2006/relationships/image" Target="../media/image146.svg"/><Relationship Id="rId2" Type="http://schemas.openxmlformats.org/officeDocument/2006/relationships/image" Target="../media/image145.png"/><Relationship Id="rId1" Type="http://schemas.openxmlformats.org/officeDocument/2006/relationships/slideLayout" Target="../slideLayouts/slideLayout1.xml"/><Relationship Id="rId6" Type="http://schemas.openxmlformats.org/officeDocument/2006/relationships/image" Target="../media/image144.png"/><Relationship Id="rId5" Type="http://schemas.openxmlformats.org/officeDocument/2006/relationships/image" Target="../media/image148.svg"/><Relationship Id="rId4" Type="http://schemas.openxmlformats.org/officeDocument/2006/relationships/image" Target="../media/image147.png"/></Relationships>
</file>

<file path=ppt/slides/_rels/slide113.xml.rels><?xml version="1.0" encoding="UTF-8" standalone="yes"?>
<Relationships xmlns="http://schemas.openxmlformats.org/package/2006/relationships"><Relationship Id="rId3" Type="http://schemas.openxmlformats.org/officeDocument/2006/relationships/image" Target="../media/image146.svg"/><Relationship Id="rId2" Type="http://schemas.openxmlformats.org/officeDocument/2006/relationships/image" Target="../media/image145.png"/><Relationship Id="rId1" Type="http://schemas.openxmlformats.org/officeDocument/2006/relationships/slideLayout" Target="../slideLayouts/slideLayout1.xml"/><Relationship Id="rId6" Type="http://schemas.openxmlformats.org/officeDocument/2006/relationships/image" Target="../media/image144.png"/><Relationship Id="rId5" Type="http://schemas.openxmlformats.org/officeDocument/2006/relationships/image" Target="../media/image148.svg"/><Relationship Id="rId4" Type="http://schemas.openxmlformats.org/officeDocument/2006/relationships/image" Target="../media/image147.png"/></Relationships>
</file>

<file path=ppt/slides/_rels/slide114.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46.svg"/><Relationship Id="rId7" Type="http://schemas.openxmlformats.org/officeDocument/2006/relationships/image" Target="../media/image157.jpeg"/><Relationship Id="rId2" Type="http://schemas.openxmlformats.org/officeDocument/2006/relationships/image" Target="../media/image145.png"/><Relationship Id="rId1" Type="http://schemas.openxmlformats.org/officeDocument/2006/relationships/slideLayout" Target="../slideLayouts/slideLayout1.xml"/><Relationship Id="rId6" Type="http://schemas.openxmlformats.org/officeDocument/2006/relationships/image" Target="../media/image144.png"/><Relationship Id="rId5" Type="http://schemas.openxmlformats.org/officeDocument/2006/relationships/image" Target="../media/image148.svg"/><Relationship Id="rId4" Type="http://schemas.openxmlformats.org/officeDocument/2006/relationships/image" Target="../media/image147.png"/></Relationships>
</file>

<file path=ppt/slides/_rels/slide115.xml.rels><?xml version="1.0" encoding="UTF-8" standalone="yes"?>
<Relationships xmlns="http://schemas.openxmlformats.org/package/2006/relationships"><Relationship Id="rId8" Type="http://schemas.openxmlformats.org/officeDocument/2006/relationships/hyperlink" Target="https://emptyhomespartnership.scot/empty-homes-framework/" TargetMode="External"/><Relationship Id="rId3" Type="http://schemas.openxmlformats.org/officeDocument/2006/relationships/image" Target="../media/image145.png"/><Relationship Id="rId7" Type="http://schemas.openxmlformats.org/officeDocument/2006/relationships/image" Target="../media/image144.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image" Target="../media/image146.svg"/></Relationships>
</file>

<file path=ppt/slides/_rels/slide11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144.png"/><Relationship Id="rId4" Type="http://schemas.openxmlformats.org/officeDocument/2006/relationships/image" Target="../media/image143.svg"/></Relationships>
</file>

<file path=ppt/slides/_rels/slide11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slideLayout" Target="../slideLayouts/slideLayout1.xml"/><Relationship Id="rId4" Type="http://schemas.openxmlformats.org/officeDocument/2006/relationships/image" Target="../media/image162.png"/></Relationships>
</file>

<file path=ppt/slides/_rels/slide127.xml.rels><?xml version="1.0" encoding="UTF-8" standalone="yes"?>
<Relationships xmlns="http://schemas.openxmlformats.org/package/2006/relationships"><Relationship Id="rId3" Type="http://schemas.openxmlformats.org/officeDocument/2006/relationships/image" Target="../media/image164.jpeg"/><Relationship Id="rId7" Type="http://schemas.openxmlformats.org/officeDocument/2006/relationships/image" Target="../media/image168.png"/><Relationship Id="rId2" Type="http://schemas.openxmlformats.org/officeDocument/2006/relationships/image" Target="../media/image163.jpeg"/><Relationship Id="rId1" Type="http://schemas.openxmlformats.org/officeDocument/2006/relationships/slideLayout" Target="../slideLayouts/slideLayout4.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65.jpeg"/></Relationships>
</file>

<file path=ppt/slides/_rels/slide12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png"/><Relationship Id="rId1" Type="http://schemas.openxmlformats.org/officeDocument/2006/relationships/slideLayout" Target="../slideLayouts/slideLayout4.xml"/><Relationship Id="rId5" Type="http://schemas.openxmlformats.org/officeDocument/2006/relationships/image" Target="../media/image172.jpg"/><Relationship Id="rId4" Type="http://schemas.openxmlformats.org/officeDocument/2006/relationships/image" Target="../media/image171.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4.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s>
</file>

<file path=ppt/slides/_rels/slide13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slideLayout" Target="../slideLayouts/slideLayout1.xml"/><Relationship Id="rId5" Type="http://schemas.openxmlformats.org/officeDocument/2006/relationships/image" Target="../media/image178.png"/><Relationship Id="rId4" Type="http://schemas.openxmlformats.org/officeDocument/2006/relationships/image" Target="../media/image162.png"/></Relationships>
</file>

<file path=ppt/slides/_rels/slide1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hyperlink" Target="https://www.youtube.com/watch?v=YyhF6xT0ZRQ&amp;ab_channel=ScottishEmptyHomesPartnership" TargetMode="External"/><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jpeg"/><Relationship Id="rId1" Type="http://schemas.openxmlformats.org/officeDocument/2006/relationships/slideLayout" Target="../slideLayouts/slideLayout1.xml"/><Relationship Id="rId5" Type="http://schemas.openxmlformats.org/officeDocument/2006/relationships/image" Target="../media/image183.png"/><Relationship Id="rId4" Type="http://schemas.openxmlformats.org/officeDocument/2006/relationships/image" Target="../media/image182.png"/></Relationships>
</file>

<file path=ppt/slides/_rels/slide13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2.xml"/><Relationship Id="rId5" Type="http://schemas.openxmlformats.org/officeDocument/2006/relationships/image" Target="../media/image187.png"/><Relationship Id="rId4" Type="http://schemas.openxmlformats.org/officeDocument/2006/relationships/image" Target="../media/image186.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4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jpeg"/><Relationship Id="rId1" Type="http://schemas.openxmlformats.org/officeDocument/2006/relationships/slideLayout" Target="../slideLayouts/slideLayout2.xml"/><Relationship Id="rId4" Type="http://schemas.openxmlformats.org/officeDocument/2006/relationships/image" Target="../media/image190.jpeg"/></Relationships>
</file>

<file path=ppt/slides/_rels/slide141.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2.xml"/><Relationship Id="rId5" Type="http://schemas.openxmlformats.org/officeDocument/2006/relationships/image" Target="../media/image187.png"/><Relationship Id="rId4" Type="http://schemas.openxmlformats.org/officeDocument/2006/relationships/image" Target="../media/image186.jpeg"/></Relationships>
</file>

<file path=ppt/slides/_rels/slide1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201.gif"/><Relationship Id="rId2" Type="http://schemas.openxmlformats.org/officeDocument/2006/relationships/image" Target="../media/image200.gif"/><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2.xml"/><Relationship Id="rId4" Type="http://schemas.openxmlformats.org/officeDocument/2006/relationships/image" Target="../media/image204.png"/></Relationships>
</file>

<file path=ppt/slides/_rels/slide15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jpeg"/><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156.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2.xml"/><Relationship Id="rId4" Type="http://schemas.openxmlformats.org/officeDocument/2006/relationships/image" Target="../media/image204.png"/></Relationships>
</file>

<file path=ppt/slides/_rels/slide1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 Id="rId4" Type="http://schemas.openxmlformats.org/officeDocument/2006/relationships/image" Target="../media/image212.png"/></Relationships>
</file>

<file path=ppt/slides/_rels/slide159.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60.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 Id="rId4" Type="http://schemas.openxmlformats.org/officeDocument/2006/relationships/image" Target="../media/image212.png"/></Relationships>
</file>

<file path=ppt/slides/_rels/slide1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hyperlink" Target="https://www.youtube.com/watch?v=31F7l8viCA4&amp;ab_channel=ScottishEmptyHomesPartnership" TargetMode="External"/><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4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58.jpeg"/></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60.jpeg"/></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62.jpe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65.jpeg"/></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67.jpeg"/></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hyperlink" Target="https://youtu.be/LVsxIg_g3hc" TargetMode="External"/><Relationship Id="rId2" Type="http://schemas.openxmlformats.org/officeDocument/2006/relationships/image" Target="../media/image69.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83.svg"/><Relationship Id="rId4" Type="http://schemas.openxmlformats.org/officeDocument/2006/relationships/image" Target="../media/image82.png"/></Relationships>
</file>

<file path=ppt/slides/_rels/slide6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6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7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7.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8" Type="http://schemas.openxmlformats.org/officeDocument/2006/relationships/image" Target="../media/image119.svg"/><Relationship Id="rId13" Type="http://schemas.openxmlformats.org/officeDocument/2006/relationships/image" Target="../media/image124.png"/><Relationship Id="rId18" Type="http://schemas.openxmlformats.org/officeDocument/2006/relationships/image" Target="../media/image129.sv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svg"/><Relationship Id="rId17" Type="http://schemas.openxmlformats.org/officeDocument/2006/relationships/image" Target="../media/image128.png"/><Relationship Id="rId2" Type="http://schemas.openxmlformats.org/officeDocument/2006/relationships/notesSlide" Target="../notesSlides/notesSlide32.xml"/><Relationship Id="rId16" Type="http://schemas.openxmlformats.org/officeDocument/2006/relationships/image" Target="../media/image127.svg"/><Relationship Id="rId20" Type="http://schemas.openxmlformats.org/officeDocument/2006/relationships/image" Target="../media/image131.svg"/><Relationship Id="rId1" Type="http://schemas.openxmlformats.org/officeDocument/2006/relationships/slideLayout" Target="../slideLayouts/slideLayout7.xml"/><Relationship Id="rId6" Type="http://schemas.openxmlformats.org/officeDocument/2006/relationships/image" Target="../media/image117.svg"/><Relationship Id="rId11" Type="http://schemas.openxmlformats.org/officeDocument/2006/relationships/image" Target="../media/image122.png"/><Relationship Id="rId5" Type="http://schemas.openxmlformats.org/officeDocument/2006/relationships/image" Target="../media/image116.png"/><Relationship Id="rId15" Type="http://schemas.openxmlformats.org/officeDocument/2006/relationships/image" Target="../media/image126.png"/><Relationship Id="rId10" Type="http://schemas.openxmlformats.org/officeDocument/2006/relationships/image" Target="../media/image121.svg"/><Relationship Id="rId19" Type="http://schemas.openxmlformats.org/officeDocument/2006/relationships/image" Target="../media/image130.png"/><Relationship Id="rId4" Type="http://schemas.openxmlformats.org/officeDocument/2006/relationships/image" Target="../media/image115.svg"/><Relationship Id="rId9" Type="http://schemas.openxmlformats.org/officeDocument/2006/relationships/image" Target="../media/image120.png"/><Relationship Id="rId14" Type="http://schemas.openxmlformats.org/officeDocument/2006/relationships/image" Target="../media/image125.svg"/></Relationships>
</file>

<file path=ppt/slides/_rels/slide8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jpeg"/><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9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113.png"/></Relationships>
</file>

<file path=ppt/slides/_rels/slide9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4.xml"/><Relationship Id="rId4" Type="http://schemas.openxmlformats.org/officeDocument/2006/relationships/image" Target="../media/image113.png"/></Relationships>
</file>

<file path=ppt/slides/_rels/slide9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41.jp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for a company&#10;&#10;Description automatically generated with medium confidence">
            <a:extLst>
              <a:ext uri="{FF2B5EF4-FFF2-40B4-BE49-F238E27FC236}">
                <a16:creationId xmlns:a16="http://schemas.microsoft.com/office/drawing/2014/main" id="{4928CA1E-E925-DD30-0C20-5A30514224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04EA79A-992F-724F-C40A-BF9C35E9067E}"/>
              </a:ext>
            </a:extLst>
          </p:cNvPr>
          <p:cNvSpPr>
            <a:spLocks noGrp="1"/>
          </p:cNvSpPr>
          <p:nvPr>
            <p:ph type="ctrTitle"/>
          </p:nvPr>
        </p:nvSpPr>
        <p:spPr>
          <a:xfrm>
            <a:off x="399393" y="945676"/>
            <a:ext cx="7157545" cy="3887093"/>
          </a:xfrm>
        </p:spPr>
        <p:txBody>
          <a:bodyPr anchor="t" anchorCtr="0">
            <a:normAutofit/>
          </a:bodyPr>
          <a:lstStyle/>
          <a:p>
            <a:pPr algn="l"/>
            <a:r>
              <a:rPr lang="en-US" sz="4800" b="1" dirty="0">
                <a:solidFill>
                  <a:schemeClr val="bg1"/>
                </a:solidFill>
                <a:latin typeface="Arial" panose="020B0604020202020204" pitchFamily="34" charset="0"/>
                <a:cs typeface="Arial" panose="020B0604020202020204" pitchFamily="34" charset="0"/>
              </a:rPr>
              <a:t>Coffee, networking and sponsor exhibition</a:t>
            </a:r>
          </a:p>
        </p:txBody>
      </p:sp>
    </p:spTree>
    <p:extLst>
      <p:ext uri="{BB962C8B-B14F-4D97-AF65-F5344CB8AC3E}">
        <p14:creationId xmlns:p14="http://schemas.microsoft.com/office/powerpoint/2010/main" val="2660108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B070D-D493-5146-BE01-570853BA8AC5}"/>
            </a:ext>
          </a:extLst>
        </p:cNvPr>
        <p:cNvGrpSpPr/>
        <p:nvPr/>
      </p:nvGrpSpPr>
      <p:grpSpPr>
        <a:xfrm>
          <a:off x="0" y="0"/>
          <a:ext cx="0" cy="0"/>
          <a:chOff x="0" y="0"/>
          <a:chExt cx="0" cy="0"/>
        </a:xfrm>
      </p:grpSpPr>
      <p:sp>
        <p:nvSpPr>
          <p:cNvPr id="7" name="TextBox 9">
            <a:extLst>
              <a:ext uri="{FF2B5EF4-FFF2-40B4-BE49-F238E27FC236}">
                <a16:creationId xmlns:a16="http://schemas.microsoft.com/office/drawing/2014/main" id="{D24B5E86-2590-C15B-5055-CC89AD07BEAA}"/>
              </a:ext>
            </a:extLst>
          </p:cNvPr>
          <p:cNvSpPr txBox="1"/>
          <p:nvPr/>
        </p:nvSpPr>
        <p:spPr>
          <a:xfrm>
            <a:off x="762001" y="2006600"/>
            <a:ext cx="4846275" cy="4675191"/>
          </a:xfrm>
          <a:prstGeom prst="rect">
            <a:avLst/>
          </a:prstGeom>
        </p:spPr>
        <p:txBody>
          <a:bodyPr wrap="square" lIns="0" tIns="0" rIns="0" bIns="0" rtlCol="0" anchor="t">
            <a:spAutoFit/>
          </a:bodyPr>
          <a:lstStyle/>
          <a:p>
            <a:pPr algn="ctr">
              <a:lnSpc>
                <a:spcPts val="4571"/>
              </a:lnSpc>
            </a:pPr>
            <a:r>
              <a:rPr lang="en-US" sz="3265" dirty="0">
                <a:solidFill>
                  <a:srgbClr val="EE2737"/>
                </a:solidFill>
                <a:latin typeface="Montserrat Classic Bold"/>
              </a:rPr>
              <a:t>Renovated and SOLD for £135,000</a:t>
            </a:r>
          </a:p>
          <a:p>
            <a:pPr algn="ctr">
              <a:lnSpc>
                <a:spcPts val="4571"/>
              </a:lnSpc>
            </a:pPr>
            <a:endParaRPr lang="en-US" sz="3265" dirty="0">
              <a:solidFill>
                <a:srgbClr val="EE2737"/>
              </a:solidFill>
              <a:latin typeface="Montserrat Classic Bold"/>
            </a:endParaRPr>
          </a:p>
          <a:p>
            <a:pPr algn="ctr">
              <a:lnSpc>
                <a:spcPts val="4571"/>
              </a:lnSpc>
            </a:pPr>
            <a:r>
              <a:rPr lang="en-US" sz="2133" dirty="0">
                <a:solidFill>
                  <a:srgbClr val="21395F"/>
                </a:solidFill>
                <a:latin typeface="Montserrat Classic" panose="020B0604020202020204" charset="0"/>
              </a:rPr>
              <a:t>This made a lovely family home, and the </a:t>
            </a:r>
            <a:r>
              <a:rPr lang="en-GB" sz="2133" dirty="0">
                <a:solidFill>
                  <a:srgbClr val="21395F"/>
                </a:solidFill>
                <a:latin typeface="Montserrat Classic" panose="020B0604020202020204" charset="0"/>
              </a:rPr>
              <a:t>neighbours</a:t>
            </a:r>
            <a:r>
              <a:rPr lang="en-US" sz="2133" dirty="0">
                <a:solidFill>
                  <a:srgbClr val="21395F"/>
                </a:solidFill>
                <a:latin typeface="Montserrat Classic" panose="020B0604020202020204" charset="0"/>
              </a:rPr>
              <a:t> were delighted!</a:t>
            </a:r>
          </a:p>
          <a:p>
            <a:pPr algn="ctr">
              <a:lnSpc>
                <a:spcPts val="4571"/>
              </a:lnSpc>
            </a:pPr>
            <a:endParaRPr lang="en-US" sz="2133" dirty="0">
              <a:solidFill>
                <a:srgbClr val="21395F"/>
              </a:solidFill>
              <a:latin typeface="Montserrat Classic" panose="020B0604020202020204" charset="0"/>
            </a:endParaRPr>
          </a:p>
          <a:p>
            <a:pPr algn="ctr">
              <a:lnSpc>
                <a:spcPts val="4571"/>
              </a:lnSpc>
            </a:pPr>
            <a:endParaRPr lang="en-US" sz="3265" dirty="0">
              <a:solidFill>
                <a:srgbClr val="EE2737"/>
              </a:solidFill>
              <a:latin typeface="Montserrat Classic Bold"/>
            </a:endParaRPr>
          </a:p>
        </p:txBody>
      </p:sp>
      <p:sp>
        <p:nvSpPr>
          <p:cNvPr id="9" name="TextBox 3">
            <a:extLst>
              <a:ext uri="{FF2B5EF4-FFF2-40B4-BE49-F238E27FC236}">
                <a16:creationId xmlns:a16="http://schemas.microsoft.com/office/drawing/2014/main" id="{9BC33B20-1C9D-A43E-92F9-71A8BC51FCDF}"/>
              </a:ext>
            </a:extLst>
          </p:cNvPr>
          <p:cNvSpPr txBox="1"/>
          <p:nvPr/>
        </p:nvSpPr>
        <p:spPr>
          <a:xfrm>
            <a:off x="1975148" y="431800"/>
            <a:ext cx="8241705" cy="688971"/>
          </a:xfrm>
          <a:prstGeom prst="rect">
            <a:avLst/>
          </a:prstGeom>
        </p:spPr>
        <p:txBody>
          <a:bodyPr lIns="0" tIns="0" rIns="0" bIns="0" rtlCol="0" anchor="t">
            <a:spAutoFit/>
          </a:bodyPr>
          <a:lstStyle/>
          <a:p>
            <a:pPr algn="ctr">
              <a:lnSpc>
                <a:spcPts val="6230"/>
              </a:lnSpc>
            </a:pPr>
            <a:r>
              <a:rPr lang="en-US" sz="2925" dirty="0">
                <a:solidFill>
                  <a:srgbClr val="0F2C50"/>
                </a:solidFill>
                <a:latin typeface="Montserrat Classic Bold"/>
              </a:rPr>
              <a:t>The Transformation</a:t>
            </a:r>
          </a:p>
        </p:txBody>
      </p:sp>
      <p:sp>
        <p:nvSpPr>
          <p:cNvPr id="10" name="Freeform 4">
            <a:extLst>
              <a:ext uri="{FF2B5EF4-FFF2-40B4-BE49-F238E27FC236}">
                <a16:creationId xmlns:a16="http://schemas.microsoft.com/office/drawing/2014/main" id="{A2ACC539-7C61-DE62-2085-BB741A59F822}"/>
              </a:ext>
            </a:extLst>
          </p:cNvPr>
          <p:cNvSpPr/>
          <p:nvPr/>
        </p:nvSpPr>
        <p:spPr>
          <a:xfrm>
            <a:off x="11002134" y="204690"/>
            <a:ext cx="957734" cy="962220"/>
          </a:xfrm>
          <a:custGeom>
            <a:avLst/>
            <a:gdLst/>
            <a:ahLst/>
            <a:cxnLst/>
            <a:rect l="l" t="t" r="r" b="b"/>
            <a:pathLst>
              <a:path w="1436601" h="1443330">
                <a:moveTo>
                  <a:pt x="0" y="0"/>
                </a:moveTo>
                <a:lnTo>
                  <a:pt x="1436601" y="0"/>
                </a:lnTo>
                <a:lnTo>
                  <a:pt x="1436601" y="1443330"/>
                </a:lnTo>
                <a:lnTo>
                  <a:pt x="0" y="144333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GB" sz="1200"/>
          </a:p>
        </p:txBody>
      </p:sp>
      <p:pic>
        <p:nvPicPr>
          <p:cNvPr id="2" name="Picture 4">
            <a:extLst>
              <a:ext uri="{FF2B5EF4-FFF2-40B4-BE49-F238E27FC236}">
                <a16:creationId xmlns:a16="http://schemas.microsoft.com/office/drawing/2014/main" id="{FEB90F76-5AA6-07CE-AC4A-1B0002C9E40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034551" y="2058646"/>
            <a:ext cx="2688558" cy="2015181"/>
          </a:xfrm>
          <a:prstGeom prst="roundRect">
            <a:avLst/>
          </a:prstGeom>
        </p:spPr>
      </p:pic>
      <p:pic>
        <p:nvPicPr>
          <p:cNvPr id="11" name="Picture 5">
            <a:extLst>
              <a:ext uri="{FF2B5EF4-FFF2-40B4-BE49-F238E27FC236}">
                <a16:creationId xmlns:a16="http://schemas.microsoft.com/office/drawing/2014/main" id="{344ADD95-CFA5-C953-65A7-A8890E28063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034551" y="4152481"/>
            <a:ext cx="2688558" cy="2019719"/>
          </a:xfrm>
          <a:prstGeom prst="roundRect">
            <a:avLst/>
          </a:prstGeom>
        </p:spPr>
      </p:pic>
      <p:pic>
        <p:nvPicPr>
          <p:cNvPr id="12" name="Picture 6">
            <a:extLst>
              <a:ext uri="{FF2B5EF4-FFF2-40B4-BE49-F238E27FC236}">
                <a16:creationId xmlns:a16="http://schemas.microsoft.com/office/drawing/2014/main" id="{2BAED97E-CB0D-819C-9DF9-C42B299D700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819293" y="2058646"/>
            <a:ext cx="2685108" cy="2015181"/>
          </a:xfrm>
          <a:prstGeom prst="roundRect">
            <a:avLst/>
          </a:prstGeom>
        </p:spPr>
      </p:pic>
      <p:pic>
        <p:nvPicPr>
          <p:cNvPr id="13" name="Picture 7">
            <a:extLst>
              <a:ext uri="{FF2B5EF4-FFF2-40B4-BE49-F238E27FC236}">
                <a16:creationId xmlns:a16="http://schemas.microsoft.com/office/drawing/2014/main" id="{D591AD7F-63C5-5D6F-6D3D-7900B4C94EC9}"/>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8819293" y="4152481"/>
            <a:ext cx="2686907" cy="2019719"/>
          </a:xfrm>
          <a:prstGeom prst="roundRect">
            <a:avLst/>
          </a:prstGeom>
        </p:spPr>
      </p:pic>
    </p:spTree>
    <p:extLst>
      <p:ext uri="{BB962C8B-B14F-4D97-AF65-F5344CB8AC3E}">
        <p14:creationId xmlns:p14="http://schemas.microsoft.com/office/powerpoint/2010/main" val="42859422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for a company&#10;&#10;Description automatically generated with medium confidence">
            <a:extLst>
              <a:ext uri="{FF2B5EF4-FFF2-40B4-BE49-F238E27FC236}">
                <a16:creationId xmlns:a16="http://schemas.microsoft.com/office/drawing/2014/main" id="{4928CA1E-E925-DD30-0C20-5A30514224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04EA79A-992F-724F-C40A-BF9C35E9067E}"/>
              </a:ext>
            </a:extLst>
          </p:cNvPr>
          <p:cNvSpPr>
            <a:spLocks noGrp="1"/>
          </p:cNvSpPr>
          <p:nvPr>
            <p:ph type="ctrTitle"/>
          </p:nvPr>
        </p:nvSpPr>
        <p:spPr>
          <a:xfrm>
            <a:off x="399393" y="911378"/>
            <a:ext cx="9144000" cy="4641626"/>
          </a:xfrm>
        </p:spPr>
        <p:txBody>
          <a:bodyPr anchor="t" anchorCtr="0">
            <a:normAutofit/>
          </a:bodyPr>
          <a:lstStyle/>
          <a:p>
            <a:pPr algn="l"/>
            <a:r>
              <a:rPr lang="en-US" sz="4800" b="1" dirty="0">
                <a:solidFill>
                  <a:schemeClr val="bg1"/>
                </a:solidFill>
                <a:latin typeface="Arial" panose="020B0604020202020204" pitchFamily="34" charset="0"/>
                <a:cs typeface="Arial" panose="020B0604020202020204" pitchFamily="34" charset="0"/>
              </a:rPr>
              <a:t>Visions for the Future: Empty Homes Work Across Scotland</a:t>
            </a:r>
            <a:br>
              <a:rPr lang="en-US" sz="4800" b="1" dirty="0">
                <a:solidFill>
                  <a:schemeClr val="bg1"/>
                </a:solidFill>
                <a:latin typeface="Arial" panose="020B0604020202020204" pitchFamily="34" charset="0"/>
                <a:cs typeface="Arial" panose="020B0604020202020204" pitchFamily="34" charset="0"/>
              </a:rPr>
            </a:br>
            <a:br>
              <a:rPr lang="en-US" sz="4800" b="1"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Lisa Borthwick and Andy Moseley, SEHP</a:t>
            </a:r>
            <a:br>
              <a:rPr lang="en-US" sz="2400" dirty="0">
                <a:solidFill>
                  <a:schemeClr val="bg1"/>
                </a:solidFill>
                <a:latin typeface="Arial" panose="020B0604020202020204" pitchFamily="34" charset="0"/>
                <a:cs typeface="Arial" panose="020B0604020202020204" pitchFamily="34" charset="0"/>
              </a:rPr>
            </a:br>
            <a:r>
              <a:rPr lang="en-US" sz="2400" dirty="0" err="1">
                <a:solidFill>
                  <a:schemeClr val="bg1"/>
                </a:solidFill>
                <a:latin typeface="Arial" panose="020B0604020202020204" pitchFamily="34" charset="0"/>
                <a:cs typeface="Arial" panose="020B0604020202020204" pitchFamily="34" charset="0"/>
              </a:rPr>
              <a:t>Catrin</a:t>
            </a:r>
            <a:r>
              <a:rPr lang="en-US" sz="2400" dirty="0">
                <a:solidFill>
                  <a:schemeClr val="bg1"/>
                </a:solidFill>
                <a:latin typeface="Arial" panose="020B0604020202020204" pitchFamily="34" charset="0"/>
                <a:cs typeface="Arial" panose="020B0604020202020204" pitchFamily="34" charset="0"/>
              </a:rPr>
              <a:t> Evans, </a:t>
            </a:r>
            <a:r>
              <a:rPr lang="en-US" sz="2400" dirty="0" err="1">
                <a:solidFill>
                  <a:schemeClr val="bg1"/>
                </a:solidFill>
                <a:latin typeface="Arial" panose="020B0604020202020204" pitchFamily="34" charset="0"/>
                <a:cs typeface="Arial" panose="020B0604020202020204" pitchFamily="34" charset="0"/>
              </a:rPr>
              <a:t>Cii</a:t>
            </a:r>
            <a:br>
              <a:rPr lang="en-US" sz="2400"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Gillian Edwards, West Lothian Council</a:t>
            </a:r>
          </a:p>
        </p:txBody>
      </p:sp>
    </p:spTree>
    <p:extLst>
      <p:ext uri="{BB962C8B-B14F-4D97-AF65-F5344CB8AC3E}">
        <p14:creationId xmlns:p14="http://schemas.microsoft.com/office/powerpoint/2010/main" val="41169989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5497A18-FEA7-6FF9-581E-CA855AF0E6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600" y="-1203541"/>
            <a:ext cx="12344430" cy="8524407"/>
          </a:xfrm>
          <a:prstGeom prst="rect">
            <a:avLst/>
          </a:prstGeom>
        </p:spPr>
      </p:pic>
      <p:sp>
        <p:nvSpPr>
          <p:cNvPr id="2" name="Title 1">
            <a:extLst>
              <a:ext uri="{FF2B5EF4-FFF2-40B4-BE49-F238E27FC236}">
                <a16:creationId xmlns:a16="http://schemas.microsoft.com/office/drawing/2014/main" id="{0F80930E-9ECF-D159-D143-89701CC5C25E}"/>
              </a:ext>
            </a:extLst>
          </p:cNvPr>
          <p:cNvSpPr>
            <a:spLocks noGrp="1"/>
          </p:cNvSpPr>
          <p:nvPr>
            <p:ph type="title"/>
          </p:nvPr>
        </p:nvSpPr>
        <p:spPr>
          <a:xfrm>
            <a:off x="1763245" y="2229136"/>
            <a:ext cx="7760430" cy="1659054"/>
          </a:xfrm>
        </p:spPr>
        <p:txBody>
          <a:bodyPr>
            <a:normAutofit fontScale="90000"/>
          </a:bodyPr>
          <a:lstStyle/>
          <a:p>
            <a:r>
              <a:rPr lang="en-GB" altLang="en-US" dirty="0">
                <a:solidFill>
                  <a:schemeClr val="bg1"/>
                </a:solidFill>
                <a:latin typeface="Montserrat SemiBold"/>
                <a:ea typeface="ＭＳ Ｐゴシック"/>
              </a:rPr>
              <a:t>Visions for the Future – empty homes work across Scotland</a:t>
            </a:r>
            <a:endParaRPr lang="en-GB" dirty="0">
              <a:solidFill>
                <a:schemeClr val="bg1"/>
              </a:solidFill>
            </a:endParaRPr>
          </a:p>
        </p:txBody>
      </p:sp>
      <p:pic>
        <p:nvPicPr>
          <p:cNvPr id="3" name="Picture 2" descr="A close up of a logo&#10;&#10;Description automatically generated">
            <a:extLst>
              <a:ext uri="{FF2B5EF4-FFF2-40B4-BE49-F238E27FC236}">
                <a16:creationId xmlns:a16="http://schemas.microsoft.com/office/drawing/2014/main" id="{FDD2415D-A300-95F6-3897-5C3184933A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45392" y="596900"/>
            <a:ext cx="1917636" cy="1490662"/>
          </a:xfrm>
          <a:prstGeom prst="rect">
            <a:avLst/>
          </a:prstGeom>
        </p:spPr>
      </p:pic>
    </p:spTree>
    <p:extLst>
      <p:ext uri="{BB962C8B-B14F-4D97-AF65-F5344CB8AC3E}">
        <p14:creationId xmlns:p14="http://schemas.microsoft.com/office/powerpoint/2010/main" val="41480940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a logo&#10;&#10;Description automatically generated">
            <a:extLst>
              <a:ext uri="{FF2B5EF4-FFF2-40B4-BE49-F238E27FC236}">
                <a16:creationId xmlns:a16="http://schemas.microsoft.com/office/drawing/2014/main" id="{62BD7C78-D196-5611-74C9-11AB952DB9A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45392" y="596900"/>
            <a:ext cx="1917636" cy="1490662"/>
          </a:xfrm>
          <a:prstGeom prst="rect">
            <a:avLst/>
          </a:prstGeom>
        </p:spPr>
      </p:pic>
      <p:pic>
        <p:nvPicPr>
          <p:cNvPr id="3" name="Graphic 2">
            <a:extLst>
              <a:ext uri="{FF2B5EF4-FFF2-40B4-BE49-F238E27FC236}">
                <a16:creationId xmlns:a16="http://schemas.microsoft.com/office/drawing/2014/main" id="{F4537A46-7321-8BA8-C4EA-6DE35EF0A63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24850" y="4457700"/>
            <a:ext cx="3867150" cy="2400300"/>
          </a:xfrm>
          <a:prstGeom prst="rect">
            <a:avLst/>
          </a:prstGeom>
        </p:spPr>
      </p:pic>
      <p:pic>
        <p:nvPicPr>
          <p:cNvPr id="13" name="Graphic 12">
            <a:extLst>
              <a:ext uri="{FF2B5EF4-FFF2-40B4-BE49-F238E27FC236}">
                <a16:creationId xmlns:a16="http://schemas.microsoft.com/office/drawing/2014/main" id="{463EA69B-D83E-E84E-62D6-3254FBF7EE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500" y="5302250"/>
            <a:ext cx="1447800" cy="2374900"/>
          </a:xfrm>
          <a:prstGeom prst="rect">
            <a:avLst/>
          </a:prstGeom>
        </p:spPr>
      </p:pic>
      <p:sp>
        <p:nvSpPr>
          <p:cNvPr id="5" name="Title 1">
            <a:extLst>
              <a:ext uri="{FF2B5EF4-FFF2-40B4-BE49-F238E27FC236}">
                <a16:creationId xmlns:a16="http://schemas.microsoft.com/office/drawing/2014/main" id="{286B1D35-64F0-4D2F-A5B5-6C459D9F1482}"/>
              </a:ext>
            </a:extLst>
          </p:cNvPr>
          <p:cNvSpPr txBox="1">
            <a:spLocks/>
          </p:cNvSpPr>
          <p:nvPr/>
        </p:nvSpPr>
        <p:spPr>
          <a:xfrm>
            <a:off x="660400" y="437895"/>
            <a:ext cx="8344031" cy="769662"/>
          </a:xfrm>
          <a:prstGeom prst="rect">
            <a:avLst/>
          </a:prstGeom>
        </p:spPr>
        <p:txBody>
          <a:bodyPr lIns="108000" tIns="0" rIns="108000" bIns="0" anchor="t" anchorCtr="0">
            <a:normAutofit lnSpcReduction="10000"/>
          </a:bodyPr>
          <a:lstStyle>
            <a:lvl1pPr algn="l" rtl="0" eaLnBrk="1" fontAlgn="base" hangingPunct="1">
              <a:spcBef>
                <a:spcPct val="0"/>
              </a:spcBef>
              <a:spcAft>
                <a:spcPct val="0"/>
              </a:spcAft>
              <a:defRPr lang="en-GB" sz="2800" b="0" i="0" kern="1200" baseline="0">
                <a:solidFill>
                  <a:schemeClr val="tx1"/>
                </a:solidFill>
                <a:latin typeface="Montserrat SemiBold" pitchFamily="2" charset="77"/>
                <a:ea typeface="ＭＳ Ｐゴシック" panose="020B0600070205080204" pitchFamily="34" charset="-128"/>
                <a:cs typeface="Verdana"/>
              </a:defRPr>
            </a:lvl1pPr>
            <a:lvl2pPr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2pPr>
            <a:lvl3pPr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3pPr>
            <a:lvl4pPr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4pPr>
            <a:lvl5pPr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5pPr>
            <a:lvl6pPr marL="457200"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6pPr>
            <a:lvl7pPr marL="914400"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7pPr>
            <a:lvl8pPr marL="1371600"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8pPr>
            <a:lvl9pPr marL="1828800"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9pPr>
          </a:lstStyle>
          <a:p>
            <a:pPr defTabSz="914446">
              <a:defRPr/>
            </a:pPr>
            <a:r>
              <a:rPr lang="en-GB" dirty="0">
                <a:solidFill>
                  <a:srgbClr val="000000"/>
                </a:solidFill>
              </a:rPr>
              <a:t>Empty homes and the Scottish Empty Homes Partnership</a:t>
            </a:r>
          </a:p>
        </p:txBody>
      </p:sp>
      <p:pic>
        <p:nvPicPr>
          <p:cNvPr id="2" name="Picture 1">
            <a:extLst>
              <a:ext uri="{FF2B5EF4-FFF2-40B4-BE49-F238E27FC236}">
                <a16:creationId xmlns:a16="http://schemas.microsoft.com/office/drawing/2014/main" id="{66AFFF0E-5849-06F6-0168-F99BE6333D5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620978" y="1602531"/>
            <a:ext cx="2119795" cy="2995365"/>
          </a:xfrm>
          <a:prstGeom prst="rect">
            <a:avLst/>
          </a:prstGeom>
        </p:spPr>
      </p:pic>
      <p:sp>
        <p:nvSpPr>
          <p:cNvPr id="6" name="TextBox 5">
            <a:extLst>
              <a:ext uri="{FF2B5EF4-FFF2-40B4-BE49-F238E27FC236}">
                <a16:creationId xmlns:a16="http://schemas.microsoft.com/office/drawing/2014/main" id="{850F7D56-1D7B-0A38-A69C-1CCEB96C0F24}"/>
              </a:ext>
            </a:extLst>
          </p:cNvPr>
          <p:cNvSpPr txBox="1"/>
          <p:nvPr/>
        </p:nvSpPr>
        <p:spPr>
          <a:xfrm>
            <a:off x="3877264" y="1392051"/>
            <a:ext cx="6542902" cy="1754326"/>
          </a:xfrm>
          <a:prstGeom prst="rect">
            <a:avLst/>
          </a:prstGeom>
          <a:noFill/>
        </p:spPr>
        <p:txBody>
          <a:bodyPr wrap="square">
            <a:spAutoFit/>
          </a:bodyPr>
          <a:lstStyle/>
          <a:p>
            <a:r>
              <a:rPr lang="en-GB" dirty="0">
                <a:latin typeface="Montserrat" pitchFamily="2" charset="0"/>
              </a:rPr>
              <a:t>The SEHP was formed following the Scottish Government’s review of the private rented sector in 2009 which identified that empty homes can play an important part in meeting our housing challenges.</a:t>
            </a:r>
          </a:p>
          <a:p>
            <a:endParaRPr lang="en-GB" dirty="0">
              <a:latin typeface="Montserrat" pitchFamily="2" charset="0"/>
            </a:endParaRPr>
          </a:p>
          <a:p>
            <a:endParaRPr lang="en-GB" dirty="0">
              <a:latin typeface="Montserrat" pitchFamily="2" charset="0"/>
            </a:endParaRPr>
          </a:p>
        </p:txBody>
      </p:sp>
      <p:sp>
        <p:nvSpPr>
          <p:cNvPr id="9" name="TextBox 8">
            <a:extLst>
              <a:ext uri="{FF2B5EF4-FFF2-40B4-BE49-F238E27FC236}">
                <a16:creationId xmlns:a16="http://schemas.microsoft.com/office/drawing/2014/main" id="{84EE3C2E-574B-2F1A-24C9-BA16857F320F}"/>
              </a:ext>
            </a:extLst>
          </p:cNvPr>
          <p:cNvSpPr txBox="1"/>
          <p:nvPr/>
        </p:nvSpPr>
        <p:spPr>
          <a:xfrm>
            <a:off x="3740770" y="3136759"/>
            <a:ext cx="4971494" cy="2308324"/>
          </a:xfrm>
          <a:prstGeom prst="rect">
            <a:avLst/>
          </a:prstGeom>
          <a:noFill/>
        </p:spPr>
        <p:txBody>
          <a:bodyPr wrap="square">
            <a:spAutoFit/>
          </a:bodyPr>
          <a:lstStyle/>
          <a:p>
            <a:r>
              <a:rPr lang="en-GB" i="1" dirty="0">
                <a:latin typeface="Montserrat" pitchFamily="2" charset="0"/>
              </a:rPr>
              <a:t>“The Scottish Government should consider establishing a national empty homes resource…to provide support to local authorities and partnership groups and to liaise, where appropriate, with landlord and landowner organisations and other key organisations with interests in the Private Housing Sector.”</a:t>
            </a:r>
          </a:p>
        </p:txBody>
      </p:sp>
    </p:spTree>
    <p:extLst>
      <p:ext uri="{BB962C8B-B14F-4D97-AF65-F5344CB8AC3E}">
        <p14:creationId xmlns:p14="http://schemas.microsoft.com/office/powerpoint/2010/main" val="15248336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1656F30-3510-E029-278B-B75DB185CAD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4850" y="4457700"/>
            <a:ext cx="3867150" cy="2400300"/>
          </a:xfrm>
          <a:prstGeom prst="rect">
            <a:avLst/>
          </a:prstGeom>
        </p:spPr>
      </p:pic>
      <p:pic>
        <p:nvPicPr>
          <p:cNvPr id="8" name="Graphic 7">
            <a:extLst>
              <a:ext uri="{FF2B5EF4-FFF2-40B4-BE49-F238E27FC236}">
                <a16:creationId xmlns:a16="http://schemas.microsoft.com/office/drawing/2014/main" id="{E78F12F8-BF8C-5444-F8D1-614A9D20E8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00" y="5302250"/>
            <a:ext cx="1447800" cy="2374900"/>
          </a:xfrm>
          <a:prstGeom prst="rect">
            <a:avLst/>
          </a:prstGeom>
        </p:spPr>
      </p:pic>
      <p:pic>
        <p:nvPicPr>
          <p:cNvPr id="2" name="Picture 1" descr="A close up of a logo&#10;&#10;Description automatically generated">
            <a:extLst>
              <a:ext uri="{FF2B5EF4-FFF2-40B4-BE49-F238E27FC236}">
                <a16:creationId xmlns:a16="http://schemas.microsoft.com/office/drawing/2014/main" id="{A40B5779-6933-E3F2-2B1F-4AB4BDFA25D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345392" y="596900"/>
            <a:ext cx="1917636" cy="1490662"/>
          </a:xfrm>
          <a:prstGeom prst="rect">
            <a:avLst/>
          </a:prstGeom>
        </p:spPr>
      </p:pic>
      <p:sp>
        <p:nvSpPr>
          <p:cNvPr id="5" name="Title 1">
            <a:extLst>
              <a:ext uri="{FF2B5EF4-FFF2-40B4-BE49-F238E27FC236}">
                <a16:creationId xmlns:a16="http://schemas.microsoft.com/office/drawing/2014/main" id="{286B1D35-64F0-4D2F-A5B5-6C459D9F1482}"/>
              </a:ext>
            </a:extLst>
          </p:cNvPr>
          <p:cNvSpPr txBox="1">
            <a:spLocks/>
          </p:cNvSpPr>
          <p:nvPr/>
        </p:nvSpPr>
        <p:spPr>
          <a:xfrm>
            <a:off x="568611" y="437895"/>
            <a:ext cx="8344031" cy="769662"/>
          </a:xfrm>
          <a:prstGeom prst="rect">
            <a:avLst/>
          </a:prstGeom>
        </p:spPr>
        <p:txBody>
          <a:bodyPr lIns="108000" tIns="0" rIns="108000" bIns="0" anchor="t" anchorCtr="0">
            <a:normAutofit/>
          </a:bodyPr>
          <a:lstStyle>
            <a:lvl1pPr algn="l" rtl="0" eaLnBrk="1" fontAlgn="base" hangingPunct="1">
              <a:spcBef>
                <a:spcPct val="0"/>
              </a:spcBef>
              <a:spcAft>
                <a:spcPct val="0"/>
              </a:spcAft>
              <a:defRPr lang="en-GB" sz="2800" b="0" i="0" kern="1200" baseline="0">
                <a:solidFill>
                  <a:schemeClr val="tx1"/>
                </a:solidFill>
                <a:latin typeface="Montserrat SemiBold" pitchFamily="2" charset="77"/>
                <a:ea typeface="ＭＳ Ｐゴシック" panose="020B0600070205080204" pitchFamily="34" charset="-128"/>
                <a:cs typeface="Verdana"/>
              </a:defRPr>
            </a:lvl1pPr>
            <a:lvl2pPr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2pPr>
            <a:lvl3pPr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3pPr>
            <a:lvl4pPr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4pPr>
            <a:lvl5pPr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5pPr>
            <a:lvl6pPr marL="457200"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6pPr>
            <a:lvl7pPr marL="914400"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7pPr>
            <a:lvl8pPr marL="1371600"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8pPr>
            <a:lvl9pPr marL="1828800"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9pPr>
          </a:lstStyle>
          <a:p>
            <a:pPr defTabSz="914446">
              <a:defRPr/>
            </a:pPr>
            <a:r>
              <a:rPr lang="en-GB" dirty="0">
                <a:solidFill>
                  <a:srgbClr val="000000"/>
                </a:solidFill>
              </a:rPr>
              <a:t>2010-2023: learning from the past…</a:t>
            </a:r>
          </a:p>
        </p:txBody>
      </p:sp>
      <p:sp>
        <p:nvSpPr>
          <p:cNvPr id="7" name="Rectangle 6">
            <a:extLst>
              <a:ext uri="{FF2B5EF4-FFF2-40B4-BE49-F238E27FC236}">
                <a16:creationId xmlns:a16="http://schemas.microsoft.com/office/drawing/2014/main" id="{F821FD6E-C2F2-A0F7-FA81-921EF3D34CE6}"/>
              </a:ext>
            </a:extLst>
          </p:cNvPr>
          <p:cNvSpPr/>
          <p:nvPr/>
        </p:nvSpPr>
        <p:spPr>
          <a:xfrm>
            <a:off x="333720" y="1392052"/>
            <a:ext cx="8930936" cy="1741766"/>
          </a:xfrm>
          <a:prstGeom prst="rect">
            <a:avLst/>
          </a:prstGeom>
          <a:noFill/>
          <a:ln w="28575">
            <a:noFill/>
          </a:ln>
        </p:spPr>
        <p:style>
          <a:lnRef idx="2">
            <a:schemeClr val="accent5"/>
          </a:lnRef>
          <a:fillRef idx="1">
            <a:schemeClr val="lt1"/>
          </a:fillRef>
          <a:effectRef idx="0">
            <a:schemeClr val="accent5"/>
          </a:effectRef>
          <a:fontRef idx="minor">
            <a:schemeClr val="dk1"/>
          </a:fontRef>
        </p:style>
        <p:txBody>
          <a:bodyPr wrap="square" anchor="ctr" anchorCtr="0">
            <a:noAutofit/>
          </a:bodyPr>
          <a:lstStyle/>
          <a:p>
            <a:pPr marL="271477">
              <a:lnSpc>
                <a:spcPct val="90000"/>
              </a:lnSpc>
              <a:spcAft>
                <a:spcPts val="300"/>
              </a:spcAft>
              <a:defRPr/>
            </a:pPr>
            <a:r>
              <a:rPr lang="en-GB" dirty="0">
                <a:solidFill>
                  <a:schemeClr val="tx1"/>
                </a:solidFill>
                <a:latin typeface="Montserrat" pitchFamily="2" charset="0"/>
                <a:cs typeface="Arial" panose="020B0604020202020204" pitchFamily="34" charset="0"/>
              </a:rPr>
              <a:t>The key focus for year 1 was establishing the Scottish Empty Homes Network to support empty homes work across Scotland and over time, the partnership’s objectives evolved as follows:</a:t>
            </a:r>
          </a:p>
          <a:p>
            <a:pPr marL="271477">
              <a:lnSpc>
                <a:spcPct val="90000"/>
              </a:lnSpc>
              <a:spcAft>
                <a:spcPts val="300"/>
              </a:spcAft>
              <a:defRPr/>
            </a:pPr>
            <a:endParaRPr lang="en-GB" sz="2200" dirty="0">
              <a:solidFill>
                <a:schemeClr val="tx1"/>
              </a:solidFill>
              <a:latin typeface="Montserrat" pitchFamily="2" charset="0"/>
              <a:cs typeface="Arial" panose="020B0604020202020204" pitchFamily="34" charset="0"/>
            </a:endParaRPr>
          </a:p>
          <a:p>
            <a:pPr marL="271477">
              <a:lnSpc>
                <a:spcPct val="90000"/>
              </a:lnSpc>
              <a:spcAft>
                <a:spcPts val="300"/>
              </a:spcAft>
              <a:defRPr/>
            </a:pPr>
            <a:endParaRPr lang="en-GB" sz="2200" dirty="0">
              <a:solidFill>
                <a:schemeClr val="tx1"/>
              </a:solidFill>
              <a:latin typeface="Montserrat" pitchFamily="2" charset="0"/>
              <a:cs typeface="Arial" panose="020B0604020202020204" pitchFamily="34" charset="0"/>
            </a:endParaRPr>
          </a:p>
        </p:txBody>
      </p:sp>
      <p:sp>
        <p:nvSpPr>
          <p:cNvPr id="3" name="TextBox 2">
            <a:extLst>
              <a:ext uri="{FF2B5EF4-FFF2-40B4-BE49-F238E27FC236}">
                <a16:creationId xmlns:a16="http://schemas.microsoft.com/office/drawing/2014/main" id="{C181FA07-8475-2760-1464-383A76D8B3B5}"/>
              </a:ext>
            </a:extLst>
          </p:cNvPr>
          <p:cNvSpPr txBox="1"/>
          <p:nvPr/>
        </p:nvSpPr>
        <p:spPr>
          <a:xfrm>
            <a:off x="928972" y="2404914"/>
            <a:ext cx="7983670" cy="2279085"/>
          </a:xfrm>
          <a:prstGeom prst="rect">
            <a:avLst/>
          </a:prstGeom>
          <a:noFill/>
        </p:spPr>
        <p:txBody>
          <a:bodyPr wrap="square">
            <a:spAutoFit/>
          </a:bodyPr>
          <a:lstStyle/>
          <a:p>
            <a:pPr marL="271477">
              <a:lnSpc>
                <a:spcPct val="90000"/>
              </a:lnSpc>
              <a:spcAft>
                <a:spcPts val="300"/>
              </a:spcAft>
              <a:defRPr/>
            </a:pPr>
            <a:endParaRPr lang="en-GB" dirty="0">
              <a:latin typeface="Montserrat" pitchFamily="2" charset="0"/>
              <a:cs typeface="Arial" panose="020B0604020202020204" pitchFamily="34" charset="0"/>
            </a:endParaRPr>
          </a:p>
          <a:p>
            <a:pPr marL="728700" indent="-457224">
              <a:lnSpc>
                <a:spcPct val="90000"/>
              </a:lnSpc>
              <a:spcAft>
                <a:spcPts val="300"/>
              </a:spcAft>
              <a:buFont typeface="+mj-lt"/>
              <a:buAutoNum type="arabicPeriod"/>
              <a:defRPr/>
            </a:pPr>
            <a:r>
              <a:rPr lang="en-GB" dirty="0">
                <a:latin typeface="Montserrat" pitchFamily="2" charset="0"/>
                <a:cs typeface="Arial" panose="020B0604020202020204" pitchFamily="34" charset="0"/>
              </a:rPr>
              <a:t>Encourage every council in Scotland to have a dedicated Empty Homes Officer</a:t>
            </a:r>
          </a:p>
          <a:p>
            <a:pPr marL="728700" indent="-457224">
              <a:lnSpc>
                <a:spcPct val="90000"/>
              </a:lnSpc>
              <a:spcAft>
                <a:spcPts val="300"/>
              </a:spcAft>
              <a:buFont typeface="+mj-lt"/>
              <a:buAutoNum type="arabicPeriod"/>
              <a:defRPr/>
            </a:pPr>
            <a:r>
              <a:rPr lang="en-GB" dirty="0">
                <a:latin typeface="Montserrat" pitchFamily="2" charset="0"/>
                <a:cs typeface="Arial" panose="020B0604020202020204" pitchFamily="34" charset="0"/>
              </a:rPr>
              <a:t>Encourage councils to mainstream empty homes work.</a:t>
            </a:r>
          </a:p>
          <a:p>
            <a:pPr marL="728700" indent="-457224">
              <a:lnSpc>
                <a:spcPct val="90000"/>
              </a:lnSpc>
              <a:spcAft>
                <a:spcPts val="300"/>
              </a:spcAft>
              <a:buFont typeface="+mj-lt"/>
              <a:buAutoNum type="arabicPeriod"/>
              <a:defRPr/>
            </a:pPr>
            <a:r>
              <a:rPr lang="en-GB" dirty="0">
                <a:latin typeface="Montserrat" pitchFamily="2" charset="0"/>
                <a:cs typeface="Arial" panose="020B0604020202020204" pitchFamily="34" charset="0"/>
              </a:rPr>
              <a:t>Encourage registered social landlords, community groups and other private bodies to engage in empty homes work. </a:t>
            </a:r>
          </a:p>
          <a:p>
            <a:pPr marL="728700" indent="-457224">
              <a:lnSpc>
                <a:spcPct val="90000"/>
              </a:lnSpc>
              <a:spcAft>
                <a:spcPts val="300"/>
              </a:spcAft>
              <a:buFont typeface="+mj-lt"/>
              <a:buAutoNum type="arabicPeriod"/>
              <a:defRPr/>
            </a:pPr>
            <a:r>
              <a:rPr lang="en-GB" dirty="0">
                <a:latin typeface="Montserrat" pitchFamily="2" charset="0"/>
                <a:cs typeface="Arial" panose="020B0604020202020204" pitchFamily="34" charset="0"/>
              </a:rPr>
              <a:t>Support the national network of Empty Homes Officers.</a:t>
            </a:r>
          </a:p>
          <a:p>
            <a:pPr marL="728700" indent="-457224">
              <a:lnSpc>
                <a:spcPct val="90000"/>
              </a:lnSpc>
              <a:spcAft>
                <a:spcPts val="300"/>
              </a:spcAft>
              <a:buFont typeface="+mj-lt"/>
              <a:buAutoNum type="arabicPeriod"/>
              <a:defRPr/>
            </a:pPr>
            <a:r>
              <a:rPr lang="en-GB" dirty="0">
                <a:latin typeface="Montserrat" pitchFamily="2" charset="0"/>
                <a:cs typeface="Arial" panose="020B0604020202020204" pitchFamily="34" charset="0"/>
              </a:rPr>
              <a:t>Deliver the Scottish Empty Homes Advice Service.</a:t>
            </a:r>
          </a:p>
        </p:txBody>
      </p:sp>
    </p:spTree>
    <p:extLst>
      <p:ext uri="{BB962C8B-B14F-4D97-AF65-F5344CB8AC3E}">
        <p14:creationId xmlns:p14="http://schemas.microsoft.com/office/powerpoint/2010/main" val="33720992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B85E167-E42A-F3DE-A04F-2F4E1DA1762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4850" y="4457700"/>
            <a:ext cx="3867150" cy="2400300"/>
          </a:xfrm>
          <a:prstGeom prst="rect">
            <a:avLst/>
          </a:prstGeom>
        </p:spPr>
      </p:pic>
      <p:pic>
        <p:nvPicPr>
          <p:cNvPr id="6" name="Graphic 5">
            <a:extLst>
              <a:ext uri="{FF2B5EF4-FFF2-40B4-BE49-F238E27FC236}">
                <a16:creationId xmlns:a16="http://schemas.microsoft.com/office/drawing/2014/main" id="{AB5E2EFF-5110-FCE1-4290-A06F7A9B82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00" y="5302250"/>
            <a:ext cx="1447800" cy="2374900"/>
          </a:xfrm>
          <a:prstGeom prst="rect">
            <a:avLst/>
          </a:prstGeom>
        </p:spPr>
      </p:pic>
      <p:pic>
        <p:nvPicPr>
          <p:cNvPr id="2" name="Picture 1" descr="A close up of a logo&#10;&#10;Description automatically generated">
            <a:extLst>
              <a:ext uri="{FF2B5EF4-FFF2-40B4-BE49-F238E27FC236}">
                <a16:creationId xmlns:a16="http://schemas.microsoft.com/office/drawing/2014/main" id="{92C4987F-826A-3A64-8E9C-7C882221C66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345392" y="596900"/>
            <a:ext cx="1917636" cy="1490662"/>
          </a:xfrm>
          <a:prstGeom prst="rect">
            <a:avLst/>
          </a:prstGeom>
        </p:spPr>
      </p:pic>
      <p:sp>
        <p:nvSpPr>
          <p:cNvPr id="5" name="Title 1">
            <a:extLst>
              <a:ext uri="{FF2B5EF4-FFF2-40B4-BE49-F238E27FC236}">
                <a16:creationId xmlns:a16="http://schemas.microsoft.com/office/drawing/2014/main" id="{286B1D35-64F0-4D2F-A5B5-6C459D9F1482}"/>
              </a:ext>
            </a:extLst>
          </p:cNvPr>
          <p:cNvSpPr txBox="1">
            <a:spLocks/>
          </p:cNvSpPr>
          <p:nvPr/>
        </p:nvSpPr>
        <p:spPr>
          <a:xfrm>
            <a:off x="653991" y="437895"/>
            <a:ext cx="8344031" cy="1186719"/>
          </a:xfrm>
          <a:prstGeom prst="rect">
            <a:avLst/>
          </a:prstGeom>
        </p:spPr>
        <p:txBody>
          <a:bodyPr lIns="108000" tIns="0" rIns="108000" bIns="0" anchor="t" anchorCtr="0">
            <a:normAutofit fontScale="92500" lnSpcReduction="10000"/>
          </a:bodyPr>
          <a:lstStyle>
            <a:lvl1pPr algn="l" rtl="0" eaLnBrk="1" fontAlgn="base" hangingPunct="1">
              <a:spcBef>
                <a:spcPct val="0"/>
              </a:spcBef>
              <a:spcAft>
                <a:spcPct val="0"/>
              </a:spcAft>
              <a:defRPr lang="en-GB" sz="2800" b="0" i="0" kern="1200" baseline="0">
                <a:solidFill>
                  <a:schemeClr val="tx1"/>
                </a:solidFill>
                <a:latin typeface="Montserrat SemiBold" pitchFamily="2" charset="77"/>
                <a:ea typeface="ＭＳ Ｐゴシック" panose="020B0600070205080204" pitchFamily="34" charset="-128"/>
                <a:cs typeface="Verdana"/>
              </a:defRPr>
            </a:lvl1pPr>
            <a:lvl2pPr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2pPr>
            <a:lvl3pPr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3pPr>
            <a:lvl4pPr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4pPr>
            <a:lvl5pPr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5pPr>
            <a:lvl6pPr marL="457200"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6pPr>
            <a:lvl7pPr marL="914400"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7pPr>
            <a:lvl8pPr marL="1371600"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8pPr>
            <a:lvl9pPr marL="1828800"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9pPr>
          </a:lstStyle>
          <a:p>
            <a:pPr defTabSz="914446">
              <a:defRPr/>
            </a:pPr>
            <a:r>
              <a:rPr lang="en-GB" dirty="0">
                <a:solidFill>
                  <a:srgbClr val="000000"/>
                </a:solidFill>
              </a:rPr>
              <a:t>…to visions for the future: </a:t>
            </a:r>
          </a:p>
          <a:p>
            <a:pPr defTabSz="914446">
              <a:defRPr/>
            </a:pPr>
            <a:r>
              <a:rPr lang="en-GB" dirty="0">
                <a:solidFill>
                  <a:srgbClr val="000000"/>
                </a:solidFill>
              </a:rPr>
              <a:t>the start of ‘phase 2’ for the partnership and empty homes work across Scotland today</a:t>
            </a:r>
          </a:p>
        </p:txBody>
      </p:sp>
      <p:sp>
        <p:nvSpPr>
          <p:cNvPr id="7" name="Rectangle 6">
            <a:extLst>
              <a:ext uri="{FF2B5EF4-FFF2-40B4-BE49-F238E27FC236}">
                <a16:creationId xmlns:a16="http://schemas.microsoft.com/office/drawing/2014/main" id="{F821FD6E-C2F2-A0F7-FA81-921EF3D34CE6}"/>
              </a:ext>
            </a:extLst>
          </p:cNvPr>
          <p:cNvSpPr/>
          <p:nvPr/>
        </p:nvSpPr>
        <p:spPr>
          <a:xfrm>
            <a:off x="419100" y="2494628"/>
            <a:ext cx="9182099" cy="2787589"/>
          </a:xfrm>
          <a:prstGeom prst="rect">
            <a:avLst/>
          </a:prstGeom>
          <a:noFill/>
          <a:ln w="28575">
            <a:noFill/>
          </a:ln>
        </p:spPr>
        <p:style>
          <a:lnRef idx="2">
            <a:schemeClr val="accent5"/>
          </a:lnRef>
          <a:fillRef idx="1">
            <a:schemeClr val="lt1"/>
          </a:fillRef>
          <a:effectRef idx="0">
            <a:schemeClr val="accent5"/>
          </a:effectRef>
          <a:fontRef idx="minor">
            <a:schemeClr val="dk1"/>
          </a:fontRef>
        </p:style>
        <p:txBody>
          <a:bodyPr wrap="square" anchor="ctr" anchorCtr="0">
            <a:noAutofit/>
          </a:bodyPr>
          <a:lstStyle/>
          <a:p>
            <a:pPr marL="614393" indent="-342916">
              <a:lnSpc>
                <a:spcPct val="90000"/>
              </a:lnSpc>
              <a:spcAft>
                <a:spcPts val="300"/>
              </a:spcAft>
              <a:buFont typeface="+mj-lt"/>
              <a:buAutoNum type="arabicPeriod"/>
              <a:defRPr/>
            </a:pPr>
            <a:r>
              <a:rPr lang="en-GB" dirty="0">
                <a:solidFill>
                  <a:schemeClr val="tx1"/>
                </a:solidFill>
                <a:latin typeface="Montserrat" pitchFamily="2" charset="0"/>
                <a:cs typeface="Arial" panose="020B0604020202020204" pitchFamily="34" charset="0"/>
              </a:rPr>
              <a:t>Support the Scottish Government in the implementation of its Housing to 2040 strategy and commitment to empty homes aspects of a National Acquisition Plan. </a:t>
            </a:r>
          </a:p>
          <a:p>
            <a:pPr marL="614393" indent="-342916">
              <a:lnSpc>
                <a:spcPct val="90000"/>
              </a:lnSpc>
              <a:spcAft>
                <a:spcPts val="300"/>
              </a:spcAft>
              <a:buFont typeface="+mj-lt"/>
              <a:buAutoNum type="arabicPeriod"/>
              <a:defRPr/>
            </a:pPr>
            <a:endParaRPr lang="en-GB" dirty="0">
              <a:solidFill>
                <a:schemeClr val="tx1"/>
              </a:solidFill>
              <a:latin typeface="Montserrat" pitchFamily="2" charset="0"/>
              <a:cs typeface="Arial" panose="020B0604020202020204" pitchFamily="34" charset="0"/>
            </a:endParaRPr>
          </a:p>
          <a:p>
            <a:pPr marL="614393" indent="-342916">
              <a:lnSpc>
                <a:spcPct val="90000"/>
              </a:lnSpc>
              <a:spcAft>
                <a:spcPts val="300"/>
              </a:spcAft>
              <a:buFont typeface="+mj-lt"/>
              <a:buAutoNum type="arabicPeriod"/>
              <a:defRPr/>
            </a:pPr>
            <a:r>
              <a:rPr lang="en-GB" dirty="0">
                <a:solidFill>
                  <a:schemeClr val="tx1"/>
                </a:solidFill>
                <a:latin typeface="Montserrat" pitchFamily="2" charset="0"/>
                <a:cs typeface="Arial" panose="020B0604020202020204" pitchFamily="34" charset="0"/>
              </a:rPr>
              <a:t>Encourage every LA to adopt a strategic approach to bringing empty homes back into use. </a:t>
            </a:r>
          </a:p>
          <a:p>
            <a:pPr marL="614393" indent="-342916">
              <a:lnSpc>
                <a:spcPct val="90000"/>
              </a:lnSpc>
              <a:spcAft>
                <a:spcPts val="300"/>
              </a:spcAft>
              <a:buFont typeface="+mj-lt"/>
              <a:buAutoNum type="arabicPeriod"/>
              <a:defRPr/>
            </a:pPr>
            <a:endParaRPr lang="en-GB" dirty="0">
              <a:solidFill>
                <a:schemeClr val="tx1"/>
              </a:solidFill>
              <a:latin typeface="Montserrat" pitchFamily="2" charset="0"/>
              <a:cs typeface="Arial" panose="020B0604020202020204" pitchFamily="34" charset="0"/>
            </a:endParaRPr>
          </a:p>
          <a:p>
            <a:pPr marL="614393" indent="-342916">
              <a:lnSpc>
                <a:spcPct val="90000"/>
              </a:lnSpc>
              <a:spcAft>
                <a:spcPts val="300"/>
              </a:spcAft>
              <a:buFont typeface="+mj-lt"/>
              <a:buAutoNum type="arabicPeriod"/>
              <a:defRPr/>
            </a:pPr>
            <a:r>
              <a:rPr lang="en-GB" dirty="0">
                <a:solidFill>
                  <a:schemeClr val="tx1"/>
                </a:solidFill>
                <a:latin typeface="Montserrat" pitchFamily="2" charset="0"/>
                <a:cs typeface="Arial" panose="020B0604020202020204" pitchFamily="34" charset="0"/>
              </a:rPr>
              <a:t>Promote evidence-based benefits of bringing empty homes back into use to encourage diverse involvement in empty homes work across Scotland.</a:t>
            </a:r>
          </a:p>
          <a:p>
            <a:pPr marL="614393" indent="-342916">
              <a:lnSpc>
                <a:spcPct val="90000"/>
              </a:lnSpc>
              <a:spcAft>
                <a:spcPts val="300"/>
              </a:spcAft>
              <a:buFont typeface="+mj-lt"/>
              <a:buAutoNum type="arabicPeriod"/>
              <a:defRPr/>
            </a:pPr>
            <a:endParaRPr lang="en-GB" dirty="0">
              <a:solidFill>
                <a:schemeClr val="tx1"/>
              </a:solidFill>
              <a:latin typeface="Montserrat" pitchFamily="2" charset="0"/>
              <a:cs typeface="Arial" panose="020B0604020202020204" pitchFamily="34" charset="0"/>
            </a:endParaRPr>
          </a:p>
          <a:p>
            <a:pPr marL="614393" indent="-342916">
              <a:lnSpc>
                <a:spcPct val="90000"/>
              </a:lnSpc>
              <a:spcAft>
                <a:spcPts val="300"/>
              </a:spcAft>
              <a:buFont typeface="+mj-lt"/>
              <a:buAutoNum type="arabicPeriod"/>
              <a:defRPr/>
            </a:pPr>
            <a:r>
              <a:rPr lang="en-GB" dirty="0">
                <a:solidFill>
                  <a:schemeClr val="tx1"/>
                </a:solidFill>
                <a:latin typeface="Montserrat" pitchFamily="2" charset="0"/>
                <a:cs typeface="Arial" panose="020B0604020202020204" pitchFamily="34" charset="0"/>
              </a:rPr>
              <a:t>Support the network of dedicated empty homes officers through the provision of training and best practice sharing. </a:t>
            </a:r>
          </a:p>
          <a:p>
            <a:pPr marL="614393" indent="-342916">
              <a:lnSpc>
                <a:spcPct val="90000"/>
              </a:lnSpc>
              <a:spcAft>
                <a:spcPts val="300"/>
              </a:spcAft>
              <a:buFont typeface="+mj-lt"/>
              <a:buAutoNum type="arabicPeriod"/>
              <a:defRPr/>
            </a:pPr>
            <a:endParaRPr lang="en-GB" dirty="0">
              <a:solidFill>
                <a:schemeClr val="tx1"/>
              </a:solidFill>
              <a:latin typeface="Montserrat" pitchFamily="2" charset="0"/>
              <a:cs typeface="Arial" panose="020B0604020202020204" pitchFamily="34" charset="0"/>
            </a:endParaRPr>
          </a:p>
          <a:p>
            <a:pPr marL="614393" indent="-342916">
              <a:lnSpc>
                <a:spcPct val="90000"/>
              </a:lnSpc>
              <a:spcAft>
                <a:spcPts val="300"/>
              </a:spcAft>
              <a:buFont typeface="+mj-lt"/>
              <a:buAutoNum type="arabicPeriod"/>
              <a:defRPr/>
            </a:pPr>
            <a:r>
              <a:rPr lang="en-GB" dirty="0">
                <a:solidFill>
                  <a:schemeClr val="tx1"/>
                </a:solidFill>
                <a:latin typeface="Montserrat" pitchFamily="2" charset="0"/>
                <a:cs typeface="Arial" panose="020B0604020202020204" pitchFamily="34" charset="0"/>
              </a:rPr>
              <a:t>Run the Scottish Empty Homes Advice Service.</a:t>
            </a:r>
          </a:p>
        </p:txBody>
      </p:sp>
    </p:spTree>
    <p:extLst>
      <p:ext uri="{BB962C8B-B14F-4D97-AF65-F5344CB8AC3E}">
        <p14:creationId xmlns:p14="http://schemas.microsoft.com/office/powerpoint/2010/main" val="18554043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825B2CD-095D-503D-D194-42E5EFF251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600" y="-1203541"/>
            <a:ext cx="12344430" cy="8524407"/>
          </a:xfrm>
          <a:prstGeom prst="rect">
            <a:avLst/>
          </a:prstGeom>
        </p:spPr>
      </p:pic>
      <p:sp>
        <p:nvSpPr>
          <p:cNvPr id="3" name="Title 1">
            <a:extLst>
              <a:ext uri="{FF2B5EF4-FFF2-40B4-BE49-F238E27FC236}">
                <a16:creationId xmlns:a16="http://schemas.microsoft.com/office/drawing/2014/main" id="{77E35B1F-F054-FB0B-374F-82962FAB9994}"/>
              </a:ext>
            </a:extLst>
          </p:cNvPr>
          <p:cNvSpPr txBox="1">
            <a:spLocks/>
          </p:cNvSpPr>
          <p:nvPr/>
        </p:nvSpPr>
        <p:spPr>
          <a:xfrm>
            <a:off x="1763244" y="2229136"/>
            <a:ext cx="8218955" cy="16590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2100" dirty="0">
                <a:solidFill>
                  <a:schemeClr val="bg1"/>
                </a:solidFill>
                <a:latin typeface="Montserrat SemiBold"/>
                <a:ea typeface="ＭＳ Ｐゴシック"/>
              </a:rPr>
              <a:t>Visions for the Future – empty homes work across Scotland</a:t>
            </a:r>
            <a:br>
              <a:rPr lang="en-GB" altLang="en-US" sz="4400" dirty="0">
                <a:solidFill>
                  <a:schemeClr val="bg1"/>
                </a:solidFill>
                <a:latin typeface="Montserrat SemiBold"/>
                <a:ea typeface="ＭＳ Ｐゴシック"/>
              </a:rPr>
            </a:br>
            <a:r>
              <a:rPr lang="en-GB" altLang="en-US" dirty="0">
                <a:solidFill>
                  <a:schemeClr val="bg1"/>
                </a:solidFill>
                <a:latin typeface="Montserrat SemiBold"/>
                <a:ea typeface="ＭＳ Ｐゴシック"/>
              </a:rPr>
              <a:t>The Strategic Empty Homes Framework</a:t>
            </a:r>
            <a:endParaRPr lang="en-GB" dirty="0">
              <a:solidFill>
                <a:schemeClr val="bg1"/>
              </a:solidFill>
            </a:endParaRPr>
          </a:p>
        </p:txBody>
      </p:sp>
      <p:pic>
        <p:nvPicPr>
          <p:cNvPr id="4" name="Picture 3" descr="A close up of a logo&#10;&#10;Description automatically generated">
            <a:extLst>
              <a:ext uri="{FF2B5EF4-FFF2-40B4-BE49-F238E27FC236}">
                <a16:creationId xmlns:a16="http://schemas.microsoft.com/office/drawing/2014/main" id="{5CDF5AB7-C47E-4955-E78F-87057A389A6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45392" y="596900"/>
            <a:ext cx="1917636" cy="1490662"/>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ED0A1FF-0FB7-8239-4DFE-44B9F013136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4850" y="4457700"/>
            <a:ext cx="3867150" cy="2400300"/>
          </a:xfrm>
          <a:prstGeom prst="rect">
            <a:avLst/>
          </a:prstGeom>
        </p:spPr>
      </p:pic>
      <p:pic>
        <p:nvPicPr>
          <p:cNvPr id="6" name="Graphic 5">
            <a:extLst>
              <a:ext uri="{FF2B5EF4-FFF2-40B4-BE49-F238E27FC236}">
                <a16:creationId xmlns:a16="http://schemas.microsoft.com/office/drawing/2014/main" id="{2AB85E10-8A59-DAE1-1500-E96B4BE09F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00" y="5302250"/>
            <a:ext cx="1447800" cy="2374900"/>
          </a:xfrm>
          <a:prstGeom prst="rect">
            <a:avLst/>
          </a:prstGeom>
        </p:spPr>
      </p:pic>
      <p:pic>
        <p:nvPicPr>
          <p:cNvPr id="2" name="Picture 1" descr="A close up of a logo&#10;&#10;Description automatically generated">
            <a:extLst>
              <a:ext uri="{FF2B5EF4-FFF2-40B4-BE49-F238E27FC236}">
                <a16:creationId xmlns:a16="http://schemas.microsoft.com/office/drawing/2014/main" id="{39FFE2F9-C44C-7D64-A852-72473B556D5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345392" y="596900"/>
            <a:ext cx="1917636" cy="1490662"/>
          </a:xfrm>
          <a:prstGeom prst="rect">
            <a:avLst/>
          </a:prstGeom>
        </p:spPr>
      </p:pic>
      <p:sp>
        <p:nvSpPr>
          <p:cNvPr id="5" name="Title 1">
            <a:extLst>
              <a:ext uri="{FF2B5EF4-FFF2-40B4-BE49-F238E27FC236}">
                <a16:creationId xmlns:a16="http://schemas.microsoft.com/office/drawing/2014/main" id="{286B1D35-64F0-4D2F-A5B5-6C459D9F1482}"/>
              </a:ext>
            </a:extLst>
          </p:cNvPr>
          <p:cNvSpPr txBox="1">
            <a:spLocks/>
          </p:cNvSpPr>
          <p:nvPr/>
        </p:nvSpPr>
        <p:spPr>
          <a:xfrm>
            <a:off x="660400" y="437895"/>
            <a:ext cx="8344031" cy="769662"/>
          </a:xfrm>
          <a:prstGeom prst="rect">
            <a:avLst/>
          </a:prstGeom>
        </p:spPr>
        <p:txBody>
          <a:bodyPr lIns="108000" tIns="0" rIns="108000" bIns="0" anchor="t" anchorCtr="0">
            <a:normAutofit lnSpcReduction="10000"/>
          </a:bodyPr>
          <a:lstStyle>
            <a:lvl1pPr algn="l" rtl="0" eaLnBrk="1" fontAlgn="base" hangingPunct="1">
              <a:spcBef>
                <a:spcPct val="0"/>
              </a:spcBef>
              <a:spcAft>
                <a:spcPct val="0"/>
              </a:spcAft>
              <a:defRPr lang="en-GB" sz="2800" b="0" i="0" kern="1200" baseline="0">
                <a:solidFill>
                  <a:schemeClr val="tx1"/>
                </a:solidFill>
                <a:latin typeface="Montserrat SemiBold" pitchFamily="2" charset="77"/>
                <a:ea typeface="ＭＳ Ｐゴシック" panose="020B0600070205080204" pitchFamily="34" charset="-128"/>
                <a:cs typeface="Verdana"/>
              </a:defRPr>
            </a:lvl1pPr>
            <a:lvl2pPr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2pPr>
            <a:lvl3pPr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3pPr>
            <a:lvl4pPr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4pPr>
            <a:lvl5pPr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5pPr>
            <a:lvl6pPr marL="457200"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6pPr>
            <a:lvl7pPr marL="914400"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7pPr>
            <a:lvl8pPr marL="1371600"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8pPr>
            <a:lvl9pPr marL="1828800"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9pPr>
          </a:lstStyle>
          <a:p>
            <a:pPr defTabSz="914446">
              <a:defRPr/>
            </a:pPr>
            <a:r>
              <a:rPr lang="en-GB" dirty="0">
                <a:solidFill>
                  <a:srgbClr val="000000"/>
                </a:solidFill>
              </a:rPr>
              <a:t>The Strategic Empty Homes Framework Guidance and Template</a:t>
            </a:r>
          </a:p>
        </p:txBody>
      </p:sp>
      <p:sp>
        <p:nvSpPr>
          <p:cNvPr id="7" name="Rectangle 6">
            <a:extLst>
              <a:ext uri="{FF2B5EF4-FFF2-40B4-BE49-F238E27FC236}">
                <a16:creationId xmlns:a16="http://schemas.microsoft.com/office/drawing/2014/main" id="{F821FD6E-C2F2-A0F7-FA81-921EF3D34CE6}"/>
              </a:ext>
            </a:extLst>
          </p:cNvPr>
          <p:cNvSpPr/>
          <p:nvPr/>
        </p:nvSpPr>
        <p:spPr>
          <a:xfrm>
            <a:off x="4683314" y="1480829"/>
            <a:ext cx="5788623" cy="3541126"/>
          </a:xfrm>
          <a:prstGeom prst="rect">
            <a:avLst/>
          </a:prstGeom>
          <a:noFill/>
          <a:ln w="28575">
            <a:noFill/>
          </a:ln>
        </p:spPr>
        <p:style>
          <a:lnRef idx="2">
            <a:schemeClr val="accent5"/>
          </a:lnRef>
          <a:fillRef idx="1">
            <a:schemeClr val="lt1"/>
          </a:fillRef>
          <a:effectRef idx="0">
            <a:schemeClr val="accent5"/>
          </a:effectRef>
          <a:fontRef idx="minor">
            <a:schemeClr val="dk1"/>
          </a:fontRef>
        </p:style>
        <p:txBody>
          <a:bodyPr wrap="square" anchor="t" anchorCtr="0">
            <a:noAutofit/>
          </a:bodyPr>
          <a:lstStyle/>
          <a:p>
            <a:pPr marL="271477">
              <a:lnSpc>
                <a:spcPct val="90000"/>
              </a:lnSpc>
              <a:spcAft>
                <a:spcPts val="300"/>
              </a:spcAft>
              <a:defRPr/>
            </a:pPr>
            <a:r>
              <a:rPr lang="en-GB" sz="1600" dirty="0">
                <a:solidFill>
                  <a:schemeClr val="tx1"/>
                </a:solidFill>
                <a:latin typeface="Montserrat" panose="00000500000000000000" pitchFamily="2" charset="0"/>
                <a:cs typeface="Arial" panose="020B0604020202020204" pitchFamily="34" charset="0"/>
              </a:rPr>
              <a:t>Scottish Empty Homes Partnership had identified the need for a framework that local authorities can use to help to mainstream empty homes work and link it more fully with delivery of all parts of their Local Housing Strategy. </a:t>
            </a:r>
          </a:p>
          <a:p>
            <a:pPr marL="271477">
              <a:lnSpc>
                <a:spcPct val="90000"/>
              </a:lnSpc>
              <a:spcAft>
                <a:spcPts val="300"/>
              </a:spcAft>
              <a:defRPr/>
            </a:pPr>
            <a:endParaRPr lang="en-GB" sz="1600" dirty="0">
              <a:solidFill>
                <a:schemeClr val="tx1"/>
              </a:solidFill>
              <a:latin typeface="Montserrat" panose="00000500000000000000" pitchFamily="2" charset="0"/>
              <a:cs typeface="Arial" panose="020B0604020202020204" pitchFamily="34" charset="0"/>
            </a:endParaRPr>
          </a:p>
          <a:p>
            <a:pPr marL="271477">
              <a:lnSpc>
                <a:spcPct val="90000"/>
              </a:lnSpc>
              <a:spcAft>
                <a:spcPts val="300"/>
              </a:spcAft>
              <a:defRPr/>
            </a:pPr>
            <a:r>
              <a:rPr lang="en-GB" sz="1600" dirty="0">
                <a:solidFill>
                  <a:schemeClr val="tx1"/>
                </a:solidFill>
                <a:latin typeface="Montserrat" panose="00000500000000000000" pitchFamily="2" charset="0"/>
                <a:cs typeface="Arial" panose="020B0604020202020204" pitchFamily="34" charset="0"/>
              </a:rPr>
              <a:t>In 2022 SEHP commissioned </a:t>
            </a:r>
            <a:r>
              <a:rPr lang="en-GB" sz="1600" dirty="0" err="1">
                <a:solidFill>
                  <a:schemeClr val="tx1"/>
                </a:solidFill>
                <a:latin typeface="Montserrat" panose="00000500000000000000" pitchFamily="2" charset="0"/>
                <a:cs typeface="Arial" panose="020B0604020202020204" pitchFamily="34" charset="0"/>
              </a:rPr>
              <a:t>Arneil</a:t>
            </a:r>
            <a:r>
              <a:rPr lang="en-GB" sz="1600" dirty="0">
                <a:solidFill>
                  <a:schemeClr val="tx1"/>
                </a:solidFill>
                <a:latin typeface="Montserrat" panose="00000500000000000000" pitchFamily="2" charset="0"/>
                <a:cs typeface="Arial" panose="020B0604020202020204" pitchFamily="34" charset="0"/>
              </a:rPr>
              <a:t> Johnston to work with us to develop advisory guidance for local authorities on producing a Strategic Empty Homes Framework.</a:t>
            </a:r>
          </a:p>
        </p:txBody>
      </p:sp>
      <p:pic>
        <p:nvPicPr>
          <p:cNvPr id="11" name="Picture 10" descr="A house with a blue and white text&#10;&#10;Description automatically generated">
            <a:extLst>
              <a:ext uri="{FF2B5EF4-FFF2-40B4-BE49-F238E27FC236}">
                <a16:creationId xmlns:a16="http://schemas.microsoft.com/office/drawing/2014/main" id="{9C0AF1A1-5E10-94C0-FF36-163B6D949E6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4962" y="1480830"/>
            <a:ext cx="3567391" cy="5046974"/>
          </a:xfrm>
          <a:prstGeom prst="rect">
            <a:avLst/>
          </a:prstGeom>
        </p:spPr>
      </p:pic>
    </p:spTree>
    <p:extLst>
      <p:ext uri="{BB962C8B-B14F-4D97-AF65-F5344CB8AC3E}">
        <p14:creationId xmlns:p14="http://schemas.microsoft.com/office/powerpoint/2010/main" val="323831947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F6BAFC2-DBB2-4E0C-3BE0-326A0A15913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4850" y="4457700"/>
            <a:ext cx="3867150" cy="2400300"/>
          </a:xfrm>
          <a:prstGeom prst="rect">
            <a:avLst/>
          </a:prstGeom>
        </p:spPr>
      </p:pic>
      <p:pic>
        <p:nvPicPr>
          <p:cNvPr id="8" name="Graphic 7">
            <a:extLst>
              <a:ext uri="{FF2B5EF4-FFF2-40B4-BE49-F238E27FC236}">
                <a16:creationId xmlns:a16="http://schemas.microsoft.com/office/drawing/2014/main" id="{50189FE3-3F85-C22F-569C-606A3C0401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00" y="5302250"/>
            <a:ext cx="1447800" cy="2374900"/>
          </a:xfrm>
          <a:prstGeom prst="rect">
            <a:avLst/>
          </a:prstGeom>
        </p:spPr>
      </p:pic>
      <p:pic>
        <p:nvPicPr>
          <p:cNvPr id="2" name="Picture 1" descr="A close up of a logo&#10;&#10;Description automatically generated">
            <a:extLst>
              <a:ext uri="{FF2B5EF4-FFF2-40B4-BE49-F238E27FC236}">
                <a16:creationId xmlns:a16="http://schemas.microsoft.com/office/drawing/2014/main" id="{3D05AA4A-E71B-E399-E4AD-EC10351DC75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345392" y="596900"/>
            <a:ext cx="1917636" cy="1490662"/>
          </a:xfrm>
          <a:prstGeom prst="rect">
            <a:avLst/>
          </a:prstGeom>
        </p:spPr>
      </p:pic>
      <p:sp>
        <p:nvSpPr>
          <p:cNvPr id="5" name="Title 1">
            <a:extLst>
              <a:ext uri="{FF2B5EF4-FFF2-40B4-BE49-F238E27FC236}">
                <a16:creationId xmlns:a16="http://schemas.microsoft.com/office/drawing/2014/main" id="{286B1D35-64F0-4D2F-A5B5-6C459D9F1482}"/>
              </a:ext>
            </a:extLst>
          </p:cNvPr>
          <p:cNvSpPr txBox="1">
            <a:spLocks/>
          </p:cNvSpPr>
          <p:nvPr/>
        </p:nvSpPr>
        <p:spPr>
          <a:xfrm>
            <a:off x="563969" y="437895"/>
            <a:ext cx="9495519" cy="769662"/>
          </a:xfrm>
          <a:prstGeom prst="rect">
            <a:avLst/>
          </a:prstGeom>
        </p:spPr>
        <p:txBody>
          <a:bodyPr lIns="108000" tIns="0" rIns="108000" bIns="0" anchor="t" anchorCtr="0">
            <a:normAutofit/>
          </a:bodyPr>
          <a:lstStyle>
            <a:lvl1pPr algn="l" rtl="0" eaLnBrk="1" fontAlgn="base" hangingPunct="1">
              <a:spcBef>
                <a:spcPct val="0"/>
              </a:spcBef>
              <a:spcAft>
                <a:spcPct val="0"/>
              </a:spcAft>
              <a:defRPr lang="en-GB" sz="2800" b="0" i="0" kern="1200" baseline="0">
                <a:solidFill>
                  <a:schemeClr val="tx1"/>
                </a:solidFill>
                <a:latin typeface="Montserrat SemiBold" pitchFamily="2" charset="77"/>
                <a:ea typeface="ＭＳ Ｐゴシック" panose="020B0600070205080204" pitchFamily="34" charset="-128"/>
                <a:cs typeface="Verdana"/>
              </a:defRPr>
            </a:lvl1pPr>
            <a:lvl2pPr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2pPr>
            <a:lvl3pPr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3pPr>
            <a:lvl4pPr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4pPr>
            <a:lvl5pPr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5pPr>
            <a:lvl6pPr marL="457200"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6pPr>
            <a:lvl7pPr marL="914400"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7pPr>
            <a:lvl8pPr marL="1371600"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8pPr>
            <a:lvl9pPr marL="1828800"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9pPr>
          </a:lstStyle>
          <a:p>
            <a:pPr defTabSz="914446">
              <a:defRPr/>
            </a:pPr>
            <a:r>
              <a:rPr lang="en-GB" dirty="0">
                <a:solidFill>
                  <a:srgbClr val="000000"/>
                </a:solidFill>
              </a:rPr>
              <a:t>Developing the Framework</a:t>
            </a:r>
          </a:p>
        </p:txBody>
      </p:sp>
      <p:sp>
        <p:nvSpPr>
          <p:cNvPr id="7" name="Rectangle 6">
            <a:extLst>
              <a:ext uri="{FF2B5EF4-FFF2-40B4-BE49-F238E27FC236}">
                <a16:creationId xmlns:a16="http://schemas.microsoft.com/office/drawing/2014/main" id="{F821FD6E-C2F2-A0F7-FA81-921EF3D34CE6}"/>
              </a:ext>
            </a:extLst>
          </p:cNvPr>
          <p:cNvSpPr/>
          <p:nvPr/>
        </p:nvSpPr>
        <p:spPr>
          <a:xfrm>
            <a:off x="4492876" y="1386793"/>
            <a:ext cx="5650287" cy="4772003"/>
          </a:xfrm>
          <a:prstGeom prst="rect">
            <a:avLst/>
          </a:prstGeom>
          <a:noFill/>
          <a:ln w="28575">
            <a:noFill/>
          </a:ln>
        </p:spPr>
        <p:style>
          <a:lnRef idx="2">
            <a:schemeClr val="accent5"/>
          </a:lnRef>
          <a:fillRef idx="1">
            <a:schemeClr val="lt1"/>
          </a:fillRef>
          <a:effectRef idx="0">
            <a:schemeClr val="accent5"/>
          </a:effectRef>
          <a:fontRef idx="minor">
            <a:schemeClr val="dk1"/>
          </a:fontRef>
        </p:style>
        <p:txBody>
          <a:bodyPr wrap="square" anchor="t" anchorCtr="0">
            <a:noAutofit/>
          </a:bodyPr>
          <a:lstStyle/>
          <a:p>
            <a:pPr marL="271477">
              <a:lnSpc>
                <a:spcPct val="90000"/>
              </a:lnSpc>
              <a:spcAft>
                <a:spcPts val="300"/>
              </a:spcAft>
              <a:defRPr/>
            </a:pPr>
            <a:r>
              <a:rPr lang="en-GB" sz="1600" dirty="0">
                <a:solidFill>
                  <a:schemeClr val="tx1"/>
                </a:solidFill>
                <a:latin typeface="Montserrat" panose="00000500000000000000" pitchFamily="2" charset="0"/>
                <a:cs typeface="Arial" panose="020B0604020202020204" pitchFamily="34" charset="0"/>
              </a:rPr>
              <a:t>The guidance was developed over a twelve month period, beginning with two workshops exploring links with local housing strategies, developing an evidence base and setting objectives. </a:t>
            </a:r>
          </a:p>
          <a:p>
            <a:pPr marL="271477">
              <a:lnSpc>
                <a:spcPct val="90000"/>
              </a:lnSpc>
              <a:spcAft>
                <a:spcPts val="300"/>
              </a:spcAft>
              <a:defRPr/>
            </a:pPr>
            <a:endParaRPr lang="en-GB" sz="1600" dirty="0">
              <a:solidFill>
                <a:schemeClr val="tx1"/>
              </a:solidFill>
              <a:latin typeface="Montserrat" panose="00000500000000000000" pitchFamily="2" charset="0"/>
              <a:cs typeface="Arial" panose="020B0604020202020204" pitchFamily="34" charset="0"/>
            </a:endParaRPr>
          </a:p>
          <a:p>
            <a:pPr marL="271477">
              <a:lnSpc>
                <a:spcPct val="90000"/>
              </a:lnSpc>
              <a:spcAft>
                <a:spcPts val="300"/>
              </a:spcAft>
              <a:defRPr/>
            </a:pPr>
            <a:r>
              <a:rPr lang="en-GB" sz="1600" dirty="0">
                <a:solidFill>
                  <a:schemeClr val="tx1"/>
                </a:solidFill>
                <a:latin typeface="Montserrat" panose="00000500000000000000" pitchFamily="2" charset="0"/>
                <a:cs typeface="Arial" panose="020B0604020202020204" pitchFamily="34" charset="0"/>
              </a:rPr>
              <a:t>A draft of the Framework was launched at our Annual Conference in March.</a:t>
            </a:r>
          </a:p>
          <a:p>
            <a:pPr marL="271477">
              <a:lnSpc>
                <a:spcPct val="90000"/>
              </a:lnSpc>
              <a:spcAft>
                <a:spcPts val="300"/>
              </a:spcAft>
              <a:defRPr/>
            </a:pPr>
            <a:endParaRPr lang="en-GB" sz="1600" dirty="0">
              <a:solidFill>
                <a:schemeClr val="tx1"/>
              </a:solidFill>
              <a:latin typeface="Montserrat" panose="00000500000000000000" pitchFamily="2" charset="0"/>
              <a:cs typeface="Arial" panose="020B0604020202020204" pitchFamily="34" charset="0"/>
            </a:endParaRPr>
          </a:p>
          <a:p>
            <a:pPr marL="271477">
              <a:lnSpc>
                <a:spcPct val="90000"/>
              </a:lnSpc>
              <a:spcAft>
                <a:spcPts val="300"/>
              </a:spcAft>
              <a:defRPr/>
            </a:pPr>
            <a:r>
              <a:rPr lang="en-GB" sz="1600" dirty="0">
                <a:solidFill>
                  <a:schemeClr val="tx1"/>
                </a:solidFill>
                <a:latin typeface="Montserrat" panose="00000500000000000000" pitchFamily="2" charset="0"/>
                <a:cs typeface="Arial" panose="020B0604020202020204" pitchFamily="34" charset="0"/>
              </a:rPr>
              <a:t>A further workshop was held with some of our most experienced EHOs to walk through the template and ensure that it worked for them.</a:t>
            </a:r>
          </a:p>
          <a:p>
            <a:pPr marL="271477">
              <a:lnSpc>
                <a:spcPct val="90000"/>
              </a:lnSpc>
              <a:spcAft>
                <a:spcPts val="300"/>
              </a:spcAft>
              <a:defRPr/>
            </a:pPr>
            <a:endParaRPr lang="en-GB" sz="1600" dirty="0">
              <a:solidFill>
                <a:schemeClr val="tx1"/>
              </a:solidFill>
              <a:latin typeface="Montserrat" panose="00000500000000000000" pitchFamily="2" charset="0"/>
              <a:cs typeface="Arial" panose="020B0604020202020204" pitchFamily="34" charset="0"/>
            </a:endParaRPr>
          </a:p>
          <a:p>
            <a:pPr marL="271477">
              <a:lnSpc>
                <a:spcPct val="90000"/>
              </a:lnSpc>
              <a:spcAft>
                <a:spcPts val="300"/>
              </a:spcAft>
              <a:defRPr/>
            </a:pPr>
            <a:r>
              <a:rPr lang="en-GB" sz="1600" dirty="0">
                <a:solidFill>
                  <a:schemeClr val="tx1"/>
                </a:solidFill>
                <a:latin typeface="Montserrat" panose="00000500000000000000" pitchFamily="2" charset="0"/>
                <a:cs typeface="Arial" panose="020B0604020202020204" pitchFamily="34" charset="0"/>
              </a:rPr>
              <a:t>The final guidance and template were published on September 15. </a:t>
            </a:r>
          </a:p>
        </p:txBody>
      </p:sp>
      <p:pic>
        <p:nvPicPr>
          <p:cNvPr id="3" name="Picture 2" descr="A white stone house with a red roof&#10;&#10;Description automatically generated">
            <a:extLst>
              <a:ext uri="{FF2B5EF4-FFF2-40B4-BE49-F238E27FC236}">
                <a16:creationId xmlns:a16="http://schemas.microsoft.com/office/drawing/2014/main" id="{ED91C9DA-7533-EDAB-B4DD-E91A94B18EF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0400" y="1183706"/>
            <a:ext cx="3736045" cy="5178175"/>
          </a:xfrm>
          <a:prstGeom prst="rect">
            <a:avLst/>
          </a:prstGeom>
        </p:spPr>
      </p:pic>
    </p:spTree>
    <p:extLst>
      <p:ext uri="{BB962C8B-B14F-4D97-AF65-F5344CB8AC3E}">
        <p14:creationId xmlns:p14="http://schemas.microsoft.com/office/powerpoint/2010/main" val="37149163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3530BC2-88A0-2394-7572-550CB20F148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45392" y="596900"/>
            <a:ext cx="1917636" cy="1490662"/>
          </a:xfrm>
          <a:prstGeom prst="rect">
            <a:avLst/>
          </a:prstGeom>
        </p:spPr>
      </p:pic>
      <p:pic>
        <p:nvPicPr>
          <p:cNvPr id="5" name="Picture 4" descr="A close-up of a step-by-step instruction&#10;&#10;Description automatically generated">
            <a:extLst>
              <a:ext uri="{FF2B5EF4-FFF2-40B4-BE49-F238E27FC236}">
                <a16:creationId xmlns:a16="http://schemas.microsoft.com/office/drawing/2014/main" id="{0DC609CC-6857-BCB5-5479-0157D2844A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97100" y="1207559"/>
            <a:ext cx="8251825" cy="4522635"/>
          </a:xfrm>
          <a:prstGeom prst="rect">
            <a:avLst/>
          </a:prstGeom>
        </p:spPr>
      </p:pic>
      <p:pic>
        <p:nvPicPr>
          <p:cNvPr id="4" name="Graphic 3">
            <a:extLst>
              <a:ext uri="{FF2B5EF4-FFF2-40B4-BE49-F238E27FC236}">
                <a16:creationId xmlns:a16="http://schemas.microsoft.com/office/drawing/2014/main" id="{D67CD26A-E769-6E65-BA18-D35218FC777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324850" y="4457700"/>
            <a:ext cx="3867150" cy="2400300"/>
          </a:xfrm>
          <a:prstGeom prst="rect">
            <a:avLst/>
          </a:prstGeom>
        </p:spPr>
      </p:pic>
      <p:pic>
        <p:nvPicPr>
          <p:cNvPr id="6" name="Graphic 5">
            <a:extLst>
              <a:ext uri="{FF2B5EF4-FFF2-40B4-BE49-F238E27FC236}">
                <a16:creationId xmlns:a16="http://schemas.microsoft.com/office/drawing/2014/main" id="{335D4B90-858A-E879-2347-CAC6F89984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500" y="5302250"/>
            <a:ext cx="1447800" cy="2374900"/>
          </a:xfrm>
          <a:prstGeom prst="rect">
            <a:avLst/>
          </a:prstGeom>
        </p:spPr>
      </p:pic>
      <p:sp>
        <p:nvSpPr>
          <p:cNvPr id="2" name="Title 1">
            <a:extLst>
              <a:ext uri="{FF2B5EF4-FFF2-40B4-BE49-F238E27FC236}">
                <a16:creationId xmlns:a16="http://schemas.microsoft.com/office/drawing/2014/main" id="{6C9501A9-D485-2C34-194B-3E91B8D7A8CC}"/>
              </a:ext>
            </a:extLst>
          </p:cNvPr>
          <p:cNvSpPr txBox="1">
            <a:spLocks/>
          </p:cNvSpPr>
          <p:nvPr/>
        </p:nvSpPr>
        <p:spPr>
          <a:xfrm>
            <a:off x="1297440" y="572569"/>
            <a:ext cx="9495519" cy="769662"/>
          </a:xfrm>
          <a:prstGeom prst="rect">
            <a:avLst/>
          </a:prstGeom>
        </p:spPr>
        <p:txBody>
          <a:bodyPr lIns="108000" tIns="0" rIns="108000" bIns="0" anchor="t" anchorCtr="0">
            <a:normAutofit/>
          </a:bodyPr>
          <a:lstStyle>
            <a:lvl1pPr algn="l" rtl="0" eaLnBrk="1" fontAlgn="base" hangingPunct="1">
              <a:spcBef>
                <a:spcPct val="0"/>
              </a:spcBef>
              <a:spcAft>
                <a:spcPct val="0"/>
              </a:spcAft>
              <a:defRPr lang="en-GB" sz="2800" b="0" i="0" kern="1200" baseline="0">
                <a:solidFill>
                  <a:schemeClr val="tx1"/>
                </a:solidFill>
                <a:latin typeface="Montserrat SemiBold" pitchFamily="2" charset="77"/>
                <a:ea typeface="ＭＳ Ｐゴシック" panose="020B0600070205080204" pitchFamily="34" charset="-128"/>
                <a:cs typeface="Verdana"/>
              </a:defRPr>
            </a:lvl1pPr>
            <a:lvl2pPr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2pPr>
            <a:lvl3pPr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3pPr>
            <a:lvl4pPr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4pPr>
            <a:lvl5pPr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5pPr>
            <a:lvl6pPr marL="457200"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6pPr>
            <a:lvl7pPr marL="914400"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7pPr>
            <a:lvl8pPr marL="1371600"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8pPr>
            <a:lvl9pPr marL="1828800"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9pPr>
          </a:lstStyle>
          <a:p>
            <a:pPr algn="ctr" defTabSz="914446">
              <a:defRPr/>
            </a:pPr>
            <a:r>
              <a:rPr lang="en-GB" dirty="0">
                <a:solidFill>
                  <a:srgbClr val="000000"/>
                </a:solidFill>
              </a:rPr>
              <a:t>The Eight Step Programme</a:t>
            </a:r>
          </a:p>
        </p:txBody>
      </p:sp>
    </p:spTree>
    <p:extLst>
      <p:ext uri="{BB962C8B-B14F-4D97-AF65-F5344CB8AC3E}">
        <p14:creationId xmlns:p14="http://schemas.microsoft.com/office/powerpoint/2010/main" val="2794335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16CAFCF-76E6-D3AA-4866-3F3AA68E35E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4850" y="4457700"/>
            <a:ext cx="3867150" cy="2400300"/>
          </a:xfrm>
          <a:prstGeom prst="rect">
            <a:avLst/>
          </a:prstGeom>
        </p:spPr>
      </p:pic>
      <p:pic>
        <p:nvPicPr>
          <p:cNvPr id="4" name="Graphic 3">
            <a:extLst>
              <a:ext uri="{FF2B5EF4-FFF2-40B4-BE49-F238E27FC236}">
                <a16:creationId xmlns:a16="http://schemas.microsoft.com/office/drawing/2014/main" id="{28367473-5868-6F2D-5D53-1721E286D9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00" y="5302250"/>
            <a:ext cx="1447800" cy="2374900"/>
          </a:xfrm>
          <a:prstGeom prst="rect">
            <a:avLst/>
          </a:prstGeom>
        </p:spPr>
      </p:pic>
      <p:pic>
        <p:nvPicPr>
          <p:cNvPr id="2" name="Picture 1" descr="A close up of a logo&#10;&#10;Description automatically generated">
            <a:extLst>
              <a:ext uri="{FF2B5EF4-FFF2-40B4-BE49-F238E27FC236}">
                <a16:creationId xmlns:a16="http://schemas.microsoft.com/office/drawing/2014/main" id="{EB07106A-8DE7-841D-FA0D-C321B375FF9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345392" y="596900"/>
            <a:ext cx="1917636" cy="1490662"/>
          </a:xfrm>
          <a:prstGeom prst="rect">
            <a:avLst/>
          </a:prstGeom>
        </p:spPr>
      </p:pic>
      <p:sp>
        <p:nvSpPr>
          <p:cNvPr id="9218" name="Title 1">
            <a:extLst>
              <a:ext uri="{FF2B5EF4-FFF2-40B4-BE49-F238E27FC236}">
                <a16:creationId xmlns:a16="http://schemas.microsoft.com/office/drawing/2014/main" id="{22F1F1B6-BFE3-F04B-957E-F93CE2BF7FCB}"/>
              </a:ext>
            </a:extLst>
          </p:cNvPr>
          <p:cNvSpPr>
            <a:spLocks noGrp="1"/>
          </p:cNvSpPr>
          <p:nvPr>
            <p:ph type="ctrTitle"/>
          </p:nvPr>
        </p:nvSpPr>
        <p:spPr bwMode="auto">
          <a:xfrm>
            <a:off x="660400" y="331300"/>
            <a:ext cx="8167621" cy="108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a:bodyPr>
          <a:lstStyle/>
          <a:p>
            <a:pPr algn="l" defTabSz="914446">
              <a:defRPr/>
            </a:pPr>
            <a:r>
              <a:rPr lang="en-GB" sz="2600" b="1" dirty="0">
                <a:solidFill>
                  <a:srgbClr val="000000"/>
                </a:solidFill>
                <a:latin typeface="Montserrat" pitchFamily="2" charset="77"/>
              </a:rPr>
              <a:t>It’s not just local authorities that need the affordable housing target to be met. </a:t>
            </a:r>
          </a:p>
        </p:txBody>
      </p:sp>
      <p:sp>
        <p:nvSpPr>
          <p:cNvPr id="13" name="TextBox 12">
            <a:extLst>
              <a:ext uri="{FF2B5EF4-FFF2-40B4-BE49-F238E27FC236}">
                <a16:creationId xmlns:a16="http://schemas.microsoft.com/office/drawing/2014/main" id="{B53387B1-1E79-43C9-B35F-0E510366FFD0}"/>
              </a:ext>
            </a:extLst>
          </p:cNvPr>
          <p:cNvSpPr txBox="1"/>
          <p:nvPr/>
        </p:nvSpPr>
        <p:spPr>
          <a:xfrm>
            <a:off x="660400" y="1509942"/>
            <a:ext cx="9143717"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Montserrat" panose="00000500000000000000" pitchFamily="2" charset="0"/>
                <a:ea typeface="ＭＳ Ｐゴシック"/>
                <a:cs typeface="Arial"/>
              </a:rPr>
              <a:t>We have; </a:t>
            </a:r>
          </a:p>
          <a:p>
            <a:pPr marL="285764" indent="-285764">
              <a:buFont typeface="Arial" panose="020B0604020202020204" pitchFamily="34" charset="0"/>
              <a:buChar char="•"/>
            </a:pPr>
            <a:r>
              <a:rPr lang="en-GB" sz="1600" dirty="0">
                <a:latin typeface="Montserrat" panose="00000500000000000000" pitchFamily="2" charset="0"/>
                <a:ea typeface="ＭＳ Ｐゴシック"/>
                <a:cs typeface="Arial"/>
              </a:rPr>
              <a:t>Rising house prices, rents and build costs</a:t>
            </a:r>
          </a:p>
          <a:p>
            <a:pPr marL="285764" indent="-285764">
              <a:buFont typeface="Arial" panose="020B0604020202020204" pitchFamily="34" charset="0"/>
              <a:buChar char="•"/>
            </a:pPr>
            <a:r>
              <a:rPr lang="en-GB" sz="1600" dirty="0">
                <a:latin typeface="Montserrat" panose="00000500000000000000" pitchFamily="2" charset="0"/>
                <a:ea typeface="ＭＳ Ｐゴシック"/>
                <a:cs typeface="Arial"/>
              </a:rPr>
              <a:t>People unable to afford to buy or rent in the places they grew up or work in. </a:t>
            </a:r>
          </a:p>
          <a:p>
            <a:pPr marL="285764" indent="-285764">
              <a:buFont typeface="Arial" panose="020B0604020202020204" pitchFamily="34" charset="0"/>
              <a:buChar char="•"/>
            </a:pPr>
            <a:r>
              <a:rPr lang="en-GB" sz="1600" dirty="0">
                <a:latin typeface="Montserrat" panose="00000500000000000000" pitchFamily="2" charset="0"/>
                <a:ea typeface="ＭＳ Ｐゴシック"/>
                <a:cs typeface="Arial"/>
              </a:rPr>
              <a:t>Increasing numbers of people on housing waiting lists</a:t>
            </a:r>
          </a:p>
          <a:p>
            <a:pPr marL="285764" indent="-285764">
              <a:buFont typeface="Arial" panose="020B0604020202020204" pitchFamily="34" charset="0"/>
              <a:buChar char="•"/>
            </a:pPr>
            <a:r>
              <a:rPr lang="en-GB" sz="1600" dirty="0">
                <a:latin typeface="Montserrat" panose="00000500000000000000" pitchFamily="2" charset="0"/>
                <a:ea typeface="ＭＳ Ｐゴシック"/>
                <a:cs typeface="Arial"/>
              </a:rPr>
              <a:t>Local authorities declaring housing emergencies</a:t>
            </a:r>
          </a:p>
          <a:p>
            <a:pPr marL="285764" indent="-285764">
              <a:buFont typeface="Arial" panose="020B0604020202020204" pitchFamily="34" charset="0"/>
              <a:buChar char="•"/>
            </a:pPr>
            <a:endParaRPr lang="en-GB" sz="1600" dirty="0">
              <a:latin typeface="Montserrat" panose="00000500000000000000" pitchFamily="2" charset="0"/>
              <a:ea typeface="ＭＳ Ｐゴシック"/>
              <a:cs typeface="Arial"/>
            </a:endParaRPr>
          </a:p>
          <a:p>
            <a:r>
              <a:rPr lang="en-GB" sz="1600" dirty="0">
                <a:latin typeface="Montserrat" panose="00000500000000000000" pitchFamily="2" charset="0"/>
                <a:ea typeface="ＭＳ Ｐゴシック"/>
                <a:cs typeface="Arial"/>
              </a:rPr>
              <a:t>In 2022-23: </a:t>
            </a:r>
          </a:p>
          <a:p>
            <a:pPr marL="285764" indent="-285764">
              <a:buFont typeface="Arial" panose="020B0604020202020204" pitchFamily="34" charset="0"/>
              <a:buChar char="•"/>
            </a:pPr>
            <a:r>
              <a:rPr lang="en-GB" sz="1600" dirty="0">
                <a:latin typeface="Montserrat" panose="00000500000000000000" pitchFamily="2" charset="0"/>
                <a:ea typeface="ＭＳ Ｐゴシック"/>
                <a:cs typeface="Arial"/>
              </a:rPr>
              <a:t>There were 39,006 applications for homelessness.</a:t>
            </a:r>
          </a:p>
          <a:p>
            <a:pPr marL="285764" indent="-285764">
              <a:buFont typeface="Arial" panose="020B0604020202020204" pitchFamily="34" charset="0"/>
              <a:buChar char="•"/>
            </a:pPr>
            <a:r>
              <a:rPr lang="en-GB" sz="1600" dirty="0">
                <a:latin typeface="Montserrat" panose="00000500000000000000" pitchFamily="2" charset="0"/>
                <a:ea typeface="ＭＳ Ｐゴシック"/>
                <a:cs typeface="Arial"/>
              </a:rPr>
              <a:t>There were 32,242 households assessed as homeless or threatened with homelessness.</a:t>
            </a:r>
          </a:p>
          <a:p>
            <a:pPr marL="285764" indent="-285764">
              <a:buFont typeface="Arial" panose="020B0604020202020204" pitchFamily="34" charset="0"/>
              <a:buChar char="•"/>
            </a:pPr>
            <a:r>
              <a:rPr lang="en-GB" sz="1600" dirty="0">
                <a:latin typeface="Montserrat" panose="00000500000000000000" pitchFamily="2" charset="0"/>
                <a:ea typeface="ＭＳ Ｐゴシック"/>
                <a:cs typeface="Arial"/>
              </a:rPr>
              <a:t>There were 15,039 households in temporary accommodation at 31 March 2023 – a 6% increase compared with 14,214 at 31 March 2022. </a:t>
            </a:r>
          </a:p>
          <a:p>
            <a:pPr marL="285764" indent="-285764">
              <a:buFont typeface="Arial" panose="020B0604020202020204" pitchFamily="34" charset="0"/>
              <a:buChar char="•"/>
            </a:pPr>
            <a:endParaRPr lang="en-GB" sz="1600" dirty="0">
              <a:latin typeface="Montserrat" panose="00000500000000000000" pitchFamily="2" charset="0"/>
              <a:ea typeface="ＭＳ Ｐゴシック"/>
              <a:cs typeface="Arial"/>
            </a:endParaRPr>
          </a:p>
          <a:p>
            <a:r>
              <a:rPr lang="en-GB" sz="1600" dirty="0">
                <a:latin typeface="Montserrat" panose="00000500000000000000" pitchFamily="2" charset="0"/>
                <a:ea typeface="ＭＳ Ｐゴシック"/>
                <a:cs typeface="Arial"/>
              </a:rPr>
              <a:t>At the same time we have; </a:t>
            </a:r>
          </a:p>
          <a:p>
            <a:pPr marL="285764" indent="-285764">
              <a:buFont typeface="Arial" panose="020B0604020202020204" pitchFamily="34" charset="0"/>
              <a:buChar char="•"/>
            </a:pPr>
            <a:r>
              <a:rPr lang="en-GB" sz="1600" dirty="0">
                <a:latin typeface="Montserrat" panose="00000500000000000000" pitchFamily="2" charset="0"/>
                <a:ea typeface="ＭＳ Ｐゴシック"/>
                <a:cs typeface="Arial"/>
              </a:rPr>
              <a:t>46,217 long term empty homes. </a:t>
            </a:r>
          </a:p>
          <a:p>
            <a:pPr marL="285764" indent="-285764">
              <a:buFont typeface="Arial" panose="020B0604020202020204" pitchFamily="34" charset="0"/>
              <a:buChar char="•"/>
            </a:pPr>
            <a:r>
              <a:rPr lang="en-GB" sz="1600" dirty="0">
                <a:latin typeface="Montserrat" panose="00000500000000000000" pitchFamily="2" charset="0"/>
                <a:ea typeface="ＭＳ Ｐゴシック"/>
                <a:cs typeface="Arial"/>
              </a:rPr>
              <a:t>28,280 homes that have been empty for more than a year</a:t>
            </a:r>
          </a:p>
          <a:p>
            <a:pPr marL="285764" indent="-285764">
              <a:buFont typeface="Arial" panose="020B0604020202020204" pitchFamily="34" charset="0"/>
              <a:buChar char="•"/>
            </a:pPr>
            <a:r>
              <a:rPr lang="en-GB" sz="1600" dirty="0">
                <a:latin typeface="Montserrat" panose="00000500000000000000" pitchFamily="2" charset="0"/>
                <a:ea typeface="ＭＳ Ｐゴシック"/>
                <a:cs typeface="Arial"/>
              </a:rPr>
              <a:t>47,293 unoccupied exemptions – including homes empty due to the death of a previous owner, the owner being in long term care or the property being repossessed.</a:t>
            </a:r>
          </a:p>
          <a:p>
            <a:endParaRPr lang="en-GB" sz="1600" dirty="0">
              <a:latin typeface="Montserrat" panose="00000500000000000000" pitchFamily="2" charset="0"/>
              <a:ea typeface="ＭＳ Ｐゴシック"/>
              <a:cs typeface="Arial"/>
            </a:endParaRPr>
          </a:p>
        </p:txBody>
      </p:sp>
    </p:spTree>
    <p:extLst>
      <p:ext uri="{BB962C8B-B14F-4D97-AF65-F5344CB8AC3E}">
        <p14:creationId xmlns:p14="http://schemas.microsoft.com/office/powerpoint/2010/main" val="1209755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FA56A-8EA2-912C-5D1F-660114FA6B94}"/>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A4C77BA5-AE68-C6BF-929F-14A52AD70D7A}"/>
              </a:ext>
            </a:extLst>
          </p:cNvPr>
          <p:cNvSpPr txBox="1"/>
          <p:nvPr/>
        </p:nvSpPr>
        <p:spPr>
          <a:xfrm>
            <a:off x="2130574" y="431800"/>
            <a:ext cx="7930853" cy="688971"/>
          </a:xfrm>
          <a:prstGeom prst="rect">
            <a:avLst/>
          </a:prstGeom>
        </p:spPr>
        <p:txBody>
          <a:bodyPr wrap="square" lIns="0" tIns="0" rIns="0" bIns="0" rtlCol="0" anchor="t">
            <a:spAutoFit/>
          </a:bodyPr>
          <a:lstStyle/>
          <a:p>
            <a:pPr algn="ctr">
              <a:lnSpc>
                <a:spcPts val="6230"/>
              </a:lnSpc>
            </a:pPr>
            <a:r>
              <a:rPr lang="en-US" sz="2925" dirty="0">
                <a:solidFill>
                  <a:srgbClr val="21395F"/>
                </a:solidFill>
                <a:latin typeface="Montserrat Classic Bold"/>
              </a:rPr>
              <a:t>What have we learned?</a:t>
            </a:r>
          </a:p>
        </p:txBody>
      </p:sp>
      <p:grpSp>
        <p:nvGrpSpPr>
          <p:cNvPr id="3" name="Group 3">
            <a:extLst>
              <a:ext uri="{FF2B5EF4-FFF2-40B4-BE49-F238E27FC236}">
                <a16:creationId xmlns:a16="http://schemas.microsoft.com/office/drawing/2014/main" id="{395D515C-05CF-654D-B146-814D1D75C557}"/>
              </a:ext>
            </a:extLst>
          </p:cNvPr>
          <p:cNvGrpSpPr/>
          <p:nvPr/>
        </p:nvGrpSpPr>
        <p:grpSpPr>
          <a:xfrm>
            <a:off x="6334074" y="1905000"/>
            <a:ext cx="2217013" cy="2217013"/>
            <a:chOff x="0" y="0"/>
            <a:chExt cx="812800" cy="812800"/>
          </a:xfrm>
        </p:grpSpPr>
        <p:sp>
          <p:nvSpPr>
            <p:cNvPr id="4" name="Freeform 4">
              <a:extLst>
                <a:ext uri="{FF2B5EF4-FFF2-40B4-BE49-F238E27FC236}">
                  <a16:creationId xmlns:a16="http://schemas.microsoft.com/office/drawing/2014/main" id="{804DD6DC-5295-2BB5-E128-09CE9676246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E2737"/>
            </a:solidFill>
          </p:spPr>
          <p:txBody>
            <a:bodyPr/>
            <a:lstStyle/>
            <a:p>
              <a:endParaRPr lang="en-GB" sz="1200" dirty="0"/>
            </a:p>
          </p:txBody>
        </p:sp>
        <p:sp>
          <p:nvSpPr>
            <p:cNvPr id="5" name="TextBox 5">
              <a:extLst>
                <a:ext uri="{FF2B5EF4-FFF2-40B4-BE49-F238E27FC236}">
                  <a16:creationId xmlns:a16="http://schemas.microsoft.com/office/drawing/2014/main" id="{97CBACEB-7587-72B4-9FE6-491D988DEDC0}"/>
                </a:ext>
              </a:extLst>
            </p:cNvPr>
            <p:cNvSpPr txBox="1"/>
            <p:nvPr/>
          </p:nvSpPr>
          <p:spPr>
            <a:xfrm>
              <a:off x="76200" y="38100"/>
              <a:ext cx="660400" cy="698500"/>
            </a:xfrm>
            <a:prstGeom prst="rect">
              <a:avLst/>
            </a:prstGeom>
          </p:spPr>
          <p:txBody>
            <a:bodyPr lIns="36494" tIns="36494" rIns="36494" bIns="36494" rtlCol="0" anchor="ctr"/>
            <a:lstStyle/>
            <a:p>
              <a:pPr algn="ctr">
                <a:lnSpc>
                  <a:spcPts val="1773"/>
                </a:lnSpc>
              </a:pPr>
              <a:endParaRPr sz="1200"/>
            </a:p>
          </p:txBody>
        </p:sp>
      </p:grpSp>
      <p:grpSp>
        <p:nvGrpSpPr>
          <p:cNvPr id="6" name="Group 6">
            <a:extLst>
              <a:ext uri="{FF2B5EF4-FFF2-40B4-BE49-F238E27FC236}">
                <a16:creationId xmlns:a16="http://schemas.microsoft.com/office/drawing/2014/main" id="{555A631C-6138-0988-C2B4-7556D66806CA}"/>
              </a:ext>
            </a:extLst>
          </p:cNvPr>
          <p:cNvGrpSpPr/>
          <p:nvPr/>
        </p:nvGrpSpPr>
        <p:grpSpPr>
          <a:xfrm>
            <a:off x="9043016" y="1905000"/>
            <a:ext cx="2217013" cy="2217013"/>
            <a:chOff x="0" y="0"/>
            <a:chExt cx="812800" cy="812800"/>
          </a:xfrm>
        </p:grpSpPr>
        <p:sp>
          <p:nvSpPr>
            <p:cNvPr id="7" name="Freeform 7">
              <a:extLst>
                <a:ext uri="{FF2B5EF4-FFF2-40B4-BE49-F238E27FC236}">
                  <a16:creationId xmlns:a16="http://schemas.microsoft.com/office/drawing/2014/main" id="{2603998D-4BFC-6582-D140-C32C82DA2FD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F2C50"/>
            </a:solidFill>
          </p:spPr>
          <p:txBody>
            <a:bodyPr/>
            <a:lstStyle/>
            <a:p>
              <a:endParaRPr lang="en-GB" sz="1200"/>
            </a:p>
          </p:txBody>
        </p:sp>
        <p:sp>
          <p:nvSpPr>
            <p:cNvPr id="8" name="TextBox 8">
              <a:extLst>
                <a:ext uri="{FF2B5EF4-FFF2-40B4-BE49-F238E27FC236}">
                  <a16:creationId xmlns:a16="http://schemas.microsoft.com/office/drawing/2014/main" id="{37D568B8-2823-16A5-37A4-583A640C2139}"/>
                </a:ext>
              </a:extLst>
            </p:cNvPr>
            <p:cNvSpPr txBox="1"/>
            <p:nvPr/>
          </p:nvSpPr>
          <p:spPr>
            <a:xfrm>
              <a:off x="76200" y="38100"/>
              <a:ext cx="660400" cy="698500"/>
            </a:xfrm>
            <a:prstGeom prst="rect">
              <a:avLst/>
            </a:prstGeom>
          </p:spPr>
          <p:txBody>
            <a:bodyPr lIns="36494" tIns="36494" rIns="36494" bIns="36494" rtlCol="0" anchor="ctr"/>
            <a:lstStyle/>
            <a:p>
              <a:pPr algn="ctr">
                <a:lnSpc>
                  <a:spcPts val="1773"/>
                </a:lnSpc>
              </a:pPr>
              <a:endParaRPr sz="1200"/>
            </a:p>
          </p:txBody>
        </p:sp>
      </p:grpSp>
      <p:grpSp>
        <p:nvGrpSpPr>
          <p:cNvPr id="9" name="Group 9">
            <a:extLst>
              <a:ext uri="{FF2B5EF4-FFF2-40B4-BE49-F238E27FC236}">
                <a16:creationId xmlns:a16="http://schemas.microsoft.com/office/drawing/2014/main" id="{90D88DD0-7272-A355-F67E-D548EA981163}"/>
              </a:ext>
            </a:extLst>
          </p:cNvPr>
          <p:cNvGrpSpPr/>
          <p:nvPr/>
        </p:nvGrpSpPr>
        <p:grpSpPr>
          <a:xfrm>
            <a:off x="3606800" y="1905000"/>
            <a:ext cx="2217013" cy="2217013"/>
            <a:chOff x="0" y="0"/>
            <a:chExt cx="812800" cy="812800"/>
          </a:xfrm>
        </p:grpSpPr>
        <p:sp>
          <p:nvSpPr>
            <p:cNvPr id="10" name="Freeform 10">
              <a:extLst>
                <a:ext uri="{FF2B5EF4-FFF2-40B4-BE49-F238E27FC236}">
                  <a16:creationId xmlns:a16="http://schemas.microsoft.com/office/drawing/2014/main" id="{1C89E06E-8DD8-F71C-1DA2-366C24731B7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F2C50"/>
            </a:solidFill>
          </p:spPr>
          <p:txBody>
            <a:bodyPr/>
            <a:lstStyle/>
            <a:p>
              <a:endParaRPr lang="en-GB" sz="1200"/>
            </a:p>
          </p:txBody>
        </p:sp>
        <p:sp>
          <p:nvSpPr>
            <p:cNvPr id="11" name="TextBox 11">
              <a:extLst>
                <a:ext uri="{FF2B5EF4-FFF2-40B4-BE49-F238E27FC236}">
                  <a16:creationId xmlns:a16="http://schemas.microsoft.com/office/drawing/2014/main" id="{9D3BD3EF-7C41-686B-E8F2-A11DA2DECA8A}"/>
                </a:ext>
              </a:extLst>
            </p:cNvPr>
            <p:cNvSpPr txBox="1"/>
            <p:nvPr/>
          </p:nvSpPr>
          <p:spPr>
            <a:xfrm>
              <a:off x="76200" y="38100"/>
              <a:ext cx="660400" cy="698500"/>
            </a:xfrm>
            <a:prstGeom prst="rect">
              <a:avLst/>
            </a:prstGeom>
          </p:spPr>
          <p:txBody>
            <a:bodyPr lIns="36494" tIns="36494" rIns="36494" bIns="36494" rtlCol="0" anchor="ctr"/>
            <a:lstStyle/>
            <a:p>
              <a:pPr algn="ctr">
                <a:lnSpc>
                  <a:spcPts val="1773"/>
                </a:lnSpc>
              </a:pPr>
              <a:endParaRPr sz="1200"/>
            </a:p>
          </p:txBody>
        </p:sp>
      </p:grpSp>
      <p:grpSp>
        <p:nvGrpSpPr>
          <p:cNvPr id="12" name="Group 12">
            <a:extLst>
              <a:ext uri="{FF2B5EF4-FFF2-40B4-BE49-F238E27FC236}">
                <a16:creationId xmlns:a16="http://schemas.microsoft.com/office/drawing/2014/main" id="{D8E58F5C-A8E8-02B3-0483-2FDA99A918D0}"/>
              </a:ext>
            </a:extLst>
          </p:cNvPr>
          <p:cNvGrpSpPr/>
          <p:nvPr/>
        </p:nvGrpSpPr>
        <p:grpSpPr>
          <a:xfrm>
            <a:off x="914708" y="1905000"/>
            <a:ext cx="2217013" cy="2217013"/>
            <a:chOff x="0" y="0"/>
            <a:chExt cx="812800" cy="812800"/>
          </a:xfrm>
        </p:grpSpPr>
        <p:sp>
          <p:nvSpPr>
            <p:cNvPr id="13" name="Freeform 13">
              <a:extLst>
                <a:ext uri="{FF2B5EF4-FFF2-40B4-BE49-F238E27FC236}">
                  <a16:creationId xmlns:a16="http://schemas.microsoft.com/office/drawing/2014/main" id="{D81BFAB0-5382-DC9E-87F6-763FCEA6E35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E2737"/>
            </a:solidFill>
          </p:spPr>
          <p:txBody>
            <a:bodyPr/>
            <a:lstStyle/>
            <a:p>
              <a:endParaRPr lang="en-GB" sz="1200"/>
            </a:p>
          </p:txBody>
        </p:sp>
        <p:sp>
          <p:nvSpPr>
            <p:cNvPr id="14" name="TextBox 14">
              <a:extLst>
                <a:ext uri="{FF2B5EF4-FFF2-40B4-BE49-F238E27FC236}">
                  <a16:creationId xmlns:a16="http://schemas.microsoft.com/office/drawing/2014/main" id="{9FC2FB40-6E9D-6261-79BA-0FC604B0F7C9}"/>
                </a:ext>
              </a:extLst>
            </p:cNvPr>
            <p:cNvSpPr txBox="1"/>
            <p:nvPr/>
          </p:nvSpPr>
          <p:spPr>
            <a:xfrm>
              <a:off x="76200" y="38100"/>
              <a:ext cx="660400" cy="698500"/>
            </a:xfrm>
            <a:prstGeom prst="rect">
              <a:avLst/>
            </a:prstGeom>
          </p:spPr>
          <p:txBody>
            <a:bodyPr lIns="36494" tIns="36494" rIns="36494" bIns="36494" rtlCol="0" anchor="ctr"/>
            <a:lstStyle/>
            <a:p>
              <a:pPr algn="ctr">
                <a:lnSpc>
                  <a:spcPts val="1773"/>
                </a:lnSpc>
              </a:pPr>
              <a:endParaRPr sz="1200"/>
            </a:p>
          </p:txBody>
        </p:sp>
      </p:grpSp>
      <p:sp>
        <p:nvSpPr>
          <p:cNvPr id="19" name="TextBox 19">
            <a:extLst>
              <a:ext uri="{FF2B5EF4-FFF2-40B4-BE49-F238E27FC236}">
                <a16:creationId xmlns:a16="http://schemas.microsoft.com/office/drawing/2014/main" id="{52B9FB43-5BF9-DCCA-AECA-E7F4CCB65369}"/>
              </a:ext>
            </a:extLst>
          </p:cNvPr>
          <p:cNvSpPr txBox="1"/>
          <p:nvPr/>
        </p:nvSpPr>
        <p:spPr>
          <a:xfrm>
            <a:off x="1203274" y="3225800"/>
            <a:ext cx="1623308" cy="750847"/>
          </a:xfrm>
          <a:prstGeom prst="rect">
            <a:avLst/>
          </a:prstGeom>
        </p:spPr>
        <p:txBody>
          <a:bodyPr lIns="0" tIns="0" rIns="0" bIns="0" rtlCol="0" anchor="t">
            <a:spAutoFit/>
          </a:bodyPr>
          <a:lstStyle/>
          <a:p>
            <a:pPr algn="ctr">
              <a:lnSpc>
                <a:spcPts val="2011"/>
              </a:lnSpc>
            </a:pPr>
            <a:r>
              <a:rPr lang="en-US" sz="1437" dirty="0">
                <a:solidFill>
                  <a:srgbClr val="FFFFFF"/>
                </a:solidFill>
                <a:latin typeface="Montserrat Classic"/>
              </a:rPr>
              <a:t>Strong relationship building</a:t>
            </a:r>
          </a:p>
        </p:txBody>
      </p:sp>
      <p:sp>
        <p:nvSpPr>
          <p:cNvPr id="20" name="TextBox 20">
            <a:extLst>
              <a:ext uri="{FF2B5EF4-FFF2-40B4-BE49-F238E27FC236}">
                <a16:creationId xmlns:a16="http://schemas.microsoft.com/office/drawing/2014/main" id="{061DC04D-A04A-7076-A2E3-46E43696E4AE}"/>
              </a:ext>
            </a:extLst>
          </p:cNvPr>
          <p:cNvSpPr txBox="1"/>
          <p:nvPr/>
        </p:nvSpPr>
        <p:spPr>
          <a:xfrm>
            <a:off x="3895674" y="3225800"/>
            <a:ext cx="1623308" cy="494366"/>
          </a:xfrm>
          <a:prstGeom prst="rect">
            <a:avLst/>
          </a:prstGeom>
        </p:spPr>
        <p:txBody>
          <a:bodyPr lIns="0" tIns="0" rIns="0" bIns="0" rtlCol="0" anchor="t">
            <a:spAutoFit/>
          </a:bodyPr>
          <a:lstStyle/>
          <a:p>
            <a:pPr algn="ctr">
              <a:lnSpc>
                <a:spcPts val="2011"/>
              </a:lnSpc>
            </a:pPr>
            <a:r>
              <a:rPr lang="en-US" sz="1437" dirty="0">
                <a:solidFill>
                  <a:srgbClr val="FFFFFF"/>
                </a:solidFill>
                <a:latin typeface="Montserrat Classic"/>
              </a:rPr>
              <a:t>Regular communication</a:t>
            </a:r>
          </a:p>
        </p:txBody>
      </p:sp>
      <p:sp>
        <p:nvSpPr>
          <p:cNvPr id="21" name="TextBox 21">
            <a:extLst>
              <a:ext uri="{FF2B5EF4-FFF2-40B4-BE49-F238E27FC236}">
                <a16:creationId xmlns:a16="http://schemas.microsoft.com/office/drawing/2014/main" id="{4F0E055F-187B-CB69-26BB-F3EE725DE04C}"/>
              </a:ext>
            </a:extLst>
          </p:cNvPr>
          <p:cNvSpPr txBox="1"/>
          <p:nvPr/>
        </p:nvSpPr>
        <p:spPr>
          <a:xfrm>
            <a:off x="6638874" y="3327400"/>
            <a:ext cx="1623308" cy="494366"/>
          </a:xfrm>
          <a:prstGeom prst="rect">
            <a:avLst/>
          </a:prstGeom>
        </p:spPr>
        <p:txBody>
          <a:bodyPr lIns="0" tIns="0" rIns="0" bIns="0" rtlCol="0" anchor="t">
            <a:spAutoFit/>
          </a:bodyPr>
          <a:lstStyle/>
          <a:p>
            <a:pPr algn="ctr">
              <a:lnSpc>
                <a:spcPts val="2011"/>
              </a:lnSpc>
            </a:pPr>
            <a:r>
              <a:rPr lang="en-US" sz="1437" dirty="0">
                <a:solidFill>
                  <a:srgbClr val="FFFFFF"/>
                </a:solidFill>
                <a:latin typeface="Montserrat Classic"/>
              </a:rPr>
              <a:t>Emotional connection</a:t>
            </a:r>
          </a:p>
        </p:txBody>
      </p:sp>
      <p:sp>
        <p:nvSpPr>
          <p:cNvPr id="22" name="TextBox 22">
            <a:extLst>
              <a:ext uri="{FF2B5EF4-FFF2-40B4-BE49-F238E27FC236}">
                <a16:creationId xmlns:a16="http://schemas.microsoft.com/office/drawing/2014/main" id="{E2622C9D-EA4D-6D77-78CD-044A6603D29E}"/>
              </a:ext>
            </a:extLst>
          </p:cNvPr>
          <p:cNvSpPr txBox="1"/>
          <p:nvPr/>
        </p:nvSpPr>
        <p:spPr>
          <a:xfrm>
            <a:off x="9331274" y="3276600"/>
            <a:ext cx="1623308" cy="494366"/>
          </a:xfrm>
          <a:prstGeom prst="rect">
            <a:avLst/>
          </a:prstGeom>
        </p:spPr>
        <p:txBody>
          <a:bodyPr lIns="0" tIns="0" rIns="0" bIns="0" rtlCol="0" anchor="t">
            <a:spAutoFit/>
          </a:bodyPr>
          <a:lstStyle/>
          <a:p>
            <a:pPr algn="ctr">
              <a:lnSpc>
                <a:spcPts val="2011"/>
              </a:lnSpc>
            </a:pPr>
            <a:r>
              <a:rPr lang="en-US" sz="1437" dirty="0">
                <a:solidFill>
                  <a:srgbClr val="FFFFFF"/>
                </a:solidFill>
                <a:latin typeface="Montserrat Classic"/>
              </a:rPr>
              <a:t>Reason why it’s empty</a:t>
            </a:r>
          </a:p>
        </p:txBody>
      </p:sp>
      <p:sp>
        <p:nvSpPr>
          <p:cNvPr id="23" name="Freeform 23">
            <a:extLst>
              <a:ext uri="{FF2B5EF4-FFF2-40B4-BE49-F238E27FC236}">
                <a16:creationId xmlns:a16="http://schemas.microsoft.com/office/drawing/2014/main" id="{D40F23A4-AB5F-7B47-3643-1E8949555DE8}"/>
              </a:ext>
            </a:extLst>
          </p:cNvPr>
          <p:cNvSpPr/>
          <p:nvPr/>
        </p:nvSpPr>
        <p:spPr>
          <a:xfrm>
            <a:off x="11002134" y="204690"/>
            <a:ext cx="957734" cy="962220"/>
          </a:xfrm>
          <a:custGeom>
            <a:avLst/>
            <a:gdLst/>
            <a:ahLst/>
            <a:cxnLst/>
            <a:rect l="l" t="t" r="r" b="b"/>
            <a:pathLst>
              <a:path w="1436601" h="1443330">
                <a:moveTo>
                  <a:pt x="0" y="0"/>
                </a:moveTo>
                <a:lnTo>
                  <a:pt x="1436601" y="0"/>
                </a:lnTo>
                <a:lnTo>
                  <a:pt x="1436601" y="1443330"/>
                </a:lnTo>
                <a:lnTo>
                  <a:pt x="0" y="144333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GB" sz="1200"/>
          </a:p>
        </p:txBody>
      </p:sp>
      <p:cxnSp>
        <p:nvCxnSpPr>
          <p:cNvPr id="26" name="Straight Arrow Connector 25">
            <a:extLst>
              <a:ext uri="{FF2B5EF4-FFF2-40B4-BE49-F238E27FC236}">
                <a16:creationId xmlns:a16="http://schemas.microsoft.com/office/drawing/2014/main" id="{F9A8A3BF-4912-7840-9461-5753AA081CEB}"/>
              </a:ext>
            </a:extLst>
          </p:cNvPr>
          <p:cNvCxnSpPr/>
          <p:nvPr/>
        </p:nvCxnSpPr>
        <p:spPr>
          <a:xfrm>
            <a:off x="3235274" y="3124200"/>
            <a:ext cx="254000" cy="0"/>
          </a:xfrm>
          <a:prstGeom prst="straightConnector1">
            <a:avLst/>
          </a:prstGeom>
          <a:ln w="76200">
            <a:solidFill>
              <a:srgbClr val="0F2C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42AC138-71A1-2C21-D871-7FB6EBA9BC54}"/>
              </a:ext>
            </a:extLst>
          </p:cNvPr>
          <p:cNvCxnSpPr/>
          <p:nvPr/>
        </p:nvCxnSpPr>
        <p:spPr>
          <a:xfrm>
            <a:off x="5953074" y="3124200"/>
            <a:ext cx="254000" cy="0"/>
          </a:xfrm>
          <a:prstGeom prst="straightConnector1">
            <a:avLst/>
          </a:prstGeom>
          <a:ln w="76200">
            <a:solidFill>
              <a:srgbClr val="0F2C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B851506-4E02-29AD-17E6-E1E4E48CD8AC}"/>
              </a:ext>
            </a:extLst>
          </p:cNvPr>
          <p:cNvCxnSpPr/>
          <p:nvPr/>
        </p:nvCxnSpPr>
        <p:spPr>
          <a:xfrm>
            <a:off x="8670874" y="3124200"/>
            <a:ext cx="254000" cy="0"/>
          </a:xfrm>
          <a:prstGeom prst="straightConnector1">
            <a:avLst/>
          </a:prstGeom>
          <a:ln w="76200">
            <a:solidFill>
              <a:srgbClr val="0F2C50"/>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descr="A group of icons on a black background&#10;&#10;Description automatically generated">
            <a:extLst>
              <a:ext uri="{FF2B5EF4-FFF2-40B4-BE49-F238E27FC236}">
                <a16:creationId xmlns:a16="http://schemas.microsoft.com/office/drawing/2014/main" id="{39CAA232-48B6-E046-27A3-22AFA0FF87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03274" y="2006600"/>
            <a:ext cx="1727200" cy="1230537"/>
          </a:xfrm>
          <a:prstGeom prst="rect">
            <a:avLst/>
          </a:prstGeom>
        </p:spPr>
      </p:pic>
      <p:pic>
        <p:nvPicPr>
          <p:cNvPr id="31" name="Picture 30" descr="A group of icons on a black background&#10;&#10;Description automatically generated">
            <a:extLst>
              <a:ext uri="{FF2B5EF4-FFF2-40B4-BE49-F238E27FC236}">
                <a16:creationId xmlns:a16="http://schemas.microsoft.com/office/drawing/2014/main" id="{FC281D9F-9768-6D6F-503F-E5866F65379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95674" y="2057400"/>
            <a:ext cx="1574800" cy="1374855"/>
          </a:xfrm>
          <a:prstGeom prst="rect">
            <a:avLst/>
          </a:prstGeom>
        </p:spPr>
      </p:pic>
      <p:pic>
        <p:nvPicPr>
          <p:cNvPr id="32" name="Picture 31" descr="A group of icons on a black background&#10;&#10;Description automatically generated">
            <a:extLst>
              <a:ext uri="{FF2B5EF4-FFF2-40B4-BE49-F238E27FC236}">
                <a16:creationId xmlns:a16="http://schemas.microsoft.com/office/drawing/2014/main" id="{574EE1D3-03AE-C58A-85A5-13B33C81926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42074" y="2006600"/>
            <a:ext cx="1294374" cy="1230537"/>
          </a:xfrm>
          <a:prstGeom prst="rect">
            <a:avLst/>
          </a:prstGeom>
        </p:spPr>
      </p:pic>
      <p:pic>
        <p:nvPicPr>
          <p:cNvPr id="34" name="Picture 33" descr="A white question mark in a house&#10;&#10;Description automatically generated">
            <a:extLst>
              <a:ext uri="{FF2B5EF4-FFF2-40B4-BE49-F238E27FC236}">
                <a16:creationId xmlns:a16="http://schemas.microsoft.com/office/drawing/2014/main" id="{EBE4050D-6D9E-05EB-4D14-F2CBC606BD8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382074" y="1955800"/>
            <a:ext cx="1485393" cy="1299718"/>
          </a:xfrm>
          <a:prstGeom prst="rect">
            <a:avLst/>
          </a:prstGeom>
        </p:spPr>
      </p:pic>
      <p:cxnSp>
        <p:nvCxnSpPr>
          <p:cNvPr id="36" name="Straight Connector 35">
            <a:extLst>
              <a:ext uri="{FF2B5EF4-FFF2-40B4-BE49-F238E27FC236}">
                <a16:creationId xmlns:a16="http://schemas.microsoft.com/office/drawing/2014/main" id="{2AC37D15-AC39-A5BF-69D5-BF55AFB85477}"/>
              </a:ext>
            </a:extLst>
          </p:cNvPr>
          <p:cNvCxnSpPr>
            <a:cxnSpLocks/>
          </p:cNvCxnSpPr>
          <p:nvPr/>
        </p:nvCxnSpPr>
        <p:spPr>
          <a:xfrm>
            <a:off x="7467600" y="4495800"/>
            <a:ext cx="2692400" cy="0"/>
          </a:xfrm>
          <a:prstGeom prst="line">
            <a:avLst/>
          </a:prstGeom>
          <a:ln>
            <a:solidFill>
              <a:srgbClr val="0F2C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A35485D-EDD7-DBE5-75A7-6407C054AAA1}"/>
              </a:ext>
            </a:extLst>
          </p:cNvPr>
          <p:cNvCxnSpPr>
            <a:cxnSpLocks/>
          </p:cNvCxnSpPr>
          <p:nvPr/>
        </p:nvCxnSpPr>
        <p:spPr>
          <a:xfrm flipV="1">
            <a:off x="7467600" y="4343400"/>
            <a:ext cx="0" cy="152400"/>
          </a:xfrm>
          <a:prstGeom prst="line">
            <a:avLst/>
          </a:prstGeom>
          <a:ln>
            <a:solidFill>
              <a:srgbClr val="0F2C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B47BC6-9483-0E44-C632-6156D0F98BC1}"/>
              </a:ext>
            </a:extLst>
          </p:cNvPr>
          <p:cNvCxnSpPr>
            <a:cxnSpLocks/>
          </p:cNvCxnSpPr>
          <p:nvPr/>
        </p:nvCxnSpPr>
        <p:spPr>
          <a:xfrm flipV="1">
            <a:off x="10160000" y="4343400"/>
            <a:ext cx="0" cy="152400"/>
          </a:xfrm>
          <a:prstGeom prst="line">
            <a:avLst/>
          </a:prstGeom>
          <a:ln>
            <a:solidFill>
              <a:srgbClr val="0F2C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52292F5-4B63-B874-5217-3EBAAE3E440F}"/>
              </a:ext>
            </a:extLst>
          </p:cNvPr>
          <p:cNvCxnSpPr>
            <a:cxnSpLocks/>
          </p:cNvCxnSpPr>
          <p:nvPr/>
        </p:nvCxnSpPr>
        <p:spPr>
          <a:xfrm flipV="1">
            <a:off x="8788400" y="4495800"/>
            <a:ext cx="0" cy="355600"/>
          </a:xfrm>
          <a:prstGeom prst="line">
            <a:avLst/>
          </a:prstGeom>
          <a:ln>
            <a:solidFill>
              <a:srgbClr val="0F2C5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7F6A47A-5E8E-809E-EC74-AC5AC5825839}"/>
              </a:ext>
            </a:extLst>
          </p:cNvPr>
          <p:cNvSpPr txBox="1"/>
          <p:nvPr/>
        </p:nvSpPr>
        <p:spPr>
          <a:xfrm>
            <a:off x="6705600" y="4953000"/>
            <a:ext cx="4165600" cy="1528945"/>
          </a:xfrm>
          <a:prstGeom prst="rect">
            <a:avLst/>
          </a:prstGeom>
          <a:noFill/>
        </p:spPr>
        <p:txBody>
          <a:bodyPr wrap="square" rtlCol="0">
            <a:spAutoFit/>
          </a:bodyPr>
          <a:lstStyle/>
          <a:p>
            <a:pPr algn="just"/>
            <a:r>
              <a:rPr lang="en-GB" sz="1867" b="1" dirty="0">
                <a:solidFill>
                  <a:srgbClr val="EE2737"/>
                </a:solidFill>
                <a:latin typeface="Montserrat Classic" panose="020B0604020202020204" charset="0"/>
              </a:rPr>
              <a:t>Key learning: </a:t>
            </a:r>
            <a:r>
              <a:rPr lang="en-GB" sz="1867" dirty="0">
                <a:solidFill>
                  <a:srgbClr val="1F2D4A"/>
                </a:solidFill>
                <a:latin typeface="Montserrat Classic" panose="020B0604020202020204" charset="0"/>
              </a:rPr>
              <a:t>Understanding that emotional connection sellers have with their property – whatever the reason the house has been lying empty.</a:t>
            </a:r>
          </a:p>
        </p:txBody>
      </p:sp>
      <p:cxnSp>
        <p:nvCxnSpPr>
          <p:cNvPr id="45" name="Straight Connector 44">
            <a:extLst>
              <a:ext uri="{FF2B5EF4-FFF2-40B4-BE49-F238E27FC236}">
                <a16:creationId xmlns:a16="http://schemas.microsoft.com/office/drawing/2014/main" id="{0D015447-A28D-1A9C-0F07-303C4F2DEAE5}"/>
              </a:ext>
            </a:extLst>
          </p:cNvPr>
          <p:cNvCxnSpPr>
            <a:cxnSpLocks/>
          </p:cNvCxnSpPr>
          <p:nvPr/>
        </p:nvCxnSpPr>
        <p:spPr>
          <a:xfrm>
            <a:off x="1981200" y="4495800"/>
            <a:ext cx="2692400" cy="0"/>
          </a:xfrm>
          <a:prstGeom prst="line">
            <a:avLst/>
          </a:prstGeom>
          <a:ln>
            <a:solidFill>
              <a:srgbClr val="0F2C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5B6B569-1D43-35A9-5897-4BE141607B77}"/>
              </a:ext>
            </a:extLst>
          </p:cNvPr>
          <p:cNvCxnSpPr>
            <a:cxnSpLocks/>
          </p:cNvCxnSpPr>
          <p:nvPr/>
        </p:nvCxnSpPr>
        <p:spPr>
          <a:xfrm flipV="1">
            <a:off x="1981200" y="4343400"/>
            <a:ext cx="0" cy="152400"/>
          </a:xfrm>
          <a:prstGeom prst="line">
            <a:avLst/>
          </a:prstGeom>
          <a:ln>
            <a:solidFill>
              <a:srgbClr val="0F2C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7F18DC1-D8E5-8C1E-714C-E32C0E0B1BFE}"/>
              </a:ext>
            </a:extLst>
          </p:cNvPr>
          <p:cNvCxnSpPr>
            <a:cxnSpLocks/>
          </p:cNvCxnSpPr>
          <p:nvPr/>
        </p:nvCxnSpPr>
        <p:spPr>
          <a:xfrm flipV="1">
            <a:off x="4673600" y="4343400"/>
            <a:ext cx="0" cy="152400"/>
          </a:xfrm>
          <a:prstGeom prst="line">
            <a:avLst/>
          </a:prstGeom>
          <a:ln>
            <a:solidFill>
              <a:srgbClr val="0F2C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D0F08F8-7667-31C2-DFE7-758DA586FCC5}"/>
              </a:ext>
            </a:extLst>
          </p:cNvPr>
          <p:cNvCxnSpPr>
            <a:cxnSpLocks/>
          </p:cNvCxnSpPr>
          <p:nvPr/>
        </p:nvCxnSpPr>
        <p:spPr>
          <a:xfrm flipV="1">
            <a:off x="3302000" y="4495800"/>
            <a:ext cx="0" cy="355600"/>
          </a:xfrm>
          <a:prstGeom prst="line">
            <a:avLst/>
          </a:prstGeom>
          <a:ln>
            <a:solidFill>
              <a:srgbClr val="0F2C50"/>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CBEC9ED2-D5F4-1BF2-36D4-DAF91C0E3EB2}"/>
              </a:ext>
            </a:extLst>
          </p:cNvPr>
          <p:cNvSpPr txBox="1"/>
          <p:nvPr/>
        </p:nvSpPr>
        <p:spPr>
          <a:xfrm>
            <a:off x="974674" y="4969099"/>
            <a:ext cx="4775200" cy="1241622"/>
          </a:xfrm>
          <a:prstGeom prst="rect">
            <a:avLst/>
          </a:prstGeom>
          <a:noFill/>
        </p:spPr>
        <p:txBody>
          <a:bodyPr wrap="square" rtlCol="0">
            <a:spAutoFit/>
          </a:bodyPr>
          <a:lstStyle/>
          <a:p>
            <a:pPr algn="ctr"/>
            <a:r>
              <a:rPr lang="en-GB" sz="1867" dirty="0">
                <a:solidFill>
                  <a:srgbClr val="1F2D4A"/>
                </a:solidFill>
                <a:latin typeface="Montserrat Classic" panose="020B0604020202020204" charset="0"/>
              </a:rPr>
              <a:t>Supporting regional and national events over 8 years;</a:t>
            </a:r>
            <a:br>
              <a:rPr lang="en-GB" sz="1867" dirty="0">
                <a:solidFill>
                  <a:srgbClr val="1F2D4A"/>
                </a:solidFill>
                <a:latin typeface="Montserrat Classic" panose="020B0604020202020204" charset="0"/>
              </a:rPr>
            </a:br>
            <a:r>
              <a:rPr lang="en-GB" sz="1867" dirty="0">
                <a:solidFill>
                  <a:srgbClr val="1F2D4A"/>
                </a:solidFill>
                <a:latin typeface="Montserrat Classic" panose="020B0604020202020204" charset="0"/>
              </a:rPr>
              <a:t>General content to EH Officers;</a:t>
            </a:r>
          </a:p>
          <a:p>
            <a:pPr algn="ctr"/>
            <a:r>
              <a:rPr lang="en-GB" sz="1867" dirty="0">
                <a:solidFill>
                  <a:srgbClr val="1F2D4A"/>
                </a:solidFill>
                <a:latin typeface="Montserrat Classic" panose="020B0604020202020204" charset="0"/>
              </a:rPr>
              <a:t>Sharing success stories.</a:t>
            </a:r>
          </a:p>
        </p:txBody>
      </p:sp>
    </p:spTree>
    <p:extLst>
      <p:ext uri="{BB962C8B-B14F-4D97-AF65-F5344CB8AC3E}">
        <p14:creationId xmlns:p14="http://schemas.microsoft.com/office/powerpoint/2010/main" val="22443687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46618D2-6889-F97D-32B6-DB3BC841233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4850" y="4457700"/>
            <a:ext cx="3867150" cy="2400300"/>
          </a:xfrm>
          <a:prstGeom prst="rect">
            <a:avLst/>
          </a:prstGeom>
        </p:spPr>
      </p:pic>
      <p:pic>
        <p:nvPicPr>
          <p:cNvPr id="4" name="Graphic 3">
            <a:extLst>
              <a:ext uri="{FF2B5EF4-FFF2-40B4-BE49-F238E27FC236}">
                <a16:creationId xmlns:a16="http://schemas.microsoft.com/office/drawing/2014/main" id="{4A08FE15-9328-FADC-599F-CB1244CCAC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00" y="5302250"/>
            <a:ext cx="1447800" cy="2374900"/>
          </a:xfrm>
          <a:prstGeom prst="rect">
            <a:avLst/>
          </a:prstGeom>
        </p:spPr>
      </p:pic>
      <p:pic>
        <p:nvPicPr>
          <p:cNvPr id="2" name="Picture 1" descr="A close up of a logo&#10;&#10;Description automatically generated">
            <a:extLst>
              <a:ext uri="{FF2B5EF4-FFF2-40B4-BE49-F238E27FC236}">
                <a16:creationId xmlns:a16="http://schemas.microsoft.com/office/drawing/2014/main" id="{18E53186-DA86-C2C9-CD87-86E595E9628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345392" y="596900"/>
            <a:ext cx="1917636" cy="1490662"/>
          </a:xfrm>
          <a:prstGeom prst="rect">
            <a:avLst/>
          </a:prstGeom>
        </p:spPr>
      </p:pic>
      <p:sp>
        <p:nvSpPr>
          <p:cNvPr id="9218" name="Title 1">
            <a:extLst>
              <a:ext uri="{FF2B5EF4-FFF2-40B4-BE49-F238E27FC236}">
                <a16:creationId xmlns:a16="http://schemas.microsoft.com/office/drawing/2014/main" id="{22F1F1B6-BFE3-F04B-957E-F93CE2BF7FCB}"/>
              </a:ext>
            </a:extLst>
          </p:cNvPr>
          <p:cNvSpPr>
            <a:spLocks noGrp="1"/>
          </p:cNvSpPr>
          <p:nvPr>
            <p:ph type="ctrTitle"/>
          </p:nvPr>
        </p:nvSpPr>
        <p:spPr bwMode="auto">
          <a:xfrm>
            <a:off x="660400" y="544369"/>
            <a:ext cx="8167621" cy="108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a:bodyPr>
          <a:lstStyle/>
          <a:p>
            <a:pPr algn="l"/>
            <a:r>
              <a:rPr lang="en-GB" altLang="en-US" sz="2600" dirty="0">
                <a:latin typeface="Montserrat SemiBold"/>
                <a:ea typeface="ＭＳ Ｐゴシック"/>
              </a:rPr>
              <a:t>EHOs and SEHP have achieved so much</a:t>
            </a:r>
          </a:p>
        </p:txBody>
      </p:sp>
      <p:sp>
        <p:nvSpPr>
          <p:cNvPr id="13" name="TextBox 12">
            <a:extLst>
              <a:ext uri="{FF2B5EF4-FFF2-40B4-BE49-F238E27FC236}">
                <a16:creationId xmlns:a16="http://schemas.microsoft.com/office/drawing/2014/main" id="{B53387B1-1E79-43C9-B35F-0E510366FFD0}"/>
              </a:ext>
            </a:extLst>
          </p:cNvPr>
          <p:cNvSpPr txBox="1"/>
          <p:nvPr/>
        </p:nvSpPr>
        <p:spPr>
          <a:xfrm>
            <a:off x="660400" y="1816705"/>
            <a:ext cx="8808477"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16" indent="-342916">
              <a:buFont typeface="Arial" panose="020B0604020202020204" pitchFamily="34" charset="0"/>
              <a:buChar char="•"/>
            </a:pPr>
            <a:r>
              <a:rPr lang="en-GB" sz="1600" dirty="0">
                <a:latin typeface="Montserrat" panose="00000500000000000000" pitchFamily="2" charset="0"/>
                <a:ea typeface="ＭＳ Ｐゴシック"/>
                <a:cs typeface="Arial"/>
              </a:rPr>
              <a:t>Over 9,000 long term empty homes brought back to use since 2010</a:t>
            </a:r>
          </a:p>
          <a:p>
            <a:pPr marL="800140" lvl="1" indent="-342916">
              <a:buFont typeface="Arial" panose="020B0604020202020204" pitchFamily="34" charset="0"/>
              <a:buChar char="•"/>
            </a:pPr>
            <a:r>
              <a:rPr lang="en-GB" sz="1600" dirty="0">
                <a:latin typeface="Montserrat" panose="00000500000000000000" pitchFamily="2" charset="0"/>
                <a:ea typeface="ＭＳ Ｐゴシック"/>
                <a:cs typeface="Arial"/>
              </a:rPr>
              <a:t>It took 3 years to reach 100</a:t>
            </a:r>
          </a:p>
          <a:p>
            <a:pPr marL="800140" lvl="1" indent="-342916">
              <a:buFont typeface="Arial" panose="020B0604020202020204" pitchFamily="34" charset="0"/>
              <a:buChar char="•"/>
            </a:pPr>
            <a:r>
              <a:rPr lang="en-GB" sz="1600" dirty="0">
                <a:latin typeface="Montserrat" panose="00000500000000000000" pitchFamily="2" charset="0"/>
                <a:ea typeface="ＭＳ Ｐゴシック"/>
                <a:cs typeface="Arial"/>
              </a:rPr>
              <a:t>It took almost 6 years to reach 1,000</a:t>
            </a:r>
          </a:p>
          <a:p>
            <a:pPr marL="800140" lvl="1" indent="-342916">
              <a:buFont typeface="Arial" panose="020B0604020202020204" pitchFamily="34" charset="0"/>
              <a:buChar char="•"/>
            </a:pPr>
            <a:r>
              <a:rPr lang="en-GB" sz="1600" dirty="0">
                <a:latin typeface="Montserrat" panose="00000500000000000000" pitchFamily="2" charset="0"/>
                <a:ea typeface="ＭＳ Ｐゴシック"/>
                <a:cs typeface="Arial"/>
              </a:rPr>
              <a:t>In the last 5 years 5,800 homes have come back to use</a:t>
            </a:r>
          </a:p>
          <a:p>
            <a:pPr marL="800140" lvl="1" indent="-342916">
              <a:buFont typeface="Arial" panose="020B0604020202020204" pitchFamily="34" charset="0"/>
              <a:buChar char="•"/>
            </a:pPr>
            <a:endParaRPr lang="en-GB" sz="1600" dirty="0">
              <a:latin typeface="Montserrat" panose="00000500000000000000" pitchFamily="2" charset="0"/>
              <a:ea typeface="ＭＳ Ｐゴシック"/>
              <a:cs typeface="Arial"/>
            </a:endParaRPr>
          </a:p>
          <a:p>
            <a:pPr marL="342916" indent="-342916">
              <a:buFont typeface="Arial" panose="020B0604020202020204" pitchFamily="34" charset="0"/>
              <a:buChar char="•"/>
            </a:pPr>
            <a:r>
              <a:rPr lang="en-GB" sz="1600" dirty="0">
                <a:latin typeface="Montserrat" panose="00000500000000000000" pitchFamily="2" charset="0"/>
                <a:ea typeface="ＭＳ Ｐゴシック"/>
                <a:cs typeface="Arial"/>
              </a:rPr>
              <a:t>We have set up 4 </a:t>
            </a:r>
            <a:r>
              <a:rPr lang="en-GB" sz="1600" dirty="0" err="1">
                <a:latin typeface="Montserrat" panose="00000500000000000000" pitchFamily="2" charset="0"/>
                <a:ea typeface="ＭＳ Ｐゴシック"/>
                <a:cs typeface="Arial"/>
              </a:rPr>
              <a:t>kickstarter</a:t>
            </a:r>
            <a:r>
              <a:rPr lang="en-GB" sz="1600" dirty="0">
                <a:latin typeface="Montserrat" panose="00000500000000000000" pitchFamily="2" charset="0"/>
                <a:ea typeface="ＭＳ Ｐゴシック"/>
                <a:cs typeface="Arial"/>
              </a:rPr>
              <a:t> projects with third sector organisations to bring homes back to use as social and affordable housing since 2021.</a:t>
            </a:r>
          </a:p>
          <a:p>
            <a:pPr marL="800140" lvl="1" indent="-342916">
              <a:buFont typeface="Arial" panose="020B0604020202020204" pitchFamily="34" charset="0"/>
              <a:buChar char="•"/>
            </a:pPr>
            <a:r>
              <a:rPr lang="en-GB" sz="1600" dirty="0">
                <a:latin typeface="Montserrat" panose="00000500000000000000" pitchFamily="2" charset="0"/>
                <a:ea typeface="ＭＳ Ｐゴシック"/>
                <a:cs typeface="Arial"/>
              </a:rPr>
              <a:t>A 5</a:t>
            </a:r>
            <a:r>
              <a:rPr lang="en-GB" sz="1600" baseline="30000" dirty="0">
                <a:latin typeface="Montserrat" panose="00000500000000000000" pitchFamily="2" charset="0"/>
                <a:ea typeface="ＭＳ Ｐゴシック"/>
                <a:cs typeface="Arial"/>
              </a:rPr>
              <a:t>th</a:t>
            </a:r>
            <a:r>
              <a:rPr lang="en-GB" sz="1600" dirty="0">
                <a:latin typeface="Montserrat" panose="00000500000000000000" pitchFamily="2" charset="0"/>
                <a:ea typeface="ＭＳ Ｐゴシック"/>
                <a:cs typeface="Arial"/>
              </a:rPr>
              <a:t> project is announced today.</a:t>
            </a:r>
          </a:p>
          <a:p>
            <a:pPr marL="800140" lvl="1" indent="-342916">
              <a:buFont typeface="Arial" panose="020B0604020202020204" pitchFamily="34" charset="0"/>
              <a:buChar char="•"/>
            </a:pPr>
            <a:endParaRPr lang="en-GB" sz="1600" dirty="0">
              <a:latin typeface="Montserrat" panose="00000500000000000000" pitchFamily="2" charset="0"/>
              <a:ea typeface="ＭＳ Ｐゴシック"/>
              <a:cs typeface="Arial"/>
            </a:endParaRPr>
          </a:p>
          <a:p>
            <a:pPr marL="342916" indent="-342916">
              <a:buFont typeface="Arial" panose="020B0604020202020204" pitchFamily="34" charset="0"/>
              <a:buChar char="•"/>
            </a:pPr>
            <a:r>
              <a:rPr lang="en-GB" sz="1600" dirty="0">
                <a:latin typeface="Montserrat" panose="00000500000000000000" pitchFamily="2" charset="0"/>
                <a:ea typeface="ＭＳ Ｐゴシック"/>
                <a:cs typeface="Arial"/>
              </a:rPr>
              <a:t>The Empty Homes Audit recognised the tremendous achievements of us all</a:t>
            </a:r>
          </a:p>
          <a:p>
            <a:pPr marL="800140" lvl="1" indent="-342916">
              <a:buFont typeface="Arial" panose="020B0604020202020204" pitchFamily="34" charset="0"/>
              <a:buChar char="•"/>
            </a:pPr>
            <a:r>
              <a:rPr lang="en-GB" sz="1600" dirty="0">
                <a:latin typeface="Montserrat" panose="00000500000000000000" pitchFamily="2" charset="0"/>
                <a:ea typeface="ＭＳ Ｐゴシック"/>
                <a:cs typeface="Arial"/>
              </a:rPr>
              <a:t>‘The most effective means of bringing properties back into use is through an EHO being employed to prioritise empty homes action.’</a:t>
            </a:r>
          </a:p>
          <a:p>
            <a:pPr marL="800140" lvl="1" indent="-342916">
              <a:buFont typeface="Arial" panose="020B0604020202020204" pitchFamily="34" charset="0"/>
              <a:buChar char="•"/>
            </a:pPr>
            <a:r>
              <a:rPr lang="en-GB" sz="1600" dirty="0">
                <a:latin typeface="Montserrat" panose="00000500000000000000" pitchFamily="2" charset="0"/>
                <a:ea typeface="ＭＳ Ｐゴシック"/>
                <a:cs typeface="Arial"/>
              </a:rPr>
              <a:t>‘The number of EHOs has increased considerably since the inception of SEHP and it is clear that this would not have been achieved without its support and influencing role.’</a:t>
            </a:r>
          </a:p>
        </p:txBody>
      </p:sp>
    </p:spTree>
    <p:extLst>
      <p:ext uri="{BB962C8B-B14F-4D97-AF65-F5344CB8AC3E}">
        <p14:creationId xmlns:p14="http://schemas.microsoft.com/office/powerpoint/2010/main" val="37048323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DDE1A37-1EC1-A8AD-ED10-74A1BCCC53E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4850" y="4457700"/>
            <a:ext cx="3867150" cy="2400300"/>
          </a:xfrm>
          <a:prstGeom prst="rect">
            <a:avLst/>
          </a:prstGeom>
        </p:spPr>
      </p:pic>
      <p:pic>
        <p:nvPicPr>
          <p:cNvPr id="8" name="Graphic 7">
            <a:extLst>
              <a:ext uri="{FF2B5EF4-FFF2-40B4-BE49-F238E27FC236}">
                <a16:creationId xmlns:a16="http://schemas.microsoft.com/office/drawing/2014/main" id="{7A90CE05-B3DF-37A2-46A6-84ACB372C7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00" y="5302250"/>
            <a:ext cx="1447800" cy="2374900"/>
          </a:xfrm>
          <a:prstGeom prst="rect">
            <a:avLst/>
          </a:prstGeom>
        </p:spPr>
      </p:pic>
      <p:sp>
        <p:nvSpPr>
          <p:cNvPr id="9218" name="Title 1">
            <a:extLst>
              <a:ext uri="{FF2B5EF4-FFF2-40B4-BE49-F238E27FC236}">
                <a16:creationId xmlns:a16="http://schemas.microsoft.com/office/drawing/2014/main" id="{22F1F1B6-BFE3-F04B-957E-F93CE2BF7FCB}"/>
              </a:ext>
            </a:extLst>
          </p:cNvPr>
          <p:cNvSpPr>
            <a:spLocks noGrp="1"/>
          </p:cNvSpPr>
          <p:nvPr>
            <p:ph type="ctrTitle"/>
          </p:nvPr>
        </p:nvSpPr>
        <p:spPr bwMode="auto">
          <a:xfrm>
            <a:off x="660400" y="544369"/>
            <a:ext cx="8167621" cy="108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a:bodyPr>
          <a:lstStyle/>
          <a:p>
            <a:pPr algn="l"/>
            <a:r>
              <a:rPr lang="en-GB" altLang="en-US" sz="2600" dirty="0">
                <a:latin typeface="Montserrat SemiBold"/>
                <a:ea typeface="ＭＳ Ｐゴシック"/>
              </a:rPr>
              <a:t>But, unless we think strategically, </a:t>
            </a:r>
            <a:br>
              <a:rPr lang="en-GB" altLang="en-US" sz="2600" dirty="0">
                <a:latin typeface="Montserrat SemiBold"/>
                <a:ea typeface="ＭＳ Ｐゴシック"/>
              </a:rPr>
            </a:br>
            <a:r>
              <a:rPr lang="en-GB" altLang="en-US" sz="2600" dirty="0">
                <a:latin typeface="Montserrat SemiBold"/>
                <a:ea typeface="ＭＳ Ｐゴシック"/>
              </a:rPr>
              <a:t>we can only go so far</a:t>
            </a:r>
          </a:p>
        </p:txBody>
      </p:sp>
      <p:pic>
        <p:nvPicPr>
          <p:cNvPr id="7" name="Picture 7" descr="A picture containing text&#10;&#10;Description automatically generated">
            <a:extLst>
              <a:ext uri="{FF2B5EF4-FFF2-40B4-BE49-F238E27FC236}">
                <a16:creationId xmlns:a16="http://schemas.microsoft.com/office/drawing/2014/main" id="{24C59E7B-4626-F7BD-E53E-5D7E3826272F}"/>
              </a:ext>
            </a:extLst>
          </p:cNvPr>
          <p:cNvPicPr>
            <a:picLocks noGrp="1" noChangeAspect="1"/>
          </p:cNvPicPr>
          <p:nvPr>
            <p:ph idx="1"/>
          </p:nvPr>
        </p:nvPicPr>
        <p:blipFill>
          <a:blip r:embed="rId7"/>
          <a:stretch>
            <a:fillRect/>
          </a:stretch>
        </p:blipFill>
        <p:spPr>
          <a:xfrm>
            <a:off x="7706166" y="5420897"/>
            <a:ext cx="952905" cy="952500"/>
          </a:xfrm>
        </p:spPr>
      </p:pic>
      <p:pic>
        <p:nvPicPr>
          <p:cNvPr id="2" name="Picture 2" descr="Icon&#10;&#10;Description automatically generated">
            <a:extLst>
              <a:ext uri="{FF2B5EF4-FFF2-40B4-BE49-F238E27FC236}">
                <a16:creationId xmlns:a16="http://schemas.microsoft.com/office/drawing/2014/main" id="{051BB5AB-FEB5-03C4-9997-C632502F984C}"/>
              </a:ext>
            </a:extLst>
          </p:cNvPr>
          <p:cNvPicPr>
            <a:picLocks noChangeAspect="1"/>
          </p:cNvPicPr>
          <p:nvPr/>
        </p:nvPicPr>
        <p:blipFill>
          <a:blip r:embed="rId8"/>
          <a:stretch>
            <a:fillRect/>
          </a:stretch>
        </p:blipFill>
        <p:spPr>
          <a:xfrm>
            <a:off x="5897917" y="5469162"/>
            <a:ext cx="952905" cy="952500"/>
          </a:xfrm>
          <a:prstGeom prst="rect">
            <a:avLst/>
          </a:prstGeom>
        </p:spPr>
      </p:pic>
      <p:pic>
        <p:nvPicPr>
          <p:cNvPr id="3" name="Picture 3" descr="Icon&#10;&#10;Description automatically generated">
            <a:extLst>
              <a:ext uri="{FF2B5EF4-FFF2-40B4-BE49-F238E27FC236}">
                <a16:creationId xmlns:a16="http://schemas.microsoft.com/office/drawing/2014/main" id="{3505A858-1375-9480-871A-40731EBD6817}"/>
              </a:ext>
            </a:extLst>
          </p:cNvPr>
          <p:cNvPicPr>
            <a:picLocks noChangeAspect="1"/>
          </p:cNvPicPr>
          <p:nvPr/>
        </p:nvPicPr>
        <p:blipFill>
          <a:blip r:embed="rId9"/>
          <a:stretch>
            <a:fillRect/>
          </a:stretch>
        </p:blipFill>
        <p:spPr>
          <a:xfrm>
            <a:off x="3897729" y="5532521"/>
            <a:ext cx="952905" cy="952500"/>
          </a:xfrm>
          <a:prstGeom prst="rect">
            <a:avLst/>
          </a:prstGeom>
        </p:spPr>
      </p:pic>
      <p:pic>
        <p:nvPicPr>
          <p:cNvPr id="4" name="Picture 4" descr="Icon&#10;&#10;Description automatically generated">
            <a:extLst>
              <a:ext uri="{FF2B5EF4-FFF2-40B4-BE49-F238E27FC236}">
                <a16:creationId xmlns:a16="http://schemas.microsoft.com/office/drawing/2014/main" id="{45669B75-5377-7934-99E1-E298072A8143}"/>
              </a:ext>
            </a:extLst>
          </p:cNvPr>
          <p:cNvPicPr>
            <a:picLocks noChangeAspect="1"/>
          </p:cNvPicPr>
          <p:nvPr/>
        </p:nvPicPr>
        <p:blipFill>
          <a:blip r:embed="rId10"/>
          <a:stretch>
            <a:fillRect/>
          </a:stretch>
        </p:blipFill>
        <p:spPr>
          <a:xfrm>
            <a:off x="2089478" y="5462746"/>
            <a:ext cx="952905" cy="952500"/>
          </a:xfrm>
          <a:prstGeom prst="rect">
            <a:avLst/>
          </a:prstGeom>
        </p:spPr>
      </p:pic>
      <p:sp>
        <p:nvSpPr>
          <p:cNvPr id="13" name="TextBox 12">
            <a:extLst>
              <a:ext uri="{FF2B5EF4-FFF2-40B4-BE49-F238E27FC236}">
                <a16:creationId xmlns:a16="http://schemas.microsoft.com/office/drawing/2014/main" id="{B53387B1-1E79-43C9-B35F-0E510366FFD0}"/>
              </a:ext>
            </a:extLst>
          </p:cNvPr>
          <p:cNvSpPr txBox="1"/>
          <p:nvPr/>
        </p:nvSpPr>
        <p:spPr>
          <a:xfrm>
            <a:off x="660400" y="1819651"/>
            <a:ext cx="8956073"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16" indent="-342916">
              <a:buFont typeface="Arial" panose="020B0604020202020204" pitchFamily="34" charset="0"/>
              <a:buChar char="•"/>
            </a:pPr>
            <a:r>
              <a:rPr lang="en-GB" sz="1600" dirty="0">
                <a:latin typeface="Montserrat" panose="00000500000000000000" pitchFamily="2" charset="0"/>
                <a:ea typeface="ＭＳ Ｐゴシック"/>
                <a:cs typeface="Arial"/>
              </a:rPr>
              <a:t>There is only so much that can be achieved by an Empty Homes Officer working in isolation, and dealing with homes on a reactive, case by case basis.</a:t>
            </a:r>
          </a:p>
          <a:p>
            <a:pPr marL="342916" indent="-342916">
              <a:buFont typeface="Arial" panose="020B0604020202020204" pitchFamily="34" charset="0"/>
              <a:buChar char="•"/>
            </a:pPr>
            <a:r>
              <a:rPr lang="en-GB" sz="1600" dirty="0">
                <a:latin typeface="Montserrat" panose="00000500000000000000" pitchFamily="2" charset="0"/>
                <a:ea typeface="ＭＳ Ｐゴシック"/>
                <a:cs typeface="Arial"/>
              </a:rPr>
              <a:t>Empty homes work needs to be targeted at areas where it can have the greatest impact.</a:t>
            </a:r>
          </a:p>
          <a:p>
            <a:pPr marL="342916" indent="-342916">
              <a:buFont typeface="Arial" panose="020B0604020202020204" pitchFamily="34" charset="0"/>
              <a:buChar char="•"/>
            </a:pPr>
            <a:r>
              <a:rPr lang="en-GB" sz="1600" dirty="0">
                <a:latin typeface="Montserrat" panose="00000500000000000000" pitchFamily="2" charset="0"/>
                <a:ea typeface="ＭＳ Ｐゴシック"/>
                <a:cs typeface="Arial"/>
              </a:rPr>
              <a:t>There needs to be an evidence based approach that looks at supply and demand and tries to match the two.</a:t>
            </a:r>
          </a:p>
          <a:p>
            <a:pPr marL="342916" indent="-342916">
              <a:buFont typeface="Arial" panose="020B0604020202020204" pitchFamily="34" charset="0"/>
              <a:buChar char="•"/>
            </a:pPr>
            <a:r>
              <a:rPr lang="en-GB" sz="1600" dirty="0">
                <a:latin typeface="Montserrat" panose="00000500000000000000" pitchFamily="2" charset="0"/>
                <a:ea typeface="ＭＳ Ｐゴシック"/>
                <a:cs typeface="Arial"/>
              </a:rPr>
              <a:t>There needs to be buy in across the local authority based on an understanding of the link between resources and delivery and the contribution empty homes work can make. </a:t>
            </a:r>
          </a:p>
          <a:p>
            <a:pPr marL="342916" indent="-342916">
              <a:buFont typeface="Arial" panose="020B0604020202020204" pitchFamily="34" charset="0"/>
              <a:buChar char="•"/>
            </a:pPr>
            <a:r>
              <a:rPr lang="en-GB" sz="1600" dirty="0">
                <a:latin typeface="Montserrat" panose="00000500000000000000" pitchFamily="2" charset="0"/>
                <a:ea typeface="ＭＳ Ｐゴシック"/>
                <a:cs typeface="Arial"/>
              </a:rPr>
              <a:t>Tackling empty homes has to be part of place based development plans and other initiatives, not a stand alone activity.</a:t>
            </a:r>
          </a:p>
          <a:p>
            <a:pPr marL="342916" indent="-342916">
              <a:buFont typeface="Arial" panose="020B0604020202020204" pitchFamily="34" charset="0"/>
              <a:buChar char="•"/>
            </a:pPr>
            <a:r>
              <a:rPr lang="en-GB" sz="1600" dirty="0">
                <a:latin typeface="Montserrat" panose="00000500000000000000" pitchFamily="2" charset="0"/>
                <a:ea typeface="ＭＳ Ｐゴシック"/>
                <a:cs typeface="Arial"/>
              </a:rPr>
              <a:t>There needs to be mechanism for setting and monitoring outcomes from empty homes work, showing what it can deliver and how it will deliver.</a:t>
            </a:r>
          </a:p>
        </p:txBody>
      </p:sp>
      <p:pic>
        <p:nvPicPr>
          <p:cNvPr id="5" name="Picture 4" descr="A close up of a logo&#10;&#10;Description automatically generated">
            <a:extLst>
              <a:ext uri="{FF2B5EF4-FFF2-40B4-BE49-F238E27FC236}">
                <a16:creationId xmlns:a16="http://schemas.microsoft.com/office/drawing/2014/main" id="{CA984F5C-7D0C-6DB5-4D81-1BC40AE1A3A4}"/>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9345392" y="596900"/>
            <a:ext cx="1917636" cy="1490662"/>
          </a:xfrm>
          <a:prstGeom prst="rect">
            <a:avLst/>
          </a:prstGeom>
        </p:spPr>
      </p:pic>
    </p:spTree>
    <p:extLst>
      <p:ext uri="{BB962C8B-B14F-4D97-AF65-F5344CB8AC3E}">
        <p14:creationId xmlns:p14="http://schemas.microsoft.com/office/powerpoint/2010/main" val="8444484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42F7292-D007-C34A-5D95-09419009CB7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4850" y="4457700"/>
            <a:ext cx="3867150" cy="2400300"/>
          </a:xfrm>
          <a:prstGeom prst="rect">
            <a:avLst/>
          </a:prstGeom>
        </p:spPr>
      </p:pic>
      <p:pic>
        <p:nvPicPr>
          <p:cNvPr id="7" name="Graphic 6">
            <a:extLst>
              <a:ext uri="{FF2B5EF4-FFF2-40B4-BE49-F238E27FC236}">
                <a16:creationId xmlns:a16="http://schemas.microsoft.com/office/drawing/2014/main" id="{AB793FF9-5462-548C-FEE2-FA5E552D07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500" y="5302250"/>
            <a:ext cx="1447800" cy="2374900"/>
          </a:xfrm>
          <a:prstGeom prst="rect">
            <a:avLst/>
          </a:prstGeom>
        </p:spPr>
      </p:pic>
      <p:pic>
        <p:nvPicPr>
          <p:cNvPr id="5" name="Picture 4" descr="A close up of a logo&#10;&#10;Description automatically generated">
            <a:extLst>
              <a:ext uri="{FF2B5EF4-FFF2-40B4-BE49-F238E27FC236}">
                <a16:creationId xmlns:a16="http://schemas.microsoft.com/office/drawing/2014/main" id="{266F3064-7C05-1F1E-0C14-94481ED392C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345392" y="596900"/>
            <a:ext cx="1917636" cy="1490662"/>
          </a:xfrm>
          <a:prstGeom prst="rect">
            <a:avLst/>
          </a:prstGeom>
        </p:spPr>
      </p:pic>
      <p:sp>
        <p:nvSpPr>
          <p:cNvPr id="2" name="Content Placeholder 1">
            <a:extLst>
              <a:ext uri="{FF2B5EF4-FFF2-40B4-BE49-F238E27FC236}">
                <a16:creationId xmlns:a16="http://schemas.microsoft.com/office/drawing/2014/main" id="{46467EB4-7031-4B4D-A3B2-CA14FE8E3058}"/>
              </a:ext>
            </a:extLst>
          </p:cNvPr>
          <p:cNvSpPr>
            <a:spLocks noGrp="1"/>
          </p:cNvSpPr>
          <p:nvPr>
            <p:ph idx="1"/>
          </p:nvPr>
        </p:nvSpPr>
        <p:spPr>
          <a:xfrm>
            <a:off x="660400" y="1342231"/>
            <a:ext cx="9245475" cy="5245342"/>
          </a:xfrm>
        </p:spPr>
        <p:txBody>
          <a:bodyPr>
            <a:normAutofit/>
          </a:bodyPr>
          <a:lstStyle/>
          <a:p>
            <a:pPr algn="l"/>
            <a:r>
              <a:rPr lang="en-GB" sz="1600" dirty="0">
                <a:latin typeface="Montserrat" panose="00000500000000000000" pitchFamily="2" charset="0"/>
              </a:rPr>
              <a:t>We can do so much if we think strategically about empty homes. </a:t>
            </a:r>
          </a:p>
          <a:p>
            <a:pPr algn="l"/>
            <a:endParaRPr lang="en-GB" sz="1600" dirty="0">
              <a:latin typeface="Montserrat" panose="00000500000000000000" pitchFamily="2" charset="0"/>
            </a:endParaRPr>
          </a:p>
          <a:p>
            <a:pPr marL="460398" indent="-285764" algn="l">
              <a:buFont typeface="Arial" panose="020B0604020202020204" pitchFamily="34" charset="0"/>
              <a:buChar char="•"/>
            </a:pPr>
            <a:r>
              <a:rPr lang="en-GB" sz="1600" dirty="0">
                <a:latin typeface="Montserrat" panose="00000500000000000000" pitchFamily="2" charset="0"/>
              </a:rPr>
              <a:t>We can create more homes for less money in less time. </a:t>
            </a:r>
          </a:p>
          <a:p>
            <a:pPr marL="460398" indent="-285764" algn="l">
              <a:buFont typeface="Arial" panose="020B0604020202020204" pitchFamily="34" charset="0"/>
              <a:buChar char="•"/>
            </a:pPr>
            <a:r>
              <a:rPr lang="en-GB" sz="1600" dirty="0">
                <a:latin typeface="Montserrat" panose="00000500000000000000" pitchFamily="2" charset="0"/>
              </a:rPr>
              <a:t>We can help to revive our town centres. </a:t>
            </a:r>
          </a:p>
          <a:p>
            <a:pPr marL="460398" indent="-285764" algn="l">
              <a:buFont typeface="Arial" panose="020B0604020202020204" pitchFamily="34" charset="0"/>
              <a:buChar char="•"/>
            </a:pPr>
            <a:r>
              <a:rPr lang="en-GB" sz="1600" dirty="0">
                <a:latin typeface="Montserrat" panose="00000500000000000000" pitchFamily="2" charset="0"/>
              </a:rPr>
              <a:t>We can work towards realising twenty minute neighbourhoods and support place-based planning.</a:t>
            </a:r>
          </a:p>
          <a:p>
            <a:pPr marL="460398" indent="-285764" algn="l">
              <a:buFont typeface="Arial" panose="020B0604020202020204" pitchFamily="34" charset="0"/>
              <a:buChar char="•"/>
            </a:pPr>
            <a:r>
              <a:rPr lang="en-GB" sz="1600" dirty="0">
                <a:latin typeface="Montserrat" panose="00000500000000000000" pitchFamily="2" charset="0"/>
              </a:rPr>
              <a:t>We can provide housing, training and hope for some of the most vulnerable groups in society</a:t>
            </a:r>
          </a:p>
          <a:p>
            <a:pPr marL="460398" indent="-285764" algn="l">
              <a:buFont typeface="Arial" panose="020B0604020202020204" pitchFamily="34" charset="0"/>
              <a:buChar char="•"/>
            </a:pPr>
            <a:r>
              <a:rPr lang="en-GB" sz="1600" dirty="0">
                <a:latin typeface="Montserrat" panose="00000500000000000000" pitchFamily="2" charset="0"/>
              </a:rPr>
              <a:t>We can sustain some of our most fragile communities. </a:t>
            </a:r>
          </a:p>
          <a:p>
            <a:pPr marL="460398" indent="-285764" algn="l">
              <a:buFont typeface="Arial" panose="020B0604020202020204" pitchFamily="34" charset="0"/>
              <a:buChar char="•"/>
            </a:pPr>
            <a:r>
              <a:rPr lang="en-GB" sz="1600" dirty="0">
                <a:latin typeface="Montserrat" panose="00000500000000000000" pitchFamily="2" charset="0"/>
              </a:rPr>
              <a:t>We can reduce population drift. </a:t>
            </a:r>
          </a:p>
          <a:p>
            <a:pPr marL="460398" indent="-285764" algn="l">
              <a:buFont typeface="Arial" panose="020B0604020202020204" pitchFamily="34" charset="0"/>
              <a:buChar char="•"/>
            </a:pPr>
            <a:r>
              <a:rPr lang="en-GB" sz="1600" dirty="0">
                <a:latin typeface="Montserrat" panose="00000500000000000000" pitchFamily="2" charset="0"/>
              </a:rPr>
              <a:t>We can help restore a sense of pride and a sense of place.</a:t>
            </a:r>
          </a:p>
          <a:p>
            <a:pPr marL="460398" indent="-285764" algn="l">
              <a:buFont typeface="Arial" panose="020B0604020202020204" pitchFamily="34" charset="0"/>
              <a:buChar char="•"/>
            </a:pPr>
            <a:r>
              <a:rPr lang="en-GB" sz="1600" dirty="0">
                <a:latin typeface="Montserrat" panose="00000500000000000000" pitchFamily="2" charset="0"/>
              </a:rPr>
              <a:t>We can reduce our reliance on cars. </a:t>
            </a:r>
          </a:p>
          <a:p>
            <a:pPr marL="460398" indent="-285764" algn="l">
              <a:buFont typeface="Arial" panose="020B0604020202020204" pitchFamily="34" charset="0"/>
              <a:buChar char="•"/>
            </a:pPr>
            <a:r>
              <a:rPr lang="en-GB" sz="1600" dirty="0">
                <a:latin typeface="Montserrat" panose="00000500000000000000" pitchFamily="2" charset="0"/>
              </a:rPr>
              <a:t>We can preserve more of our green spaces.</a:t>
            </a:r>
          </a:p>
          <a:p>
            <a:pPr marL="460398" indent="-285764" algn="l">
              <a:buFont typeface="Arial" panose="020B0604020202020204" pitchFamily="34" charset="0"/>
              <a:buChar char="•"/>
            </a:pPr>
            <a:r>
              <a:rPr lang="en-GB" sz="1600" dirty="0">
                <a:latin typeface="Montserrat" panose="00000500000000000000" pitchFamily="2" charset="0"/>
              </a:rPr>
              <a:t>We can reduce our embodied carbon emissions. </a:t>
            </a:r>
          </a:p>
          <a:p>
            <a:pPr marL="460398" indent="-285764" algn="l">
              <a:buFont typeface="Arial" panose="020B0604020202020204" pitchFamily="34" charset="0"/>
              <a:buChar char="•"/>
            </a:pPr>
            <a:endParaRPr lang="en-GB" sz="1600" dirty="0">
              <a:latin typeface="Montserrat" panose="00000500000000000000" pitchFamily="2" charset="0"/>
            </a:endParaRPr>
          </a:p>
          <a:p>
            <a:pPr marL="460398" indent="-285764" algn="l">
              <a:buFont typeface="Arial" panose="020B0604020202020204" pitchFamily="34" charset="0"/>
              <a:buChar char="•"/>
            </a:pPr>
            <a:endParaRPr lang="en-GB" sz="1600" dirty="0">
              <a:latin typeface="Montserrat" panose="00000500000000000000" pitchFamily="2" charset="0"/>
            </a:endParaRPr>
          </a:p>
          <a:p>
            <a:pPr algn="l"/>
            <a:endParaRPr lang="en-GB" sz="1600" dirty="0"/>
          </a:p>
          <a:p>
            <a:pPr algn="l"/>
            <a:endParaRPr lang="en-GB" sz="1600" dirty="0"/>
          </a:p>
        </p:txBody>
      </p:sp>
      <p:sp>
        <p:nvSpPr>
          <p:cNvPr id="3" name="Title 2">
            <a:extLst>
              <a:ext uri="{FF2B5EF4-FFF2-40B4-BE49-F238E27FC236}">
                <a16:creationId xmlns:a16="http://schemas.microsoft.com/office/drawing/2014/main" id="{0EB1552C-CF83-4727-A54E-3C0D7A6A8973}"/>
              </a:ext>
            </a:extLst>
          </p:cNvPr>
          <p:cNvSpPr>
            <a:spLocks noGrp="1"/>
          </p:cNvSpPr>
          <p:nvPr>
            <p:ph type="ctrTitle"/>
          </p:nvPr>
        </p:nvSpPr>
        <p:spPr>
          <a:xfrm>
            <a:off x="660400" y="416331"/>
            <a:ext cx="8167621" cy="577582"/>
          </a:xfrm>
        </p:spPr>
        <p:txBody>
          <a:bodyPr>
            <a:normAutofit/>
          </a:bodyPr>
          <a:lstStyle/>
          <a:p>
            <a:pPr algn="l"/>
            <a:r>
              <a:rPr lang="en-GB" sz="2600" b="1" dirty="0">
                <a:latin typeface="Montserrat" pitchFamily="2" charset="77"/>
              </a:rPr>
              <a:t>Empty Homes are the asset on our doorstep</a:t>
            </a:r>
          </a:p>
        </p:txBody>
      </p:sp>
    </p:spTree>
    <p:extLst>
      <p:ext uri="{BB962C8B-B14F-4D97-AF65-F5344CB8AC3E}">
        <p14:creationId xmlns:p14="http://schemas.microsoft.com/office/powerpoint/2010/main" val="395474372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3C349FA-AB02-42FE-5F0C-F7982D7587A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4850" y="4457700"/>
            <a:ext cx="3867150" cy="2400300"/>
          </a:xfrm>
          <a:prstGeom prst="rect">
            <a:avLst/>
          </a:prstGeom>
        </p:spPr>
      </p:pic>
      <p:pic>
        <p:nvPicPr>
          <p:cNvPr id="7" name="Graphic 6">
            <a:extLst>
              <a:ext uri="{FF2B5EF4-FFF2-40B4-BE49-F238E27FC236}">
                <a16:creationId xmlns:a16="http://schemas.microsoft.com/office/drawing/2014/main" id="{F5D27C4D-F6DE-2B69-73DB-D666141D2B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500" y="5302250"/>
            <a:ext cx="1447800" cy="2374900"/>
          </a:xfrm>
          <a:prstGeom prst="rect">
            <a:avLst/>
          </a:prstGeom>
        </p:spPr>
      </p:pic>
      <p:pic>
        <p:nvPicPr>
          <p:cNvPr id="5" name="Picture 4" descr="A close up of a logo&#10;&#10;Description automatically generated">
            <a:extLst>
              <a:ext uri="{FF2B5EF4-FFF2-40B4-BE49-F238E27FC236}">
                <a16:creationId xmlns:a16="http://schemas.microsoft.com/office/drawing/2014/main" id="{47C45255-28D5-68F8-93BB-151811DE353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345392" y="596900"/>
            <a:ext cx="1917636" cy="1490662"/>
          </a:xfrm>
          <a:prstGeom prst="rect">
            <a:avLst/>
          </a:prstGeom>
        </p:spPr>
      </p:pic>
      <p:sp>
        <p:nvSpPr>
          <p:cNvPr id="2" name="Content Placeholder 1">
            <a:extLst>
              <a:ext uri="{FF2B5EF4-FFF2-40B4-BE49-F238E27FC236}">
                <a16:creationId xmlns:a16="http://schemas.microsoft.com/office/drawing/2014/main" id="{46467EB4-7031-4B4D-A3B2-CA14FE8E3058}"/>
              </a:ext>
            </a:extLst>
          </p:cNvPr>
          <p:cNvSpPr>
            <a:spLocks noGrp="1"/>
          </p:cNvSpPr>
          <p:nvPr>
            <p:ph idx="1"/>
          </p:nvPr>
        </p:nvSpPr>
        <p:spPr>
          <a:xfrm>
            <a:off x="660400" y="1342231"/>
            <a:ext cx="8684992" cy="5989332"/>
          </a:xfrm>
        </p:spPr>
        <p:txBody>
          <a:bodyPr>
            <a:normAutofit/>
          </a:bodyPr>
          <a:lstStyle/>
          <a:p>
            <a:pPr algn="l"/>
            <a:r>
              <a:rPr lang="en-GB" sz="1700" dirty="0">
                <a:latin typeface="Montserrat" panose="00000500000000000000" pitchFamily="2" charset="0"/>
              </a:rPr>
              <a:t>A building that can be net zero to maintain is anything but net zero to build;</a:t>
            </a:r>
          </a:p>
          <a:p>
            <a:pPr algn="l"/>
            <a:endParaRPr lang="en-GB" sz="1700" dirty="0">
              <a:latin typeface="Montserrat" panose="00000500000000000000" pitchFamily="2" charset="0"/>
            </a:endParaRPr>
          </a:p>
          <a:p>
            <a:pPr algn="l"/>
            <a:r>
              <a:rPr lang="en-GB" sz="1700" dirty="0">
                <a:latin typeface="Montserrat" panose="00000500000000000000" pitchFamily="2" charset="0"/>
              </a:rPr>
              <a:t>Operational and Embodied Carbon Emissions</a:t>
            </a:r>
          </a:p>
          <a:p>
            <a:pPr marL="468336" lvl="1" indent="-285764" algn="l">
              <a:buFont typeface="Arial" panose="020B0604020202020204" pitchFamily="34" charset="0"/>
              <a:buChar char="•"/>
            </a:pPr>
            <a:r>
              <a:rPr lang="en-GB" sz="1700" dirty="0">
                <a:latin typeface="Montserrat" panose="00000500000000000000" pitchFamily="2" charset="0"/>
              </a:rPr>
              <a:t>Operational - The emissions created by running and heating a house. </a:t>
            </a:r>
          </a:p>
          <a:p>
            <a:pPr marL="468336" lvl="1" indent="-285764" algn="l">
              <a:buFont typeface="Arial" panose="020B0604020202020204" pitchFamily="34" charset="0"/>
              <a:buChar char="•"/>
            </a:pPr>
            <a:r>
              <a:rPr lang="en-GB" sz="1700" dirty="0">
                <a:latin typeface="Montserrat" panose="00000500000000000000" pitchFamily="2" charset="0"/>
              </a:rPr>
              <a:t>Embodied - The emissions associated with creating the house. </a:t>
            </a:r>
          </a:p>
          <a:p>
            <a:pPr marL="182572" lvl="1" algn="l"/>
            <a:endParaRPr lang="en-GB" sz="1700" b="1" dirty="0">
              <a:latin typeface="Montserrat" panose="00000500000000000000" pitchFamily="2" charset="0"/>
            </a:endParaRPr>
          </a:p>
          <a:p>
            <a:pPr marL="182572" lvl="1" algn="l"/>
            <a:r>
              <a:rPr lang="en-GB" sz="1700" b="1" dirty="0">
                <a:latin typeface="Montserrat" panose="00000500000000000000" pitchFamily="2" charset="0"/>
              </a:rPr>
              <a:t>Circular Ecology </a:t>
            </a:r>
            <a:r>
              <a:rPr lang="en-GB" sz="1700" dirty="0">
                <a:latin typeface="Montserrat" panose="00000500000000000000" pitchFamily="2" charset="0"/>
              </a:rPr>
              <a:t>note that;</a:t>
            </a:r>
          </a:p>
          <a:p>
            <a:pPr lvl="1" algn="l">
              <a:buFont typeface="Arial" panose="020B0604020202020204" pitchFamily="34" charset="0"/>
              <a:buChar char="•"/>
            </a:pPr>
            <a:r>
              <a:rPr lang="en-GB" sz="1700" i="1" dirty="0">
                <a:latin typeface="Montserrat" panose="00000500000000000000" pitchFamily="2" charset="0"/>
              </a:rPr>
              <a:t>‘Embodied carbon emissions make up a large fraction of the emissions from the construction sector. In fact, it is often 20-50% of the whole life (embodied + operational) carbon emissions of a new building.</a:t>
            </a:r>
          </a:p>
          <a:p>
            <a:pPr algn="l"/>
            <a:endParaRPr lang="en-GB" sz="1700" b="1" i="1" dirty="0">
              <a:latin typeface="Montserrat" panose="00000500000000000000" pitchFamily="2" charset="0"/>
            </a:endParaRPr>
          </a:p>
          <a:p>
            <a:pPr algn="l"/>
            <a:r>
              <a:rPr lang="en-GB" sz="1700" b="1" dirty="0">
                <a:latin typeface="Montserrat" panose="00000500000000000000" pitchFamily="2" charset="0"/>
              </a:rPr>
              <a:t>Green Finance Institute – ‘Financing energy efficient buildings: the path to retrofit at scale’ </a:t>
            </a:r>
            <a:r>
              <a:rPr lang="en-GB" sz="1700" dirty="0">
                <a:latin typeface="Montserrat" panose="00000500000000000000" pitchFamily="2" charset="0"/>
              </a:rPr>
              <a:t>found that;</a:t>
            </a:r>
            <a:endParaRPr lang="en-GB" sz="1700" b="1" dirty="0">
              <a:latin typeface="Montserrat" panose="00000500000000000000" pitchFamily="2" charset="0"/>
            </a:endParaRPr>
          </a:p>
          <a:p>
            <a:pPr marL="460398" indent="-285764" algn="l">
              <a:buFont typeface="Arial" panose="020B0604020202020204" pitchFamily="34" charset="0"/>
              <a:buChar char="•"/>
            </a:pPr>
            <a:r>
              <a:rPr lang="en-GB" sz="1700" dirty="0">
                <a:latin typeface="Montserrat" panose="00000500000000000000" pitchFamily="2" charset="0"/>
              </a:rPr>
              <a:t>‘Energy efficiency measures and other building retrofit works are among the most cost-efficient ways to reduce emissions, with many co-benefits including improved living standards, healthier and more resilient communities, and the delivery of new, skilled green jobs in every part of the country. </a:t>
            </a:r>
          </a:p>
          <a:p>
            <a:pPr marL="285764" indent="-285764" algn="l">
              <a:buFont typeface="Arial" panose="020B0604020202020204" pitchFamily="34" charset="0"/>
              <a:buChar char="•"/>
            </a:pPr>
            <a:endParaRPr lang="en-GB" sz="1800" i="1" dirty="0">
              <a:latin typeface="Montserrat" panose="00000500000000000000" pitchFamily="2" charset="0"/>
            </a:endParaRPr>
          </a:p>
          <a:p>
            <a:pPr algn="l"/>
            <a:endParaRPr lang="en-GB" i="1" dirty="0">
              <a:solidFill>
                <a:prstClr val="black"/>
              </a:solidFill>
              <a:latin typeface="Montserrat" panose="00000500000000000000" pitchFamily="2" charset="0"/>
            </a:endParaRPr>
          </a:p>
          <a:p>
            <a:pPr algn="l"/>
            <a:endParaRPr lang="en-GB" dirty="0"/>
          </a:p>
          <a:p>
            <a:pPr algn="l"/>
            <a:endParaRPr lang="en-GB" dirty="0"/>
          </a:p>
        </p:txBody>
      </p:sp>
      <p:sp>
        <p:nvSpPr>
          <p:cNvPr id="3" name="Title 2">
            <a:extLst>
              <a:ext uri="{FF2B5EF4-FFF2-40B4-BE49-F238E27FC236}">
                <a16:creationId xmlns:a16="http://schemas.microsoft.com/office/drawing/2014/main" id="{0EB1552C-CF83-4727-A54E-3C0D7A6A8973}"/>
              </a:ext>
            </a:extLst>
          </p:cNvPr>
          <p:cNvSpPr>
            <a:spLocks noGrp="1"/>
          </p:cNvSpPr>
          <p:nvPr>
            <p:ph type="ctrTitle"/>
          </p:nvPr>
        </p:nvSpPr>
        <p:spPr>
          <a:xfrm>
            <a:off x="660400" y="358285"/>
            <a:ext cx="8167621" cy="577582"/>
          </a:xfrm>
        </p:spPr>
        <p:txBody>
          <a:bodyPr>
            <a:normAutofit/>
          </a:bodyPr>
          <a:lstStyle/>
          <a:p>
            <a:pPr algn="l"/>
            <a:r>
              <a:rPr lang="en-GB" sz="2600" b="1" dirty="0">
                <a:latin typeface="Montserrat" pitchFamily="2" charset="77"/>
              </a:rPr>
              <a:t>It makes environmental sense</a:t>
            </a:r>
          </a:p>
        </p:txBody>
      </p:sp>
    </p:spTree>
    <p:extLst>
      <p:ext uri="{BB962C8B-B14F-4D97-AF65-F5344CB8AC3E}">
        <p14:creationId xmlns:p14="http://schemas.microsoft.com/office/powerpoint/2010/main" val="217784129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9F1BEC2-F40B-864E-B373-80845CE5F456}"/>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4850" y="4457700"/>
            <a:ext cx="3867150" cy="2400300"/>
          </a:xfrm>
          <a:prstGeom prst="rect">
            <a:avLst/>
          </a:prstGeom>
        </p:spPr>
      </p:pic>
      <p:pic>
        <p:nvPicPr>
          <p:cNvPr id="9" name="Graphic 8">
            <a:extLst>
              <a:ext uri="{FF2B5EF4-FFF2-40B4-BE49-F238E27FC236}">
                <a16:creationId xmlns:a16="http://schemas.microsoft.com/office/drawing/2014/main" id="{AF51A8D7-D196-FC39-0487-970D8FC43B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500" y="5302250"/>
            <a:ext cx="1447800" cy="2374900"/>
          </a:xfrm>
          <a:prstGeom prst="rect">
            <a:avLst/>
          </a:prstGeom>
        </p:spPr>
      </p:pic>
      <p:pic>
        <p:nvPicPr>
          <p:cNvPr id="7" name="Picture 6" descr="A close up of a logo&#10;&#10;Description automatically generated">
            <a:extLst>
              <a:ext uri="{FF2B5EF4-FFF2-40B4-BE49-F238E27FC236}">
                <a16:creationId xmlns:a16="http://schemas.microsoft.com/office/drawing/2014/main" id="{383A6B36-440A-6F1F-59FD-BCB63C08340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345392" y="596900"/>
            <a:ext cx="1917636" cy="1490662"/>
          </a:xfrm>
          <a:prstGeom prst="rect">
            <a:avLst/>
          </a:prstGeom>
        </p:spPr>
      </p:pic>
      <p:sp>
        <p:nvSpPr>
          <p:cNvPr id="2" name="Content Placeholder 1">
            <a:extLst>
              <a:ext uri="{FF2B5EF4-FFF2-40B4-BE49-F238E27FC236}">
                <a16:creationId xmlns:a16="http://schemas.microsoft.com/office/drawing/2014/main" id="{46467EB4-7031-4B4D-A3B2-CA14FE8E3058}"/>
              </a:ext>
            </a:extLst>
          </p:cNvPr>
          <p:cNvSpPr>
            <a:spLocks noGrp="1"/>
          </p:cNvSpPr>
          <p:nvPr>
            <p:ph idx="1"/>
          </p:nvPr>
        </p:nvSpPr>
        <p:spPr>
          <a:xfrm>
            <a:off x="658929" y="1446903"/>
            <a:ext cx="6458247" cy="4900716"/>
          </a:xfrm>
        </p:spPr>
        <p:txBody>
          <a:bodyPr>
            <a:normAutofit/>
          </a:bodyPr>
          <a:lstStyle/>
          <a:p>
            <a:pPr algn="l"/>
            <a:r>
              <a:rPr lang="en-GB" sz="1600" dirty="0">
                <a:latin typeface="Montserrat" panose="00000500000000000000" pitchFamily="2" charset="0"/>
              </a:rPr>
              <a:t>Empty homes are problems that can also be part of solutions, by making use of what’s already there.</a:t>
            </a:r>
          </a:p>
          <a:p>
            <a:pPr algn="l"/>
            <a:endParaRPr lang="en-GB" sz="1600" dirty="0">
              <a:latin typeface="Montserrat" panose="00000500000000000000" pitchFamily="2" charset="0"/>
            </a:endParaRPr>
          </a:p>
          <a:p>
            <a:pPr marL="460398" indent="-285764" algn="l">
              <a:buFont typeface="Arial" panose="020B0604020202020204" pitchFamily="34" charset="0"/>
              <a:buChar char="•"/>
            </a:pPr>
            <a:r>
              <a:rPr lang="en-GB" sz="1600" dirty="0">
                <a:latin typeface="Montserrat" panose="00000500000000000000" pitchFamily="2" charset="0"/>
              </a:rPr>
              <a:t>Only need to acquire property – established locations, planning permission in exceptional cases only</a:t>
            </a:r>
          </a:p>
          <a:p>
            <a:pPr marL="460398" indent="-285764" algn="l">
              <a:buFont typeface="Arial" panose="020B0604020202020204" pitchFamily="34" charset="0"/>
              <a:buChar char="•"/>
            </a:pPr>
            <a:r>
              <a:rPr lang="en-GB" sz="1600" dirty="0">
                <a:latin typeface="Montserrat" panose="00000500000000000000" pitchFamily="2" charset="0"/>
              </a:rPr>
              <a:t>Short lead times between acquiring property and commencing work</a:t>
            </a:r>
          </a:p>
          <a:p>
            <a:pPr marL="460398" indent="-285764" algn="l">
              <a:buFont typeface="Arial" panose="020B0604020202020204" pitchFamily="34" charset="0"/>
              <a:buChar char="•"/>
            </a:pPr>
            <a:r>
              <a:rPr lang="en-GB" sz="1600" dirty="0">
                <a:latin typeface="Montserrat" panose="00000500000000000000" pitchFamily="2" charset="0"/>
              </a:rPr>
              <a:t>Average time from purchase to completion – 6 months where structural renovation/alteration required. </a:t>
            </a:r>
          </a:p>
          <a:p>
            <a:pPr marL="460398" indent="-285764" algn="l">
              <a:buFont typeface="Arial" panose="020B0604020202020204" pitchFamily="34" charset="0"/>
              <a:buChar char="•"/>
            </a:pPr>
            <a:r>
              <a:rPr lang="en-GB" sz="1600" dirty="0">
                <a:latin typeface="Montserrat" panose="00000500000000000000" pitchFamily="2" charset="0"/>
              </a:rPr>
              <a:t>Average cost – estimated that you can bring 3 empty homes back to use for the cost of 1 new house.</a:t>
            </a:r>
          </a:p>
          <a:p>
            <a:pPr marL="460398" indent="-285764" algn="l">
              <a:buFont typeface="Arial" panose="020B0604020202020204" pitchFamily="34" charset="0"/>
              <a:buChar char="•"/>
            </a:pPr>
            <a:r>
              <a:rPr lang="en-GB" sz="1600" dirty="0">
                <a:latin typeface="Montserrat" panose="00000500000000000000" pitchFamily="2" charset="0"/>
              </a:rPr>
              <a:t>Quicker delivery of home to person in need of home. Earlier generation of rental income. </a:t>
            </a:r>
          </a:p>
          <a:p>
            <a:pPr marL="460398" indent="-285764" algn="l">
              <a:buFont typeface="Arial" panose="020B0604020202020204" pitchFamily="34" charset="0"/>
              <a:buChar char="•"/>
            </a:pPr>
            <a:endParaRPr lang="en-GB" sz="1600" dirty="0">
              <a:latin typeface="Montserrat" panose="00000500000000000000" pitchFamily="2" charset="0"/>
            </a:endParaRPr>
          </a:p>
          <a:p>
            <a:pPr algn="l"/>
            <a:endParaRPr lang="en-GB" sz="1600" dirty="0"/>
          </a:p>
        </p:txBody>
      </p:sp>
      <p:sp>
        <p:nvSpPr>
          <p:cNvPr id="3" name="Title 2">
            <a:extLst>
              <a:ext uri="{FF2B5EF4-FFF2-40B4-BE49-F238E27FC236}">
                <a16:creationId xmlns:a16="http://schemas.microsoft.com/office/drawing/2014/main" id="{0EB1552C-CF83-4727-A54E-3C0D7A6A8973}"/>
              </a:ext>
            </a:extLst>
          </p:cNvPr>
          <p:cNvSpPr>
            <a:spLocks noGrp="1"/>
          </p:cNvSpPr>
          <p:nvPr>
            <p:ph type="ctrTitle"/>
          </p:nvPr>
        </p:nvSpPr>
        <p:spPr>
          <a:xfrm>
            <a:off x="658929" y="510381"/>
            <a:ext cx="8167621" cy="577582"/>
          </a:xfrm>
        </p:spPr>
        <p:txBody>
          <a:bodyPr>
            <a:normAutofit/>
          </a:bodyPr>
          <a:lstStyle/>
          <a:p>
            <a:pPr algn="l"/>
            <a:r>
              <a:rPr lang="en-GB" sz="2600" b="1" dirty="0">
                <a:latin typeface="Montserrat" pitchFamily="2" charset="77"/>
              </a:rPr>
              <a:t>It makes economic sense </a:t>
            </a:r>
          </a:p>
        </p:txBody>
      </p:sp>
      <p:pic>
        <p:nvPicPr>
          <p:cNvPr id="5" name="Picture 4">
            <a:extLst>
              <a:ext uri="{FF2B5EF4-FFF2-40B4-BE49-F238E27FC236}">
                <a16:creationId xmlns:a16="http://schemas.microsoft.com/office/drawing/2014/main" id="{A92BD102-BEF1-4669-97F7-FE3706655FC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46814" y="3856153"/>
            <a:ext cx="2959472" cy="2491466"/>
          </a:xfrm>
          <a:prstGeom prst="rect">
            <a:avLst/>
          </a:prstGeom>
        </p:spPr>
      </p:pic>
      <p:pic>
        <p:nvPicPr>
          <p:cNvPr id="6" name="Picture 5">
            <a:extLst>
              <a:ext uri="{FF2B5EF4-FFF2-40B4-BE49-F238E27FC236}">
                <a16:creationId xmlns:a16="http://schemas.microsoft.com/office/drawing/2014/main" id="{E3ED5219-8BA1-3DE6-1A02-10961924039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6883"/>
          <a:stretch/>
        </p:blipFill>
        <p:spPr>
          <a:xfrm>
            <a:off x="7346814" y="1352559"/>
            <a:ext cx="2959472" cy="2238998"/>
          </a:xfrm>
          <a:prstGeom prst="rect">
            <a:avLst/>
          </a:prstGeom>
        </p:spPr>
      </p:pic>
    </p:spTree>
    <p:extLst>
      <p:ext uri="{BB962C8B-B14F-4D97-AF65-F5344CB8AC3E}">
        <p14:creationId xmlns:p14="http://schemas.microsoft.com/office/powerpoint/2010/main" val="14782291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298C646-49B1-20B1-DF5B-AA03A754B62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4850" y="4457700"/>
            <a:ext cx="3867150" cy="2400300"/>
          </a:xfrm>
          <a:prstGeom prst="rect">
            <a:avLst/>
          </a:prstGeom>
        </p:spPr>
      </p:pic>
      <p:pic>
        <p:nvPicPr>
          <p:cNvPr id="7" name="Graphic 6">
            <a:extLst>
              <a:ext uri="{FF2B5EF4-FFF2-40B4-BE49-F238E27FC236}">
                <a16:creationId xmlns:a16="http://schemas.microsoft.com/office/drawing/2014/main" id="{749B2A78-3E77-D2CE-F278-EEF64AA680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00" y="5302250"/>
            <a:ext cx="1447800" cy="2374900"/>
          </a:xfrm>
          <a:prstGeom prst="rect">
            <a:avLst/>
          </a:prstGeom>
        </p:spPr>
      </p:pic>
      <p:pic>
        <p:nvPicPr>
          <p:cNvPr id="2" name="Picture 1" descr="A close up of a logo&#10;&#10;Description automatically generated">
            <a:extLst>
              <a:ext uri="{FF2B5EF4-FFF2-40B4-BE49-F238E27FC236}">
                <a16:creationId xmlns:a16="http://schemas.microsoft.com/office/drawing/2014/main" id="{19881568-ED9E-2D8E-174A-958A7565AA4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345392" y="596900"/>
            <a:ext cx="1917636" cy="1490662"/>
          </a:xfrm>
          <a:prstGeom prst="rect">
            <a:avLst/>
          </a:prstGeom>
        </p:spPr>
      </p:pic>
      <p:sp>
        <p:nvSpPr>
          <p:cNvPr id="5" name="Title 1">
            <a:extLst>
              <a:ext uri="{FF2B5EF4-FFF2-40B4-BE49-F238E27FC236}">
                <a16:creationId xmlns:a16="http://schemas.microsoft.com/office/drawing/2014/main" id="{286B1D35-64F0-4D2F-A5B5-6C459D9F1482}"/>
              </a:ext>
            </a:extLst>
          </p:cNvPr>
          <p:cNvSpPr txBox="1">
            <a:spLocks/>
          </p:cNvSpPr>
          <p:nvPr/>
        </p:nvSpPr>
        <p:spPr>
          <a:xfrm>
            <a:off x="660400" y="437895"/>
            <a:ext cx="9495519" cy="769662"/>
          </a:xfrm>
          <a:prstGeom prst="rect">
            <a:avLst/>
          </a:prstGeom>
        </p:spPr>
        <p:txBody>
          <a:bodyPr lIns="108000" tIns="0" rIns="108000" bIns="0" anchor="t" anchorCtr="0">
            <a:normAutofit/>
          </a:bodyPr>
          <a:lstStyle>
            <a:lvl1pPr algn="l" rtl="0" eaLnBrk="1" fontAlgn="base" hangingPunct="1">
              <a:spcBef>
                <a:spcPct val="0"/>
              </a:spcBef>
              <a:spcAft>
                <a:spcPct val="0"/>
              </a:spcAft>
              <a:defRPr lang="en-GB" sz="2800" b="0" i="0" kern="1200" baseline="0">
                <a:solidFill>
                  <a:schemeClr val="tx1"/>
                </a:solidFill>
                <a:latin typeface="Montserrat SemiBold" pitchFamily="2" charset="77"/>
                <a:ea typeface="ＭＳ Ｐゴシック" panose="020B0600070205080204" pitchFamily="34" charset="-128"/>
                <a:cs typeface="Verdana"/>
              </a:defRPr>
            </a:lvl1pPr>
            <a:lvl2pPr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2pPr>
            <a:lvl3pPr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3pPr>
            <a:lvl4pPr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4pPr>
            <a:lvl5pPr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5pPr>
            <a:lvl6pPr marL="457200"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6pPr>
            <a:lvl7pPr marL="914400"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7pPr>
            <a:lvl8pPr marL="1371600"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8pPr>
            <a:lvl9pPr marL="1828800" algn="l" rtl="0" eaLnBrk="1" fontAlgn="base" hangingPunct="1">
              <a:spcBef>
                <a:spcPct val="0"/>
              </a:spcBef>
              <a:spcAft>
                <a:spcPct val="0"/>
              </a:spcAft>
              <a:defRPr sz="2200">
                <a:solidFill>
                  <a:schemeClr val="tx1"/>
                </a:solidFill>
                <a:latin typeface="LubalinGraphEF-Bold" pitchFamily="50" charset="0"/>
                <a:ea typeface="ＭＳ Ｐゴシック" panose="020B0600070205080204" pitchFamily="34" charset="-128"/>
              </a:defRPr>
            </a:lvl9pPr>
          </a:lstStyle>
          <a:p>
            <a:pPr defTabSz="914446">
              <a:defRPr/>
            </a:pPr>
            <a:r>
              <a:rPr lang="en-GB" sz="2600" dirty="0">
                <a:solidFill>
                  <a:srgbClr val="000000"/>
                </a:solidFill>
              </a:rPr>
              <a:t>How the partnership can support you</a:t>
            </a:r>
          </a:p>
        </p:txBody>
      </p:sp>
      <p:sp>
        <p:nvSpPr>
          <p:cNvPr id="6" name="TextBox 5">
            <a:extLst>
              <a:ext uri="{FF2B5EF4-FFF2-40B4-BE49-F238E27FC236}">
                <a16:creationId xmlns:a16="http://schemas.microsoft.com/office/drawing/2014/main" id="{1283E0BD-FF66-4B57-A67F-D240E590338B}"/>
              </a:ext>
            </a:extLst>
          </p:cNvPr>
          <p:cNvSpPr txBox="1"/>
          <p:nvPr/>
        </p:nvSpPr>
        <p:spPr>
          <a:xfrm>
            <a:off x="660401" y="1207559"/>
            <a:ext cx="10024168" cy="3847207"/>
          </a:xfrm>
          <a:prstGeom prst="rect">
            <a:avLst/>
          </a:prstGeom>
          <a:noFill/>
        </p:spPr>
        <p:txBody>
          <a:bodyPr wrap="square" lIns="91440" tIns="45720" rIns="91440" bIns="45720" rtlCol="0" anchor="t">
            <a:spAutoFit/>
          </a:bodyPr>
          <a:lstStyle/>
          <a:p>
            <a:pPr marL="285764" indent="-285764" defTabSz="914446">
              <a:buFont typeface="Arial" panose="020B0604020202020204" pitchFamily="34" charset="0"/>
              <a:buChar char="•"/>
              <a:defRPr/>
            </a:pPr>
            <a:r>
              <a:rPr lang="en-GB" sz="1600" dirty="0">
                <a:solidFill>
                  <a:srgbClr val="000000"/>
                </a:solidFill>
                <a:latin typeface="Montserrat"/>
                <a:ea typeface="ＭＳ Ｐゴシック"/>
              </a:rPr>
              <a:t>The Empty Homes Framework Guidance and Template are available on our website at </a:t>
            </a:r>
            <a:r>
              <a:rPr lang="en-GB" sz="1600" dirty="0">
                <a:solidFill>
                  <a:srgbClr val="000000"/>
                </a:solidFill>
                <a:latin typeface="Montserrat"/>
                <a:ea typeface="ＭＳ Ｐゴシック"/>
                <a:hlinkClick r:id="rId8"/>
              </a:rPr>
              <a:t>https://emptyhomespartnership.scot/empty-homes-framework/</a:t>
            </a:r>
            <a:r>
              <a:rPr lang="en-GB" sz="1600" dirty="0">
                <a:solidFill>
                  <a:srgbClr val="000000"/>
                </a:solidFill>
                <a:latin typeface="Montserrat"/>
                <a:ea typeface="ＭＳ Ｐゴシック"/>
              </a:rPr>
              <a:t> </a:t>
            </a:r>
          </a:p>
          <a:p>
            <a:pPr marL="285764" indent="-285764" defTabSz="914446">
              <a:buFont typeface="Arial" panose="020B0604020202020204" pitchFamily="34" charset="0"/>
              <a:buChar char="•"/>
              <a:defRPr/>
            </a:pPr>
            <a:endParaRPr lang="en-GB" sz="1600" dirty="0">
              <a:solidFill>
                <a:srgbClr val="000000"/>
              </a:solidFill>
              <a:latin typeface="Montserrat"/>
              <a:ea typeface="ＭＳ Ｐゴシック"/>
            </a:endParaRPr>
          </a:p>
          <a:p>
            <a:pPr marL="285764" indent="-285764" defTabSz="914446">
              <a:buFont typeface="Arial" panose="020B0604020202020204" pitchFamily="34" charset="0"/>
              <a:buChar char="•"/>
              <a:defRPr/>
            </a:pPr>
            <a:r>
              <a:rPr lang="en-GB" sz="1600" dirty="0">
                <a:solidFill>
                  <a:srgbClr val="000000"/>
                </a:solidFill>
                <a:latin typeface="Montserrat"/>
                <a:ea typeface="ＭＳ Ｐゴシック"/>
              </a:rPr>
              <a:t>The template can be downloaded and used as the basis for your own version. We can also provide word versions. </a:t>
            </a:r>
          </a:p>
          <a:p>
            <a:pPr marL="285764" indent="-285764" defTabSz="914446">
              <a:buFont typeface="Arial" panose="020B0604020202020204" pitchFamily="34" charset="0"/>
              <a:buChar char="•"/>
              <a:defRPr/>
            </a:pPr>
            <a:endParaRPr lang="en-GB" sz="1600" dirty="0">
              <a:solidFill>
                <a:srgbClr val="000000"/>
              </a:solidFill>
              <a:latin typeface="Montserrat"/>
              <a:ea typeface="ＭＳ Ｐゴシック"/>
            </a:endParaRPr>
          </a:p>
          <a:p>
            <a:pPr marL="285764" indent="-285764" defTabSz="914446">
              <a:buFont typeface="Arial" panose="020B0604020202020204" pitchFamily="34" charset="0"/>
              <a:buChar char="•"/>
              <a:defRPr/>
            </a:pPr>
            <a:r>
              <a:rPr lang="en-GB" sz="1600" dirty="0">
                <a:solidFill>
                  <a:srgbClr val="000000"/>
                </a:solidFill>
                <a:latin typeface="Montserrat"/>
                <a:ea typeface="ＭＳ Ｐゴシック"/>
              </a:rPr>
              <a:t>The partnership can advise on how to complete the template, we can suggest what to include, what to leave out, and how to make sure the template works for your audience.</a:t>
            </a:r>
          </a:p>
          <a:p>
            <a:pPr marL="285764" indent="-285764" defTabSz="914446">
              <a:buFont typeface="Arial" panose="020B0604020202020204" pitchFamily="34" charset="0"/>
              <a:buChar char="•"/>
              <a:defRPr/>
            </a:pPr>
            <a:endParaRPr lang="en-GB" sz="1600" dirty="0">
              <a:solidFill>
                <a:srgbClr val="000000"/>
              </a:solidFill>
              <a:latin typeface="Montserrat"/>
              <a:ea typeface="ＭＳ Ｐゴシック"/>
            </a:endParaRPr>
          </a:p>
          <a:p>
            <a:pPr marL="285764" indent="-285764" defTabSz="914446">
              <a:buFont typeface="Arial" panose="020B0604020202020204" pitchFamily="34" charset="0"/>
              <a:buChar char="•"/>
              <a:defRPr/>
            </a:pPr>
            <a:r>
              <a:rPr lang="en-GB" sz="1600" dirty="0">
                <a:solidFill>
                  <a:srgbClr val="000000"/>
                </a:solidFill>
                <a:latin typeface="Montserrat"/>
                <a:ea typeface="ＭＳ Ｐゴシック"/>
              </a:rPr>
              <a:t>We can help you with obtaining and analysing data on empty homes in your local authority.</a:t>
            </a:r>
          </a:p>
          <a:p>
            <a:pPr marL="285764" indent="-285764" defTabSz="914446">
              <a:buFont typeface="Arial" panose="020B0604020202020204" pitchFamily="34" charset="0"/>
              <a:buChar char="•"/>
              <a:defRPr/>
            </a:pPr>
            <a:endParaRPr lang="en-GB" sz="1600" dirty="0">
              <a:solidFill>
                <a:srgbClr val="000000"/>
              </a:solidFill>
              <a:latin typeface="Montserrat"/>
              <a:ea typeface="ＭＳ Ｐゴシック"/>
            </a:endParaRPr>
          </a:p>
          <a:p>
            <a:pPr marL="285764" indent="-285764" defTabSz="914446">
              <a:buFont typeface="Arial" panose="020B0604020202020204" pitchFamily="34" charset="0"/>
              <a:buChar char="•"/>
              <a:defRPr/>
            </a:pPr>
            <a:r>
              <a:rPr lang="en-GB" sz="1600" dirty="0">
                <a:solidFill>
                  <a:srgbClr val="000000"/>
                </a:solidFill>
                <a:latin typeface="Montserrat"/>
                <a:ea typeface="ＭＳ Ｐゴシック"/>
              </a:rPr>
              <a:t>We can suggest local, national and international case studies that can back up initiatives that you’d like to pursue, or trigger off ideas for things that might work.</a:t>
            </a:r>
          </a:p>
          <a:p>
            <a:pPr marL="285764" indent="-285764" defTabSz="914446">
              <a:buFont typeface="Arial" panose="020B0604020202020204" pitchFamily="34" charset="0"/>
              <a:buChar char="•"/>
              <a:defRPr/>
            </a:pPr>
            <a:endParaRPr lang="en-GB" dirty="0">
              <a:solidFill>
                <a:srgbClr val="000000"/>
              </a:solidFill>
              <a:latin typeface="Montserrat"/>
              <a:ea typeface="ＭＳ Ｐゴシック"/>
            </a:endParaRPr>
          </a:p>
          <a:p>
            <a:pPr marL="285764" indent="-285764" defTabSz="914446">
              <a:buFont typeface="Arial" panose="020B0604020202020204" pitchFamily="34" charset="0"/>
              <a:buChar char="•"/>
              <a:defRPr/>
            </a:pPr>
            <a:endParaRPr lang="en-GB" dirty="0">
              <a:solidFill>
                <a:srgbClr val="000000"/>
              </a:solidFill>
              <a:latin typeface="Montserrat" panose="00000500000000000000" pitchFamily="2" charset="0"/>
            </a:endParaRPr>
          </a:p>
        </p:txBody>
      </p:sp>
    </p:spTree>
    <p:extLst>
      <p:ext uri="{BB962C8B-B14F-4D97-AF65-F5344CB8AC3E}">
        <p14:creationId xmlns:p14="http://schemas.microsoft.com/office/powerpoint/2010/main" val="38567716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D986A14-CCD5-4B2F-C5D8-95708B0871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600" y="-1203541"/>
            <a:ext cx="12344430" cy="8524407"/>
          </a:xfrm>
          <a:prstGeom prst="rect">
            <a:avLst/>
          </a:prstGeom>
        </p:spPr>
      </p:pic>
      <p:sp>
        <p:nvSpPr>
          <p:cNvPr id="8" name="Title 1">
            <a:extLst>
              <a:ext uri="{FF2B5EF4-FFF2-40B4-BE49-F238E27FC236}">
                <a16:creationId xmlns:a16="http://schemas.microsoft.com/office/drawing/2014/main" id="{ECBFAF8E-A29D-35E1-C117-18FFA774B4CC}"/>
              </a:ext>
            </a:extLst>
          </p:cNvPr>
          <p:cNvSpPr txBox="1">
            <a:spLocks/>
          </p:cNvSpPr>
          <p:nvPr/>
        </p:nvSpPr>
        <p:spPr>
          <a:xfrm>
            <a:off x="1763244" y="2229136"/>
            <a:ext cx="8218955" cy="16590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2100" dirty="0">
                <a:solidFill>
                  <a:schemeClr val="bg1"/>
                </a:solidFill>
                <a:latin typeface="Montserrat SemiBold"/>
                <a:ea typeface="ＭＳ Ｐゴシック"/>
              </a:rPr>
              <a:t>Visions for the Future – empty homes work across Scotland</a:t>
            </a:r>
            <a:br>
              <a:rPr lang="en-GB" altLang="en-US" sz="4400" dirty="0">
                <a:solidFill>
                  <a:schemeClr val="bg1"/>
                </a:solidFill>
                <a:latin typeface="Montserrat SemiBold"/>
                <a:ea typeface="ＭＳ Ｐゴシック"/>
              </a:rPr>
            </a:br>
            <a:r>
              <a:rPr lang="en-GB" altLang="en-US" dirty="0">
                <a:solidFill>
                  <a:schemeClr val="bg1"/>
                </a:solidFill>
                <a:latin typeface="Montserrat SemiBold"/>
                <a:ea typeface="ＭＳ Ｐゴシック"/>
              </a:rPr>
              <a:t>The Strategic Empty Homes Framework</a:t>
            </a:r>
            <a:endParaRPr lang="en-GB" dirty="0">
              <a:solidFill>
                <a:schemeClr val="bg1"/>
              </a:solidFill>
            </a:endParaRPr>
          </a:p>
        </p:txBody>
      </p:sp>
      <p:pic>
        <p:nvPicPr>
          <p:cNvPr id="9" name="Picture 8" descr="A close up of a logo&#10;&#10;Description automatically generated">
            <a:extLst>
              <a:ext uri="{FF2B5EF4-FFF2-40B4-BE49-F238E27FC236}">
                <a16:creationId xmlns:a16="http://schemas.microsoft.com/office/drawing/2014/main" id="{24093B45-F13D-62C6-C8E4-59328FF4A56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45392" y="596900"/>
            <a:ext cx="1917636" cy="1490662"/>
          </a:xfrm>
          <a:prstGeom prst="rect">
            <a:avLst/>
          </a:prstGeom>
        </p:spPr>
      </p:pic>
    </p:spTree>
    <p:extLst>
      <p:ext uri="{BB962C8B-B14F-4D97-AF65-F5344CB8AC3E}">
        <p14:creationId xmlns:p14="http://schemas.microsoft.com/office/powerpoint/2010/main" val="127229590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12191238" cy="6858000"/>
          </a:xfrm>
          <a:prstGeom prst="rect">
            <a:avLst/>
          </a:prstGeom>
        </p:spPr>
      </p:pic>
      <p:sp>
        <p:nvSpPr>
          <p:cNvPr id="5" name="TextBox 4"/>
          <p:cNvSpPr txBox="1"/>
          <p:nvPr/>
        </p:nvSpPr>
        <p:spPr>
          <a:xfrm>
            <a:off x="0" y="1640261"/>
            <a:ext cx="12191238" cy="769441"/>
          </a:xfrm>
          <a:prstGeom prst="rect">
            <a:avLst/>
          </a:prstGeom>
          <a:noFill/>
        </p:spPr>
        <p:txBody>
          <a:bodyPr wrap="square" rtlCol="0">
            <a:spAutoFit/>
          </a:bodyPr>
          <a:lstStyle/>
          <a:p>
            <a:pPr algn="ctr"/>
            <a:r>
              <a:rPr lang="en-US" sz="4400" dirty="0">
                <a:solidFill>
                  <a:schemeClr val="bg1"/>
                </a:solidFill>
                <a:ea typeface="Georgia" charset="0"/>
                <a:cs typeface="Georgia" charset="0"/>
              </a:rPr>
              <a:t>Scottish Empty Homes Partnership</a:t>
            </a:r>
          </a:p>
        </p:txBody>
      </p:sp>
      <p:sp>
        <p:nvSpPr>
          <p:cNvPr id="6" name="TextBox 5"/>
          <p:cNvSpPr txBox="1"/>
          <p:nvPr/>
        </p:nvSpPr>
        <p:spPr>
          <a:xfrm>
            <a:off x="2922309" y="4535384"/>
            <a:ext cx="6470931" cy="564517"/>
          </a:xfrm>
          <a:prstGeom prst="rect">
            <a:avLst/>
          </a:prstGeom>
          <a:noFill/>
        </p:spPr>
        <p:txBody>
          <a:bodyPr wrap="square" rtlCol="0">
            <a:spAutoFit/>
          </a:bodyPr>
          <a:lstStyle/>
          <a:p>
            <a:pPr algn="ctr"/>
            <a:r>
              <a:rPr lang="en-US" sz="3000" dirty="0">
                <a:solidFill>
                  <a:schemeClr val="bg1"/>
                </a:solidFill>
                <a:latin typeface="Calibri Light" charset="0"/>
                <a:ea typeface="Calibri Light" charset="0"/>
                <a:cs typeface="Calibri Light" charset="0"/>
              </a:rPr>
              <a:t>29</a:t>
            </a:r>
            <a:r>
              <a:rPr lang="en-US" sz="3000" baseline="30000" dirty="0">
                <a:solidFill>
                  <a:schemeClr val="bg1"/>
                </a:solidFill>
                <a:latin typeface="Calibri Light" charset="0"/>
                <a:ea typeface="Calibri Light" charset="0"/>
                <a:cs typeface="Calibri Light" charset="0"/>
              </a:rPr>
              <a:t>th</a:t>
            </a:r>
            <a:r>
              <a:rPr lang="en-US" sz="3000" dirty="0">
                <a:solidFill>
                  <a:schemeClr val="bg1"/>
                </a:solidFill>
                <a:latin typeface="Calibri Light" charset="0"/>
                <a:ea typeface="Calibri Light" charset="0"/>
                <a:cs typeface="Calibri Light" charset="0"/>
              </a:rPr>
              <a:t> February 2024</a:t>
            </a:r>
          </a:p>
        </p:txBody>
      </p:sp>
      <p:sp>
        <p:nvSpPr>
          <p:cNvPr id="7" name="TextBox 6"/>
          <p:cNvSpPr txBox="1"/>
          <p:nvPr/>
        </p:nvSpPr>
        <p:spPr>
          <a:xfrm>
            <a:off x="-1" y="2855166"/>
            <a:ext cx="12191238" cy="1323439"/>
          </a:xfrm>
          <a:prstGeom prst="rect">
            <a:avLst/>
          </a:prstGeom>
          <a:noFill/>
        </p:spPr>
        <p:txBody>
          <a:bodyPr wrap="square" rtlCol="0">
            <a:spAutoFit/>
          </a:bodyPr>
          <a:lstStyle/>
          <a:p>
            <a:pPr algn="ctr"/>
            <a:r>
              <a:rPr lang="en-US" sz="4000" dirty="0">
                <a:solidFill>
                  <a:srgbClr val="92D050"/>
                </a:solidFill>
                <a:latin typeface="Calibri Light" charset="0"/>
                <a:ea typeface="Calibri Light" charset="0"/>
                <a:cs typeface="Calibri Light" charset="0"/>
              </a:rPr>
              <a:t>West Lothian Council and Shelter Scotland Kickstarter Project</a:t>
            </a:r>
          </a:p>
        </p:txBody>
      </p:sp>
      <p:sp>
        <p:nvSpPr>
          <p:cNvPr id="9" name="Rectangle 8"/>
          <p:cNvSpPr/>
          <p:nvPr/>
        </p:nvSpPr>
        <p:spPr>
          <a:xfrm>
            <a:off x="2774871" y="4411743"/>
            <a:ext cx="6769338" cy="810706"/>
          </a:xfrm>
          <a:prstGeom prst="rect">
            <a:avLst/>
          </a:prstGeom>
          <a:no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95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486FDA-5777-A67F-3919-978E6D5716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12191239" cy="6858000"/>
          </a:xfrm>
          <a:prstGeom prst="rect">
            <a:avLst/>
          </a:prstGeom>
        </p:spPr>
      </p:pic>
      <p:sp>
        <p:nvSpPr>
          <p:cNvPr id="4" name="TextBox 3"/>
          <p:cNvSpPr txBox="1"/>
          <p:nvPr/>
        </p:nvSpPr>
        <p:spPr>
          <a:xfrm>
            <a:off x="414778" y="363713"/>
            <a:ext cx="11538408" cy="769441"/>
          </a:xfrm>
          <a:prstGeom prst="rect">
            <a:avLst/>
          </a:prstGeom>
          <a:noFill/>
        </p:spPr>
        <p:txBody>
          <a:bodyPr wrap="square" rtlCol="0">
            <a:spAutoFit/>
          </a:bodyPr>
          <a:lstStyle/>
          <a:p>
            <a:r>
              <a:rPr lang="en-US" sz="4400" dirty="0">
                <a:solidFill>
                  <a:srgbClr val="006647"/>
                </a:solidFill>
                <a:ea typeface="Georgia" charset="0"/>
                <a:cs typeface="Georgia" charset="0"/>
              </a:rPr>
              <a:t>Kickstarter Project</a:t>
            </a:r>
          </a:p>
        </p:txBody>
      </p:sp>
      <p:cxnSp>
        <p:nvCxnSpPr>
          <p:cNvPr id="6" name="Straight Connector 5"/>
          <p:cNvCxnSpPr/>
          <p:nvPr/>
        </p:nvCxnSpPr>
        <p:spPr>
          <a:xfrm>
            <a:off x="414778" y="1133154"/>
            <a:ext cx="11255604"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A658412-D5C7-40F4-B1E8-BBED604B0C6D}"/>
              </a:ext>
            </a:extLst>
          </p:cNvPr>
          <p:cNvSpPr txBox="1"/>
          <p:nvPr/>
        </p:nvSpPr>
        <p:spPr>
          <a:xfrm>
            <a:off x="414778" y="1582236"/>
            <a:ext cx="11255604" cy="3539430"/>
          </a:xfrm>
          <a:prstGeom prst="rect">
            <a:avLst/>
          </a:prstGeom>
          <a:noFill/>
        </p:spPr>
        <p:txBody>
          <a:bodyPr wrap="square" numCol="1" rtlCol="0">
            <a:spAutoFit/>
          </a:bodyPr>
          <a:lstStyle/>
          <a:p>
            <a:pPr marL="342900" lvl="0" indent="-342900">
              <a:buClr>
                <a:srgbClr val="92D050"/>
              </a:buClr>
              <a:buFont typeface="Wingdings" panose="05000000000000000000" pitchFamily="2" charset="2"/>
              <a:buChar char="Ø"/>
              <a:defRPr/>
            </a:pPr>
            <a:r>
              <a:rPr lang="en-GB" sz="2800" dirty="0">
                <a:solidFill>
                  <a:schemeClr val="tx1">
                    <a:lumMod val="65000"/>
                    <a:lumOff val="35000"/>
                  </a:schemeClr>
                </a:solidFill>
              </a:rPr>
              <a:t>Introduction</a:t>
            </a:r>
          </a:p>
          <a:p>
            <a:pPr marL="342900" lvl="0" indent="-342900">
              <a:buClr>
                <a:srgbClr val="92D050"/>
              </a:buClr>
              <a:buFont typeface="Wingdings" panose="05000000000000000000" pitchFamily="2" charset="2"/>
              <a:buChar char="Ø"/>
              <a:defRPr/>
            </a:pPr>
            <a:r>
              <a:rPr lang="en-GB" sz="2800" dirty="0">
                <a:solidFill>
                  <a:schemeClr val="tx1">
                    <a:lumMod val="65000"/>
                    <a:lumOff val="35000"/>
                  </a:schemeClr>
                </a:solidFill>
              </a:rPr>
              <a:t>Kickstarter project – Collaborative Approach</a:t>
            </a:r>
          </a:p>
          <a:p>
            <a:pPr marL="342900" indent="-342900">
              <a:buClr>
                <a:srgbClr val="92D050"/>
              </a:buClr>
              <a:buFont typeface="Wingdings" panose="05000000000000000000" pitchFamily="2" charset="2"/>
              <a:buChar char="Ø"/>
              <a:defRPr/>
            </a:pPr>
            <a:r>
              <a:rPr lang="en-GB" sz="2800" dirty="0">
                <a:solidFill>
                  <a:schemeClr val="tx1">
                    <a:lumMod val="65000"/>
                    <a:lumOff val="35000"/>
                  </a:schemeClr>
                </a:solidFill>
              </a:rPr>
              <a:t>Context for Empty Homes Work in West Lothian</a:t>
            </a:r>
          </a:p>
          <a:p>
            <a:pPr marL="342900" lvl="0" indent="-342900">
              <a:buClr>
                <a:srgbClr val="92D050"/>
              </a:buClr>
              <a:buFont typeface="Wingdings" panose="05000000000000000000" pitchFamily="2" charset="2"/>
              <a:buChar char="Ø"/>
              <a:defRPr/>
            </a:pPr>
            <a:r>
              <a:rPr lang="en-GB" sz="2800" dirty="0">
                <a:solidFill>
                  <a:schemeClr val="tx1">
                    <a:lumMod val="65000"/>
                    <a:lumOff val="35000"/>
                  </a:schemeClr>
                </a:solidFill>
              </a:rPr>
              <a:t>Making best use of existing housing stock to address homelessness</a:t>
            </a:r>
          </a:p>
          <a:p>
            <a:pPr marL="342900" lvl="0" indent="-342900">
              <a:buClr>
                <a:srgbClr val="92D050"/>
              </a:buClr>
              <a:buFont typeface="Wingdings" panose="05000000000000000000" pitchFamily="2" charset="2"/>
              <a:buChar char="Ø"/>
              <a:defRPr/>
            </a:pPr>
            <a:r>
              <a:rPr lang="en-GB" sz="2800" dirty="0">
                <a:solidFill>
                  <a:schemeClr val="tx1">
                    <a:lumMod val="65000"/>
                    <a:lumOff val="35000"/>
                  </a:schemeClr>
                </a:solidFill>
              </a:rPr>
              <a:t>Role of Empty Homes Officer</a:t>
            </a:r>
          </a:p>
          <a:p>
            <a:pPr marL="342900" lvl="0" indent="-342900">
              <a:buClr>
                <a:srgbClr val="92D050"/>
              </a:buClr>
              <a:buFont typeface="Wingdings" panose="05000000000000000000" pitchFamily="2" charset="2"/>
              <a:buChar char="Ø"/>
              <a:defRPr/>
            </a:pPr>
            <a:r>
              <a:rPr lang="en-GB" sz="2800" dirty="0">
                <a:solidFill>
                  <a:schemeClr val="tx1">
                    <a:lumMod val="65000"/>
                    <a:lumOff val="35000"/>
                  </a:schemeClr>
                </a:solidFill>
              </a:rPr>
              <a:t>Our future approach</a:t>
            </a:r>
          </a:p>
          <a:p>
            <a:pPr marL="342900" lvl="0" indent="-342900">
              <a:buClr>
                <a:srgbClr val="92D050"/>
              </a:buClr>
              <a:buFont typeface="Wingdings" panose="05000000000000000000" pitchFamily="2" charset="2"/>
              <a:buChar char="Ø"/>
              <a:defRPr/>
            </a:pPr>
            <a:endParaRPr lang="en-GB" sz="2800" dirty="0">
              <a:solidFill>
                <a:schemeClr val="tx1">
                  <a:lumMod val="65000"/>
                  <a:lumOff val="35000"/>
                </a:schemeClr>
              </a:solidFill>
            </a:endParaRPr>
          </a:p>
          <a:p>
            <a:pPr marL="342900" lvl="0" indent="-342900">
              <a:buClr>
                <a:srgbClr val="92D050"/>
              </a:buClr>
              <a:buFont typeface="Wingdings" panose="05000000000000000000" pitchFamily="2" charset="2"/>
              <a:buChar char="Ø"/>
              <a:defRPr/>
            </a:pPr>
            <a:endParaRPr lang="en-GB" sz="2800" dirty="0">
              <a:solidFill>
                <a:schemeClr val="tx1">
                  <a:lumMod val="65000"/>
                  <a:lumOff val="35000"/>
                </a:schemeClr>
              </a:solidFill>
            </a:endParaRPr>
          </a:p>
        </p:txBody>
      </p:sp>
    </p:spTree>
    <p:extLst>
      <p:ext uri="{BB962C8B-B14F-4D97-AF65-F5344CB8AC3E}">
        <p14:creationId xmlns:p14="http://schemas.microsoft.com/office/powerpoint/2010/main" val="380671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E54559-BACE-987E-053F-7C6AE89E98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12191239" cy="6858000"/>
          </a:xfrm>
          <a:prstGeom prst="rect">
            <a:avLst/>
          </a:prstGeom>
        </p:spPr>
      </p:pic>
      <p:sp>
        <p:nvSpPr>
          <p:cNvPr id="2" name="Title 1">
            <a:extLst>
              <a:ext uri="{FF2B5EF4-FFF2-40B4-BE49-F238E27FC236}">
                <a16:creationId xmlns:a16="http://schemas.microsoft.com/office/drawing/2014/main" id="{66D2EC3A-0051-4B7E-A2E2-5451CD00D612}"/>
              </a:ext>
            </a:extLst>
          </p:cNvPr>
          <p:cNvSpPr>
            <a:spLocks noGrp="1"/>
          </p:cNvSpPr>
          <p:nvPr>
            <p:ph type="title"/>
          </p:nvPr>
        </p:nvSpPr>
        <p:spPr/>
        <p:txBody>
          <a:bodyPr/>
          <a:lstStyle/>
          <a:p>
            <a:r>
              <a:rPr lang="en-GB" dirty="0"/>
              <a:t>Introduction</a:t>
            </a:r>
          </a:p>
        </p:txBody>
      </p:sp>
      <p:sp>
        <p:nvSpPr>
          <p:cNvPr id="3" name="Content Placeholder 2">
            <a:extLst>
              <a:ext uri="{FF2B5EF4-FFF2-40B4-BE49-F238E27FC236}">
                <a16:creationId xmlns:a16="http://schemas.microsoft.com/office/drawing/2014/main" id="{600A742F-B89B-45AF-A9EC-D2ACCF6876CC}"/>
              </a:ext>
            </a:extLst>
          </p:cNvPr>
          <p:cNvSpPr>
            <a:spLocks noGrp="1"/>
          </p:cNvSpPr>
          <p:nvPr>
            <p:ph idx="1"/>
          </p:nvPr>
        </p:nvSpPr>
        <p:spPr>
          <a:xfrm>
            <a:off x="838200" y="1354137"/>
            <a:ext cx="10515600" cy="5138738"/>
          </a:xfrm>
        </p:spPr>
        <p:txBody>
          <a:bodyPr>
            <a:normAutofit lnSpcReduction="10000"/>
          </a:bodyPr>
          <a:lstStyle/>
          <a:p>
            <a:r>
              <a:rPr lang="en-GB" dirty="0"/>
              <a:t>West Lothian Council was one of the early members of the Empty Homes Partnership back in 2012</a:t>
            </a:r>
          </a:p>
          <a:p>
            <a:r>
              <a:rPr lang="en-GB" dirty="0"/>
              <a:t>In the past we have employed a number of empty homes officers but because of budget issues we didn’t retain a dedicated EHO but included it with other work</a:t>
            </a:r>
          </a:p>
          <a:p>
            <a:r>
              <a:rPr lang="en-GB" dirty="0"/>
              <a:t>Scottish Empty Homes Partnership (SEHP) approached WLC around 2 years ago to consider whether we would consider co funding an Empty Homes Post</a:t>
            </a:r>
          </a:p>
          <a:p>
            <a:r>
              <a:rPr lang="en-GB" dirty="0"/>
              <a:t>SEHP have provided excellent support on and ongoing basis with individual cases</a:t>
            </a:r>
          </a:p>
          <a:p>
            <a:r>
              <a:rPr lang="en-GB" dirty="0"/>
              <a:t>Lack of housing supply in West Lothian and high levels of homelessness means a renewed focus on empty homes work</a:t>
            </a:r>
          </a:p>
          <a:p>
            <a:pPr marL="0" indent="0">
              <a:buNone/>
            </a:pPr>
            <a:endParaRPr lang="en-GB" dirty="0"/>
          </a:p>
        </p:txBody>
      </p:sp>
    </p:spTree>
    <p:extLst>
      <p:ext uri="{BB962C8B-B14F-4D97-AF65-F5344CB8AC3E}">
        <p14:creationId xmlns:p14="http://schemas.microsoft.com/office/powerpoint/2010/main" val="3363825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36933" y="0"/>
            <a:ext cx="6136171" cy="6858000"/>
          </a:xfrm>
          <a:custGeom>
            <a:avLst/>
            <a:gdLst/>
            <a:ahLst/>
            <a:cxnLst/>
            <a:rect l="l" t="t" r="r" b="b"/>
            <a:pathLst>
              <a:path w="9204256" h="10287000">
                <a:moveTo>
                  <a:pt x="0" y="0"/>
                </a:moveTo>
                <a:lnTo>
                  <a:pt x="9204257" y="0"/>
                </a:lnTo>
                <a:lnTo>
                  <a:pt x="9204257"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3" name="Freeform 3"/>
          <p:cNvSpPr/>
          <p:nvPr/>
        </p:nvSpPr>
        <p:spPr>
          <a:xfrm>
            <a:off x="11002134" y="204690"/>
            <a:ext cx="957734" cy="962220"/>
          </a:xfrm>
          <a:custGeom>
            <a:avLst/>
            <a:gdLst/>
            <a:ahLst/>
            <a:cxnLst/>
            <a:rect l="l" t="t" r="r" b="b"/>
            <a:pathLst>
              <a:path w="1436601" h="1443330">
                <a:moveTo>
                  <a:pt x="0" y="0"/>
                </a:moveTo>
                <a:lnTo>
                  <a:pt x="1436601" y="0"/>
                </a:lnTo>
                <a:lnTo>
                  <a:pt x="1436601" y="1443330"/>
                </a:lnTo>
                <a:lnTo>
                  <a:pt x="0" y="144333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4" name="Freeform 4"/>
          <p:cNvSpPr/>
          <p:nvPr/>
        </p:nvSpPr>
        <p:spPr>
          <a:xfrm>
            <a:off x="3068085" y="0"/>
            <a:ext cx="9672363" cy="6858000"/>
          </a:xfrm>
          <a:custGeom>
            <a:avLst/>
            <a:gdLst/>
            <a:ahLst/>
            <a:cxnLst/>
            <a:rect l="l" t="t" r="r" b="b"/>
            <a:pathLst>
              <a:path w="14508544" h="10287000">
                <a:moveTo>
                  <a:pt x="0" y="0"/>
                </a:moveTo>
                <a:lnTo>
                  <a:pt x="14508544" y="0"/>
                </a:lnTo>
                <a:lnTo>
                  <a:pt x="14508544" y="10287000"/>
                </a:lnTo>
                <a:lnTo>
                  <a:pt x="0" y="10287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5" name="TextBox 5"/>
          <p:cNvSpPr txBox="1"/>
          <p:nvPr/>
        </p:nvSpPr>
        <p:spPr>
          <a:xfrm>
            <a:off x="1028761" y="425450"/>
            <a:ext cx="6642039" cy="688971"/>
          </a:xfrm>
          <a:prstGeom prst="rect">
            <a:avLst/>
          </a:prstGeom>
        </p:spPr>
        <p:txBody>
          <a:bodyPr wrap="square" lIns="0" tIns="0" rIns="0" bIns="0" rtlCol="0" anchor="t">
            <a:spAutoFit/>
          </a:bodyPr>
          <a:lstStyle/>
          <a:p>
            <a:pPr>
              <a:lnSpc>
                <a:spcPts val="6230"/>
              </a:lnSpc>
            </a:pPr>
            <a:r>
              <a:rPr lang="en-US" sz="2925" dirty="0">
                <a:solidFill>
                  <a:srgbClr val="EE2737"/>
                </a:solidFill>
                <a:latin typeface="Montserrat Classic Bold"/>
              </a:rPr>
              <a:t>The Unique Value of Auction</a:t>
            </a:r>
          </a:p>
        </p:txBody>
      </p:sp>
      <p:sp>
        <p:nvSpPr>
          <p:cNvPr id="6" name="TextBox 6"/>
          <p:cNvSpPr txBox="1"/>
          <p:nvPr/>
        </p:nvSpPr>
        <p:spPr>
          <a:xfrm>
            <a:off x="685800" y="1583857"/>
            <a:ext cx="6633908" cy="4241802"/>
          </a:xfrm>
          <a:prstGeom prst="rect">
            <a:avLst/>
          </a:prstGeom>
        </p:spPr>
        <p:txBody>
          <a:bodyPr lIns="0" tIns="0" rIns="0" bIns="0" rtlCol="0" anchor="t">
            <a:spAutoFit/>
          </a:bodyPr>
          <a:lstStyle/>
          <a:p>
            <a:pPr marL="582882" lvl="1" indent="-291441">
              <a:lnSpc>
                <a:spcPts val="4238"/>
              </a:lnSpc>
              <a:buFont typeface="Arial"/>
              <a:buChar char="•"/>
            </a:pPr>
            <a:r>
              <a:rPr lang="en-US" sz="2133" b="1" dirty="0">
                <a:solidFill>
                  <a:srgbClr val="EE2737"/>
                </a:solidFill>
                <a:latin typeface="Montserrat ExtraBold" panose="00000900000000000000" pitchFamily="50" charset="0"/>
              </a:rPr>
              <a:t>Faster and more secure </a:t>
            </a:r>
            <a:r>
              <a:rPr lang="en-US" sz="2133" dirty="0">
                <a:solidFill>
                  <a:srgbClr val="0F2C50"/>
                </a:solidFill>
                <a:latin typeface="Montserrat Classic" panose="020B0604020202020204" charset="0"/>
              </a:rPr>
              <a:t>than any other route</a:t>
            </a:r>
          </a:p>
          <a:p>
            <a:pPr marL="582882" lvl="1" indent="-291441">
              <a:lnSpc>
                <a:spcPts val="4238"/>
              </a:lnSpc>
              <a:buFont typeface="Arial"/>
              <a:buChar char="•"/>
            </a:pPr>
            <a:r>
              <a:rPr lang="en-US" sz="2133" b="1" dirty="0">
                <a:solidFill>
                  <a:srgbClr val="EE2737"/>
                </a:solidFill>
                <a:latin typeface="Montserrat ExtraBold" panose="00000900000000000000" pitchFamily="50" charset="0"/>
              </a:rPr>
              <a:t>Competitive guide price </a:t>
            </a:r>
            <a:r>
              <a:rPr lang="en-US" sz="2133" dirty="0">
                <a:solidFill>
                  <a:srgbClr val="0F2C50"/>
                </a:solidFill>
                <a:latin typeface="Montserrat Classic" panose="020B0604020202020204" charset="0"/>
              </a:rPr>
              <a:t>drives interest</a:t>
            </a:r>
          </a:p>
          <a:p>
            <a:pPr marL="582882" lvl="1" indent="-291441">
              <a:lnSpc>
                <a:spcPts val="4238"/>
              </a:lnSpc>
              <a:buFont typeface="Arial"/>
              <a:buChar char="•"/>
            </a:pPr>
            <a:r>
              <a:rPr lang="en-US" sz="2133" b="1" dirty="0">
                <a:solidFill>
                  <a:srgbClr val="EE2737"/>
                </a:solidFill>
                <a:latin typeface="Montserrat ExtraBold" panose="00000900000000000000" pitchFamily="50" charset="0"/>
              </a:rPr>
              <a:t>Reserve agreed </a:t>
            </a:r>
            <a:r>
              <a:rPr lang="en-US" sz="2133" dirty="0">
                <a:solidFill>
                  <a:srgbClr val="0F2C50"/>
                </a:solidFill>
                <a:latin typeface="Montserrat Classic" panose="020B0604020202020204" charset="0"/>
              </a:rPr>
              <a:t>to protect seller in the auction room</a:t>
            </a:r>
          </a:p>
          <a:p>
            <a:pPr marL="582882" lvl="1" indent="-291441">
              <a:lnSpc>
                <a:spcPts val="4238"/>
              </a:lnSpc>
              <a:buFont typeface="Arial"/>
              <a:buChar char="•"/>
            </a:pPr>
            <a:r>
              <a:rPr lang="en-US" sz="2133" b="1" dirty="0">
                <a:solidFill>
                  <a:srgbClr val="EE2737"/>
                </a:solidFill>
                <a:latin typeface="Montserrat ExtraBold" panose="00000900000000000000" pitchFamily="50" charset="0"/>
              </a:rPr>
              <a:t>Unconditional sale </a:t>
            </a:r>
            <a:r>
              <a:rPr lang="en-US" sz="2133" dirty="0">
                <a:solidFill>
                  <a:srgbClr val="0F2C50"/>
                </a:solidFill>
                <a:latin typeface="Montserrat Classic" panose="020B0604020202020204" charset="0"/>
              </a:rPr>
              <a:t>with 10% deposit paid</a:t>
            </a:r>
          </a:p>
          <a:p>
            <a:pPr marL="582882" lvl="1" indent="-291441">
              <a:lnSpc>
                <a:spcPts val="4238"/>
              </a:lnSpc>
              <a:buFont typeface="Arial"/>
              <a:buChar char="•"/>
            </a:pPr>
            <a:r>
              <a:rPr lang="en-US" sz="2133" dirty="0">
                <a:solidFill>
                  <a:srgbClr val="0F2C50"/>
                </a:solidFill>
                <a:latin typeface="Montserrat Classic" panose="020B0604020202020204" charset="0"/>
              </a:rPr>
              <a:t>Typically, </a:t>
            </a:r>
            <a:r>
              <a:rPr lang="en-US" sz="2133" b="1" dirty="0">
                <a:solidFill>
                  <a:srgbClr val="EE2737"/>
                </a:solidFill>
                <a:latin typeface="Montserrat ExtraBold" panose="00000900000000000000" pitchFamily="50" charset="0"/>
              </a:rPr>
              <a:t>28 days completion</a:t>
            </a:r>
          </a:p>
          <a:p>
            <a:pPr marL="582882" lvl="1" indent="-291441">
              <a:lnSpc>
                <a:spcPts val="4238"/>
              </a:lnSpc>
              <a:buFont typeface="Arial"/>
              <a:buChar char="•"/>
            </a:pPr>
            <a:r>
              <a:rPr lang="en-US" sz="2133" b="1" u="sng" dirty="0">
                <a:solidFill>
                  <a:srgbClr val="EE2737"/>
                </a:solidFill>
                <a:latin typeface="Montserrat ExtraBold" panose="00000900000000000000" pitchFamily="50" charset="0"/>
              </a:rPr>
              <a:t>Sale is binding on the fall of the hammer</a:t>
            </a:r>
          </a:p>
        </p:txBody>
      </p:sp>
      <p:sp>
        <p:nvSpPr>
          <p:cNvPr id="7" name="AutoShape 7"/>
          <p:cNvSpPr/>
          <p:nvPr/>
        </p:nvSpPr>
        <p:spPr>
          <a:xfrm>
            <a:off x="1028762" y="1342877"/>
            <a:ext cx="6875505" cy="0"/>
          </a:xfrm>
          <a:prstGeom prst="line">
            <a:avLst/>
          </a:prstGeom>
          <a:ln w="19050" cap="flat">
            <a:solidFill>
              <a:srgbClr val="0F2C50"/>
            </a:solidFill>
            <a:prstDash val="solid"/>
            <a:headEnd type="none" w="sm" len="sm"/>
            <a:tailEnd type="none" w="sm" len="sm"/>
          </a:ln>
        </p:spPr>
        <p:txBody>
          <a:bodyPr/>
          <a:lstStyle/>
          <a:p>
            <a:endParaRPr lang="en-GB" sz="120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DF2101-8DEA-FEE6-0BB4-3FBC6D0E1C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2191239" cy="6858000"/>
          </a:xfrm>
          <a:prstGeom prst="rect">
            <a:avLst/>
          </a:prstGeom>
        </p:spPr>
      </p:pic>
      <p:sp>
        <p:nvSpPr>
          <p:cNvPr id="2" name="Title 1">
            <a:extLst>
              <a:ext uri="{FF2B5EF4-FFF2-40B4-BE49-F238E27FC236}">
                <a16:creationId xmlns:a16="http://schemas.microsoft.com/office/drawing/2014/main" id="{4713B501-7723-445D-A287-FDB90FEF6698}"/>
              </a:ext>
            </a:extLst>
          </p:cNvPr>
          <p:cNvSpPr>
            <a:spLocks noGrp="1"/>
          </p:cNvSpPr>
          <p:nvPr>
            <p:ph type="title"/>
          </p:nvPr>
        </p:nvSpPr>
        <p:spPr/>
        <p:txBody>
          <a:bodyPr/>
          <a:lstStyle/>
          <a:p>
            <a:r>
              <a:rPr lang="en-GB" dirty="0"/>
              <a:t>Kickstarter Project  - A collaborative approach</a:t>
            </a:r>
          </a:p>
        </p:txBody>
      </p:sp>
      <p:sp>
        <p:nvSpPr>
          <p:cNvPr id="3" name="Content Placeholder 2">
            <a:extLst>
              <a:ext uri="{FF2B5EF4-FFF2-40B4-BE49-F238E27FC236}">
                <a16:creationId xmlns:a16="http://schemas.microsoft.com/office/drawing/2014/main" id="{A50BEA60-E294-4778-AAA2-B9345767D77E}"/>
              </a:ext>
            </a:extLst>
          </p:cNvPr>
          <p:cNvSpPr>
            <a:spLocks noGrp="1"/>
          </p:cNvSpPr>
          <p:nvPr>
            <p:ph idx="1"/>
          </p:nvPr>
        </p:nvSpPr>
        <p:spPr/>
        <p:txBody>
          <a:bodyPr/>
          <a:lstStyle/>
          <a:p>
            <a:r>
              <a:rPr lang="en-GB" dirty="0"/>
              <a:t>Discussions commenced in 2023 with SEHP to consider the appointment of a dedicated Empty Homes Officer</a:t>
            </a:r>
          </a:p>
          <a:p>
            <a:r>
              <a:rPr lang="en-GB" dirty="0"/>
              <a:t>SEHP agreed at an early stage to support a post in West Lothian</a:t>
            </a:r>
          </a:p>
          <a:p>
            <a:r>
              <a:rPr lang="en-GB" dirty="0"/>
              <a:t>WLC interested in expanding the approach to empty homes and align with making best use of existing housing </a:t>
            </a:r>
          </a:p>
          <a:p>
            <a:r>
              <a:rPr lang="en-GB" dirty="0"/>
              <a:t>Recruitment commenced in November 2023</a:t>
            </a:r>
          </a:p>
          <a:p>
            <a:r>
              <a:rPr lang="en-GB" dirty="0"/>
              <a:t>Good interest in the post and appointment of successful candidate </a:t>
            </a:r>
          </a:p>
          <a:p>
            <a:pPr marL="0" indent="0">
              <a:buNone/>
            </a:pPr>
            <a:r>
              <a:rPr lang="en-GB" dirty="0"/>
              <a:t>   January 2024 (Grace Lummi)</a:t>
            </a:r>
          </a:p>
          <a:p>
            <a:pPr marL="0" indent="0">
              <a:buNone/>
            </a:pPr>
            <a:r>
              <a:rPr lang="en-GB" dirty="0"/>
              <a:t>        </a:t>
            </a:r>
          </a:p>
        </p:txBody>
      </p:sp>
    </p:spTree>
    <p:extLst>
      <p:ext uri="{BB962C8B-B14F-4D97-AF65-F5344CB8AC3E}">
        <p14:creationId xmlns:p14="http://schemas.microsoft.com/office/powerpoint/2010/main" val="415109293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0643ED-DFD5-84F9-BFEA-F3EFC1D607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2700"/>
            <a:ext cx="12191239" cy="6858000"/>
          </a:xfrm>
          <a:prstGeom prst="rect">
            <a:avLst/>
          </a:prstGeom>
        </p:spPr>
      </p:pic>
      <p:sp>
        <p:nvSpPr>
          <p:cNvPr id="2" name="Title 1">
            <a:extLst>
              <a:ext uri="{FF2B5EF4-FFF2-40B4-BE49-F238E27FC236}">
                <a16:creationId xmlns:a16="http://schemas.microsoft.com/office/drawing/2014/main" id="{5660D30D-02BE-442D-ADE8-E01918193604}"/>
              </a:ext>
            </a:extLst>
          </p:cNvPr>
          <p:cNvSpPr>
            <a:spLocks noGrp="1"/>
          </p:cNvSpPr>
          <p:nvPr>
            <p:ph type="title"/>
          </p:nvPr>
        </p:nvSpPr>
        <p:spPr/>
        <p:txBody>
          <a:bodyPr/>
          <a:lstStyle/>
          <a:p>
            <a:r>
              <a:rPr lang="en-GB" dirty="0"/>
              <a:t>Context - Empty Homes in West Lothian </a:t>
            </a:r>
          </a:p>
        </p:txBody>
      </p:sp>
      <p:sp>
        <p:nvSpPr>
          <p:cNvPr id="3" name="Content Placeholder 2">
            <a:extLst>
              <a:ext uri="{FF2B5EF4-FFF2-40B4-BE49-F238E27FC236}">
                <a16:creationId xmlns:a16="http://schemas.microsoft.com/office/drawing/2014/main" id="{168DD55E-749D-47F6-A7AB-902502CBD7CB}"/>
              </a:ext>
            </a:extLst>
          </p:cNvPr>
          <p:cNvSpPr>
            <a:spLocks noGrp="1"/>
          </p:cNvSpPr>
          <p:nvPr>
            <p:ph idx="1"/>
          </p:nvPr>
        </p:nvSpPr>
        <p:spPr/>
        <p:txBody>
          <a:bodyPr/>
          <a:lstStyle/>
          <a:p>
            <a:r>
              <a:rPr lang="en-GB" dirty="0"/>
              <a:t>There are around 250  long term empty homes in West Lothian</a:t>
            </a:r>
          </a:p>
          <a:p>
            <a:r>
              <a:rPr lang="en-GB" dirty="0"/>
              <a:t>There are around 80 second homes</a:t>
            </a:r>
          </a:p>
          <a:p>
            <a:r>
              <a:rPr lang="en-GB" dirty="0"/>
              <a:t>Not a huge scale but many cases are complex – owners not able to be traced</a:t>
            </a:r>
          </a:p>
          <a:p>
            <a:r>
              <a:rPr lang="en-GB" dirty="0"/>
              <a:t>Some of the properties are in poor condition</a:t>
            </a:r>
          </a:p>
          <a:p>
            <a:r>
              <a:rPr lang="en-GB" dirty="0"/>
              <a:t>Enquiries generated through contact from councillors and the public</a:t>
            </a:r>
          </a:p>
          <a:p>
            <a:endParaRPr lang="en-GB" dirty="0"/>
          </a:p>
          <a:p>
            <a:pPr marL="0" indent="0">
              <a:buNone/>
            </a:pPr>
            <a:endParaRPr lang="en-GB" dirty="0"/>
          </a:p>
        </p:txBody>
      </p:sp>
    </p:spTree>
    <p:extLst>
      <p:ext uri="{BB962C8B-B14F-4D97-AF65-F5344CB8AC3E}">
        <p14:creationId xmlns:p14="http://schemas.microsoft.com/office/powerpoint/2010/main" val="289577043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956F63-2AE8-C915-B271-0B8C48173A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2191239" cy="6858000"/>
          </a:xfrm>
          <a:prstGeom prst="rect">
            <a:avLst/>
          </a:prstGeom>
        </p:spPr>
      </p:pic>
      <p:sp>
        <p:nvSpPr>
          <p:cNvPr id="2" name="Title 1">
            <a:extLst>
              <a:ext uri="{FF2B5EF4-FFF2-40B4-BE49-F238E27FC236}">
                <a16:creationId xmlns:a16="http://schemas.microsoft.com/office/drawing/2014/main" id="{6D166239-B229-43FF-957C-E9E9EA74D0D6}"/>
              </a:ext>
            </a:extLst>
          </p:cNvPr>
          <p:cNvSpPr>
            <a:spLocks noGrp="1"/>
          </p:cNvSpPr>
          <p:nvPr>
            <p:ph type="title"/>
          </p:nvPr>
        </p:nvSpPr>
        <p:spPr/>
        <p:txBody>
          <a:bodyPr/>
          <a:lstStyle/>
          <a:p>
            <a:r>
              <a:rPr lang="en-GB" dirty="0"/>
              <a:t>Making best use of housing stock to address homelessness</a:t>
            </a:r>
          </a:p>
        </p:txBody>
      </p:sp>
      <p:sp>
        <p:nvSpPr>
          <p:cNvPr id="3" name="Content Placeholder 2">
            <a:extLst>
              <a:ext uri="{FF2B5EF4-FFF2-40B4-BE49-F238E27FC236}">
                <a16:creationId xmlns:a16="http://schemas.microsoft.com/office/drawing/2014/main" id="{B5AEF8AF-1160-46B2-8D6E-E5835023644D}"/>
              </a:ext>
            </a:extLst>
          </p:cNvPr>
          <p:cNvSpPr>
            <a:spLocks noGrp="1"/>
          </p:cNvSpPr>
          <p:nvPr>
            <p:ph idx="1"/>
          </p:nvPr>
        </p:nvSpPr>
        <p:spPr/>
        <p:txBody>
          <a:bodyPr/>
          <a:lstStyle/>
          <a:p>
            <a:r>
              <a:rPr lang="en-GB" sz="2400" dirty="0"/>
              <a:t>In West Lothian we have around 11,000 people on the common housing register and around 600 people in temporary accommodation</a:t>
            </a:r>
          </a:p>
          <a:p>
            <a:r>
              <a:rPr lang="en-GB" sz="2400" dirty="0"/>
              <a:t>Making best use of housing is important and bringing homes back into use is a priority.</a:t>
            </a:r>
          </a:p>
          <a:p>
            <a:r>
              <a:rPr lang="en-GB" sz="2400" dirty="0"/>
              <a:t>As a council we are working hard to minimise the number of empty council houses</a:t>
            </a:r>
          </a:p>
          <a:p>
            <a:r>
              <a:rPr lang="en-GB" sz="2400" dirty="0"/>
              <a:t>We have also purchased in excess of 200 former council properties on the open market over the past 5 years, many of which were empty.</a:t>
            </a:r>
          </a:p>
          <a:p>
            <a:r>
              <a:rPr lang="en-GB" sz="2400" dirty="0"/>
              <a:t>We want to encourage owners of empty homes to bring homes back into use to increase the supply of housing and help to tackle homelessness</a:t>
            </a:r>
          </a:p>
        </p:txBody>
      </p:sp>
    </p:spTree>
    <p:extLst>
      <p:ext uri="{BB962C8B-B14F-4D97-AF65-F5344CB8AC3E}">
        <p14:creationId xmlns:p14="http://schemas.microsoft.com/office/powerpoint/2010/main" val="319477953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31CBD6-C554-9C2D-08FF-CD8E17BCA4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2191239" cy="6858000"/>
          </a:xfrm>
          <a:prstGeom prst="rect">
            <a:avLst/>
          </a:prstGeom>
        </p:spPr>
      </p:pic>
      <p:sp>
        <p:nvSpPr>
          <p:cNvPr id="2" name="Title 1">
            <a:extLst>
              <a:ext uri="{FF2B5EF4-FFF2-40B4-BE49-F238E27FC236}">
                <a16:creationId xmlns:a16="http://schemas.microsoft.com/office/drawing/2014/main" id="{ED183C81-2F47-4A3C-87CB-64FFE19D9B4D}"/>
              </a:ext>
            </a:extLst>
          </p:cNvPr>
          <p:cNvSpPr>
            <a:spLocks noGrp="1"/>
          </p:cNvSpPr>
          <p:nvPr>
            <p:ph type="title"/>
          </p:nvPr>
        </p:nvSpPr>
        <p:spPr>
          <a:xfrm>
            <a:off x="838200" y="365125"/>
            <a:ext cx="10515600" cy="720725"/>
          </a:xfrm>
        </p:spPr>
        <p:txBody>
          <a:bodyPr/>
          <a:lstStyle/>
          <a:p>
            <a:r>
              <a:rPr lang="en-GB" dirty="0"/>
              <a:t>Role of the Empty Homes Officer</a:t>
            </a:r>
          </a:p>
        </p:txBody>
      </p:sp>
      <p:sp>
        <p:nvSpPr>
          <p:cNvPr id="3" name="Content Placeholder 2">
            <a:extLst>
              <a:ext uri="{FF2B5EF4-FFF2-40B4-BE49-F238E27FC236}">
                <a16:creationId xmlns:a16="http://schemas.microsoft.com/office/drawing/2014/main" id="{58BA6D19-CAAC-4079-97B9-BFF1602D9529}"/>
              </a:ext>
            </a:extLst>
          </p:cNvPr>
          <p:cNvSpPr>
            <a:spLocks noGrp="1"/>
          </p:cNvSpPr>
          <p:nvPr>
            <p:ph idx="1"/>
          </p:nvPr>
        </p:nvSpPr>
        <p:spPr>
          <a:xfrm>
            <a:off x="838200" y="1253331"/>
            <a:ext cx="10515600" cy="4351338"/>
          </a:xfrm>
        </p:spPr>
        <p:txBody>
          <a:bodyPr/>
          <a:lstStyle/>
          <a:p>
            <a:r>
              <a:rPr lang="en-GB" sz="2400" dirty="0"/>
              <a:t>Engagement across a range of council services to establish a network of contacts to address empty homes</a:t>
            </a:r>
          </a:p>
          <a:p>
            <a:r>
              <a:rPr lang="en-GB" sz="2400" dirty="0"/>
              <a:t>Review the list of long term empty homes and consider priorities for engagement with home owners</a:t>
            </a:r>
          </a:p>
          <a:p>
            <a:r>
              <a:rPr lang="en-GB" sz="2400" dirty="0"/>
              <a:t>Work closely with SEHP colleagues and EHOs in other councils to understand the best techniques for working with owners of empty homes</a:t>
            </a:r>
          </a:p>
          <a:p>
            <a:r>
              <a:rPr lang="en-GB" sz="2400" dirty="0"/>
              <a:t>Respond to enquiries on empty homes </a:t>
            </a:r>
          </a:p>
          <a:p>
            <a:r>
              <a:rPr lang="en-GB" sz="2400" dirty="0"/>
              <a:t>Update the council’s web page to provide advice and information on bringing empty homes back into use, with appropriate links to SEHP website and other sources of information</a:t>
            </a:r>
          </a:p>
          <a:p>
            <a:r>
              <a:rPr lang="en-GB" sz="2400" dirty="0"/>
              <a:t>Develop an Empty Homes Strategy to link with the Local Housing Strategy</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329732501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DD4C54-2F37-EF11-8792-CEE6B5D364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2191239" cy="6858000"/>
          </a:xfrm>
          <a:prstGeom prst="rect">
            <a:avLst/>
          </a:prstGeom>
        </p:spPr>
      </p:pic>
      <p:sp>
        <p:nvSpPr>
          <p:cNvPr id="2" name="Title 1">
            <a:extLst>
              <a:ext uri="{FF2B5EF4-FFF2-40B4-BE49-F238E27FC236}">
                <a16:creationId xmlns:a16="http://schemas.microsoft.com/office/drawing/2014/main" id="{033787EA-37DD-4144-A70A-93545E7FCE99}"/>
              </a:ext>
            </a:extLst>
          </p:cNvPr>
          <p:cNvSpPr>
            <a:spLocks noGrp="1"/>
          </p:cNvSpPr>
          <p:nvPr>
            <p:ph type="title"/>
          </p:nvPr>
        </p:nvSpPr>
        <p:spPr/>
        <p:txBody>
          <a:bodyPr/>
          <a:lstStyle/>
          <a:p>
            <a:r>
              <a:rPr lang="en-GB" dirty="0"/>
              <a:t>Our Future Approach</a:t>
            </a:r>
          </a:p>
        </p:txBody>
      </p:sp>
      <p:sp>
        <p:nvSpPr>
          <p:cNvPr id="3" name="Content Placeholder 2">
            <a:extLst>
              <a:ext uri="{FF2B5EF4-FFF2-40B4-BE49-F238E27FC236}">
                <a16:creationId xmlns:a16="http://schemas.microsoft.com/office/drawing/2014/main" id="{5A5BD40C-E17B-4BDF-BFF2-1D87A0C59DEE}"/>
              </a:ext>
            </a:extLst>
          </p:cNvPr>
          <p:cNvSpPr>
            <a:spLocks noGrp="1"/>
          </p:cNvSpPr>
          <p:nvPr>
            <p:ph idx="1"/>
          </p:nvPr>
        </p:nvSpPr>
        <p:spPr>
          <a:xfrm>
            <a:off x="838200" y="1387475"/>
            <a:ext cx="10515600" cy="5359399"/>
          </a:xfrm>
        </p:spPr>
        <p:txBody>
          <a:bodyPr/>
          <a:lstStyle/>
          <a:p>
            <a:r>
              <a:rPr lang="en-GB" sz="2000" dirty="0"/>
              <a:t>We will develop an Empty Homes Strategy that has clear links to the Local Housing </a:t>
            </a:r>
            <a:r>
              <a:rPr lang="en-GB" sz="2000"/>
              <a:t>Strategy </a:t>
            </a:r>
            <a:br>
              <a:rPr lang="en-GB" sz="2000"/>
            </a:br>
            <a:r>
              <a:rPr lang="en-GB" sz="2000"/>
              <a:t>and </a:t>
            </a:r>
            <a:r>
              <a:rPr lang="en-GB" sz="2000" dirty="0"/>
              <a:t>to addressing homelessness </a:t>
            </a:r>
          </a:p>
          <a:p>
            <a:r>
              <a:rPr lang="en-GB" sz="2000" dirty="0"/>
              <a:t>We will develop a collaborative approach across the council to tackle empty homes</a:t>
            </a:r>
          </a:p>
          <a:p>
            <a:pPr marL="0" indent="0">
              <a:spcBef>
                <a:spcPts val="0"/>
              </a:spcBef>
              <a:buNone/>
            </a:pPr>
            <a:r>
              <a:rPr lang="en-GB" sz="2000" dirty="0"/>
              <a:t>     engaging with  Council Tax, Environmental Health, Community Safety, Private Sector Housing </a:t>
            </a:r>
          </a:p>
          <a:p>
            <a:pPr marL="0" indent="0">
              <a:spcBef>
                <a:spcPts val="0"/>
              </a:spcBef>
              <a:buNone/>
            </a:pPr>
            <a:r>
              <a:rPr lang="en-GB" sz="2000" dirty="0"/>
              <a:t>     to develop a more collaborative approach to tackling empty homes.   We will also engage </a:t>
            </a:r>
          </a:p>
          <a:p>
            <a:pPr marL="0" indent="0">
              <a:spcBef>
                <a:spcPts val="0"/>
              </a:spcBef>
              <a:buNone/>
            </a:pPr>
            <a:r>
              <a:rPr lang="en-GB" sz="2000" dirty="0"/>
              <a:t>     with the Police &amp; SFRS as appropriate</a:t>
            </a:r>
          </a:p>
          <a:p>
            <a:r>
              <a:rPr lang="en-GB" sz="2000" dirty="0"/>
              <a:t>We will work closely with home owners to encourage them to bring </a:t>
            </a:r>
            <a:r>
              <a:rPr lang="en-GB" sz="1800" dirty="0"/>
              <a:t>houses back</a:t>
            </a:r>
            <a:r>
              <a:rPr lang="en-GB" sz="2000" dirty="0"/>
              <a:t> into use, specifically for people in housing need.  This will require close working with our Housing </a:t>
            </a:r>
            <a:br>
              <a:rPr lang="en-GB" sz="2000" dirty="0"/>
            </a:br>
            <a:r>
              <a:rPr lang="en-GB" sz="2000" dirty="0"/>
              <a:t>Needs team.</a:t>
            </a:r>
          </a:p>
          <a:p>
            <a:r>
              <a:rPr lang="en-GB" sz="2000" dirty="0"/>
              <a:t>We will review and update the Empty Homes information on the council’s website</a:t>
            </a:r>
          </a:p>
          <a:p>
            <a:pPr marL="0" indent="0">
              <a:buNone/>
            </a:pPr>
            <a:endParaRPr lang="en-GB" sz="2000" dirty="0"/>
          </a:p>
          <a:p>
            <a:pPr>
              <a:spcBef>
                <a:spcPts val="0"/>
              </a:spcBef>
            </a:pPr>
            <a:r>
              <a:rPr lang="en-GB" sz="2000" dirty="0"/>
              <a:t>There will be close working with SEHP colleagues to learn the best techniques</a:t>
            </a:r>
          </a:p>
          <a:p>
            <a:pPr marL="0" indent="0">
              <a:spcBef>
                <a:spcPts val="0"/>
              </a:spcBef>
              <a:buNone/>
            </a:pPr>
            <a:r>
              <a:rPr lang="en-GB" sz="2000" dirty="0"/>
              <a:t>     to engage owners to bring homes back into use.</a:t>
            </a:r>
          </a:p>
          <a:p>
            <a:pPr marL="0" indent="0">
              <a:spcBef>
                <a:spcPts val="0"/>
              </a:spcBef>
              <a:buNone/>
            </a:pPr>
            <a:endParaRPr lang="en-GB" sz="2000" dirty="0"/>
          </a:p>
          <a:p>
            <a:pPr>
              <a:spcBef>
                <a:spcPts val="0"/>
              </a:spcBef>
            </a:pPr>
            <a:r>
              <a:rPr lang="en-GB" sz="2000" dirty="0"/>
              <a:t>We will monitor the outcomes of work on empty homes as part of the overall </a:t>
            </a:r>
            <a:br>
              <a:rPr lang="en-GB" sz="2000" dirty="0"/>
            </a:br>
            <a:r>
              <a:rPr lang="en-GB" sz="2000" dirty="0"/>
              <a:t>approach to increasing housing supply in West Lothian</a:t>
            </a:r>
          </a:p>
        </p:txBody>
      </p:sp>
    </p:spTree>
    <p:extLst>
      <p:ext uri="{BB962C8B-B14F-4D97-AF65-F5344CB8AC3E}">
        <p14:creationId xmlns:p14="http://schemas.microsoft.com/office/powerpoint/2010/main" val="244539349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12191238" cy="6858000"/>
          </a:xfrm>
          <a:prstGeom prst="rect">
            <a:avLst/>
          </a:prstGeom>
        </p:spPr>
      </p:pic>
      <p:sp>
        <p:nvSpPr>
          <p:cNvPr id="5" name="TextBox 4"/>
          <p:cNvSpPr txBox="1"/>
          <p:nvPr/>
        </p:nvSpPr>
        <p:spPr>
          <a:xfrm>
            <a:off x="0" y="1640261"/>
            <a:ext cx="12191238" cy="769441"/>
          </a:xfrm>
          <a:prstGeom prst="rect">
            <a:avLst/>
          </a:prstGeom>
          <a:noFill/>
        </p:spPr>
        <p:txBody>
          <a:bodyPr wrap="square" rtlCol="0">
            <a:spAutoFit/>
          </a:bodyPr>
          <a:lstStyle/>
          <a:p>
            <a:pPr algn="ctr"/>
            <a:r>
              <a:rPr lang="en-US" sz="4400" dirty="0">
                <a:solidFill>
                  <a:schemeClr val="bg1"/>
                </a:solidFill>
                <a:ea typeface="Georgia" charset="0"/>
                <a:cs typeface="Georgia" charset="0"/>
              </a:rPr>
              <a:t>Scottish Empty Homes Partnership</a:t>
            </a:r>
          </a:p>
        </p:txBody>
      </p:sp>
      <p:sp>
        <p:nvSpPr>
          <p:cNvPr id="6" name="TextBox 5"/>
          <p:cNvSpPr txBox="1"/>
          <p:nvPr/>
        </p:nvSpPr>
        <p:spPr>
          <a:xfrm>
            <a:off x="2922309" y="4535384"/>
            <a:ext cx="6470931" cy="564517"/>
          </a:xfrm>
          <a:prstGeom prst="rect">
            <a:avLst/>
          </a:prstGeom>
          <a:noFill/>
        </p:spPr>
        <p:txBody>
          <a:bodyPr wrap="square" rtlCol="0">
            <a:spAutoFit/>
          </a:bodyPr>
          <a:lstStyle/>
          <a:p>
            <a:pPr algn="ctr"/>
            <a:r>
              <a:rPr lang="en-US" sz="3000" dirty="0">
                <a:solidFill>
                  <a:schemeClr val="bg1"/>
                </a:solidFill>
                <a:latin typeface="Calibri Light" charset="0"/>
                <a:ea typeface="Calibri Light" charset="0"/>
                <a:cs typeface="Calibri Light" charset="0"/>
              </a:rPr>
              <a:t>29</a:t>
            </a:r>
            <a:r>
              <a:rPr lang="en-US" sz="3000" baseline="30000" dirty="0">
                <a:solidFill>
                  <a:schemeClr val="bg1"/>
                </a:solidFill>
                <a:latin typeface="Calibri Light" charset="0"/>
                <a:ea typeface="Calibri Light" charset="0"/>
                <a:cs typeface="Calibri Light" charset="0"/>
              </a:rPr>
              <a:t>th</a:t>
            </a:r>
            <a:r>
              <a:rPr lang="en-US" sz="3000" dirty="0">
                <a:solidFill>
                  <a:schemeClr val="bg1"/>
                </a:solidFill>
                <a:latin typeface="Calibri Light" charset="0"/>
                <a:ea typeface="Calibri Light" charset="0"/>
                <a:cs typeface="Calibri Light" charset="0"/>
              </a:rPr>
              <a:t> February 2024</a:t>
            </a:r>
          </a:p>
        </p:txBody>
      </p:sp>
      <p:sp>
        <p:nvSpPr>
          <p:cNvPr id="7" name="TextBox 6"/>
          <p:cNvSpPr txBox="1"/>
          <p:nvPr/>
        </p:nvSpPr>
        <p:spPr>
          <a:xfrm>
            <a:off x="-1" y="2855166"/>
            <a:ext cx="12191238" cy="1323439"/>
          </a:xfrm>
          <a:prstGeom prst="rect">
            <a:avLst/>
          </a:prstGeom>
          <a:noFill/>
        </p:spPr>
        <p:txBody>
          <a:bodyPr wrap="square" rtlCol="0">
            <a:spAutoFit/>
          </a:bodyPr>
          <a:lstStyle/>
          <a:p>
            <a:pPr algn="ctr"/>
            <a:r>
              <a:rPr lang="en-US" sz="4000" dirty="0">
                <a:solidFill>
                  <a:srgbClr val="92D050"/>
                </a:solidFill>
                <a:latin typeface="Calibri Light" charset="0"/>
                <a:ea typeface="Calibri Light" charset="0"/>
                <a:cs typeface="Calibri Light" charset="0"/>
              </a:rPr>
              <a:t>West Lothian Council and Shelter Scotland Kickstarter Project</a:t>
            </a:r>
          </a:p>
        </p:txBody>
      </p:sp>
      <p:sp>
        <p:nvSpPr>
          <p:cNvPr id="9" name="Rectangle 8"/>
          <p:cNvSpPr/>
          <p:nvPr/>
        </p:nvSpPr>
        <p:spPr>
          <a:xfrm>
            <a:off x="2774871" y="4411743"/>
            <a:ext cx="6769338" cy="810706"/>
          </a:xfrm>
          <a:prstGeom prst="rect">
            <a:avLst/>
          </a:prstGeom>
          <a:no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072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529463-8EA8-62F6-3350-6C63F437396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902320" y="0"/>
            <a:ext cx="10033000" cy="7524750"/>
          </a:xfrm>
          <a:prstGeom prst="rect">
            <a:avLst/>
          </a:prstGeom>
        </p:spPr>
      </p:pic>
      <p:pic>
        <p:nvPicPr>
          <p:cNvPr id="19" name="Picture 18">
            <a:extLst>
              <a:ext uri="{FF2B5EF4-FFF2-40B4-BE49-F238E27FC236}">
                <a16:creationId xmlns:a16="http://schemas.microsoft.com/office/drawing/2014/main" id="{A38CD9D5-1D32-43EE-BC41-C42C79E4BE16}"/>
              </a:ext>
            </a:extLst>
          </p:cNvPr>
          <p:cNvPicPr>
            <a:picLocks noChangeAspect="1"/>
          </p:cNvPicPr>
          <p:nvPr/>
        </p:nvPicPr>
        <p:blipFill>
          <a:blip r:embed="rId3"/>
          <a:stretch>
            <a:fillRect/>
          </a:stretch>
        </p:blipFill>
        <p:spPr>
          <a:xfrm rot="387757">
            <a:off x="2057736" y="-2292252"/>
            <a:ext cx="17456268" cy="15064395"/>
          </a:xfrm>
          <a:prstGeom prst="rect">
            <a:avLst/>
          </a:prstGeom>
        </p:spPr>
      </p:pic>
      <p:pic>
        <p:nvPicPr>
          <p:cNvPr id="8" name="Picture 7" descr="Graphical user interface, text&#10;&#10;Description automatically generated">
            <a:extLst>
              <a:ext uri="{FF2B5EF4-FFF2-40B4-BE49-F238E27FC236}">
                <a16:creationId xmlns:a16="http://schemas.microsoft.com/office/drawing/2014/main" id="{B517F74D-63A9-4595-A2BD-8C094914800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62948" y="1204822"/>
            <a:ext cx="7229052" cy="2421732"/>
          </a:xfrm>
          <a:prstGeom prst="rect">
            <a:avLst/>
          </a:prstGeom>
        </p:spPr>
      </p:pic>
      <p:sp>
        <p:nvSpPr>
          <p:cNvPr id="4" name="TextBox 3">
            <a:extLst>
              <a:ext uri="{FF2B5EF4-FFF2-40B4-BE49-F238E27FC236}">
                <a16:creationId xmlns:a16="http://schemas.microsoft.com/office/drawing/2014/main" id="{A7AE5E18-D5CE-BA6B-7435-0CACC9294EEA}"/>
              </a:ext>
            </a:extLst>
          </p:cNvPr>
          <p:cNvSpPr txBox="1"/>
          <p:nvPr/>
        </p:nvSpPr>
        <p:spPr>
          <a:xfrm>
            <a:off x="4648200" y="5239944"/>
            <a:ext cx="5200649" cy="800219"/>
          </a:xfrm>
          <a:prstGeom prst="rect">
            <a:avLst/>
          </a:prstGeom>
          <a:noFill/>
        </p:spPr>
        <p:txBody>
          <a:bodyPr wrap="square" rtlCol="0">
            <a:spAutoFit/>
          </a:bodyPr>
          <a:lstStyle/>
          <a:p>
            <a:r>
              <a:rPr lang="en-US" sz="2800" b="1" dirty="0">
                <a:solidFill>
                  <a:schemeClr val="bg2"/>
                </a:solidFill>
                <a:latin typeface="+mj-lt"/>
              </a:rPr>
              <a:t>SEHP/The Cii – Dundee Project</a:t>
            </a:r>
          </a:p>
          <a:p>
            <a:r>
              <a:rPr lang="en-US" dirty="0">
                <a:solidFill>
                  <a:schemeClr val="bg2"/>
                </a:solidFill>
                <a:latin typeface="+mj-lt"/>
              </a:rPr>
              <a:t>Catrin Evans – Head of Development</a:t>
            </a:r>
            <a:endParaRPr lang="en-GB" dirty="0">
              <a:solidFill>
                <a:schemeClr val="bg2"/>
              </a:solidFill>
              <a:latin typeface="+mj-lt"/>
            </a:endParaRPr>
          </a:p>
        </p:txBody>
      </p:sp>
    </p:spTree>
    <p:extLst>
      <p:ext uri="{BB962C8B-B14F-4D97-AF65-F5344CB8AC3E}">
        <p14:creationId xmlns:p14="http://schemas.microsoft.com/office/powerpoint/2010/main" val="174806925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E137CB4-6EB0-5505-0735-81538CFF84F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0" y="-1"/>
            <a:ext cx="3997732" cy="4469126"/>
          </a:xfrm>
          <a:prstGeom prst="rect">
            <a:avLst/>
          </a:prstGeom>
        </p:spPr>
      </p:pic>
      <p:pic>
        <p:nvPicPr>
          <p:cNvPr id="17" name="Picture 16" descr="A picture containing person, bed, laying, clothes&#10;&#10;Description automatically generated">
            <a:extLst>
              <a:ext uri="{FF2B5EF4-FFF2-40B4-BE49-F238E27FC236}">
                <a16:creationId xmlns:a16="http://schemas.microsoft.com/office/drawing/2014/main" id="{87296B70-7C7B-5A0C-F5C4-B191618FC0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4584578" y="-400511"/>
            <a:ext cx="2226220" cy="3027239"/>
          </a:xfrm>
          <a:prstGeom prst="rect">
            <a:avLst/>
          </a:prstGeom>
        </p:spPr>
      </p:pic>
      <p:pic>
        <p:nvPicPr>
          <p:cNvPr id="3" name="Picture 2" descr="A group of people sitting around a table&#10;&#10;Description automatically generated">
            <a:extLst>
              <a:ext uri="{FF2B5EF4-FFF2-40B4-BE49-F238E27FC236}">
                <a16:creationId xmlns:a16="http://schemas.microsoft.com/office/drawing/2014/main" id="{F553479D-5227-BB87-078D-EEE7C0DE803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b="-1"/>
          <a:stretch/>
        </p:blipFill>
        <p:spPr>
          <a:xfrm>
            <a:off x="4184069" y="2406570"/>
            <a:ext cx="3027239" cy="2050948"/>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F8555838-4E99-91C6-E7D8-784CAE37FA7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3"/>
          <a:stretch/>
        </p:blipFill>
        <p:spPr>
          <a:xfrm>
            <a:off x="-3717" y="4638290"/>
            <a:ext cx="3020892" cy="2219710"/>
          </a:xfrm>
          <a:prstGeom prst="rect">
            <a:avLst/>
          </a:prstGeom>
        </p:spPr>
      </p:pic>
      <p:pic>
        <p:nvPicPr>
          <p:cNvPr id="15" name="Picture 14" descr="A picture containing sky, outdoor, ground&#10;&#10;Description automatically generated">
            <a:extLst>
              <a:ext uri="{FF2B5EF4-FFF2-40B4-BE49-F238E27FC236}">
                <a16:creationId xmlns:a16="http://schemas.microsoft.com/office/drawing/2014/main" id="{8431EF18-8F07-4803-2C4A-A0042EA8E42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84628" y="4629236"/>
            <a:ext cx="4026679" cy="2228764"/>
          </a:xfrm>
          <a:prstGeom prst="rect">
            <a:avLst/>
          </a:prstGeom>
        </p:spPr>
      </p:pic>
      <p:sp>
        <p:nvSpPr>
          <p:cNvPr id="20" name="TextBox 19">
            <a:extLst>
              <a:ext uri="{FF2B5EF4-FFF2-40B4-BE49-F238E27FC236}">
                <a16:creationId xmlns:a16="http://schemas.microsoft.com/office/drawing/2014/main" id="{AF5FB0B2-72CD-BEDD-FBF0-BD7AE232DA64}"/>
              </a:ext>
            </a:extLst>
          </p:cNvPr>
          <p:cNvSpPr txBox="1"/>
          <p:nvPr/>
        </p:nvSpPr>
        <p:spPr>
          <a:xfrm>
            <a:off x="7651494" y="2569274"/>
            <a:ext cx="3826578" cy="3776488"/>
          </a:xfrm>
          <a:prstGeom prst="rect">
            <a:avLst/>
          </a:prstGeom>
        </p:spPr>
        <p:txBody>
          <a:bodyPr vert="horz" lIns="91440" tIns="45720" rIns="91440" bIns="45720" rtlCol="0">
            <a:normAutofit fontScale="92500" lnSpcReduction="10000"/>
          </a:bodyPr>
          <a:lstStyle/>
          <a:p>
            <a:pPr marL="400050" indent="-342900">
              <a:lnSpc>
                <a:spcPct val="90000"/>
              </a:lnSpc>
              <a:spcAft>
                <a:spcPts val="600"/>
              </a:spcAft>
              <a:buFont typeface="Arial" panose="020B0604020202020204" pitchFamily="34" charset="0"/>
              <a:buChar char="•"/>
            </a:pPr>
            <a:r>
              <a:rPr lang="en-US" sz="2000" dirty="0"/>
              <a:t>Launched first project in 2017</a:t>
            </a:r>
          </a:p>
          <a:p>
            <a:pPr marL="400050" indent="-342900">
              <a:lnSpc>
                <a:spcPct val="90000"/>
              </a:lnSpc>
              <a:spcAft>
                <a:spcPts val="600"/>
              </a:spcAft>
              <a:buFont typeface="Arial" panose="020B0604020202020204" pitchFamily="34" charset="0"/>
              <a:buChar char="•"/>
            </a:pPr>
            <a:r>
              <a:rPr lang="en-US" sz="2000" dirty="0"/>
              <a:t>Since then – have brought 10 empty homes back into use </a:t>
            </a:r>
          </a:p>
          <a:p>
            <a:pPr marL="400050" indent="-342900">
              <a:lnSpc>
                <a:spcPct val="90000"/>
              </a:lnSpc>
              <a:spcAft>
                <a:spcPts val="600"/>
              </a:spcAft>
              <a:buFont typeface="Arial" panose="020B0604020202020204" pitchFamily="34" charset="0"/>
              <a:buChar char="•"/>
            </a:pPr>
            <a:r>
              <a:rPr lang="en-US" sz="2000" dirty="0"/>
              <a:t>Supported over 300 people to improve their circumstances</a:t>
            </a:r>
          </a:p>
          <a:p>
            <a:pPr marL="57150">
              <a:lnSpc>
                <a:spcPct val="90000"/>
              </a:lnSpc>
              <a:spcAft>
                <a:spcPts val="600"/>
              </a:spcAft>
            </a:pPr>
            <a:endParaRPr lang="en-US" sz="2000" dirty="0"/>
          </a:p>
          <a:p>
            <a:pPr marL="57150">
              <a:lnSpc>
                <a:spcPct val="90000"/>
              </a:lnSpc>
              <a:spcAft>
                <a:spcPts val="600"/>
              </a:spcAft>
            </a:pPr>
            <a:r>
              <a:rPr lang="en-US" sz="2000" dirty="0"/>
              <a:t>2022-24</a:t>
            </a:r>
          </a:p>
          <a:p>
            <a:pPr marL="400050" indent="-342900">
              <a:lnSpc>
                <a:spcPct val="90000"/>
              </a:lnSpc>
              <a:spcAft>
                <a:spcPts val="600"/>
              </a:spcAft>
              <a:buFont typeface="Arial" panose="020B0604020202020204" pitchFamily="34" charset="0"/>
              <a:buChar char="•"/>
            </a:pPr>
            <a:r>
              <a:rPr lang="en-US" sz="2000" dirty="0"/>
              <a:t>Have started two new community regeneration programs</a:t>
            </a:r>
          </a:p>
          <a:p>
            <a:pPr marL="400050" indent="-342900">
              <a:lnSpc>
                <a:spcPct val="90000"/>
              </a:lnSpc>
              <a:spcAft>
                <a:spcPts val="600"/>
              </a:spcAft>
              <a:buFont typeface="Arial" panose="020B0604020202020204" pitchFamily="34" charset="0"/>
              <a:buChar char="•"/>
            </a:pPr>
            <a:r>
              <a:rPr lang="en-US" sz="2000" dirty="0"/>
              <a:t>From 60 beneficiaries to over 150 beneficiaries a year </a:t>
            </a:r>
          </a:p>
          <a:p>
            <a:pPr marL="400050" indent="-342900">
              <a:lnSpc>
                <a:spcPct val="90000"/>
              </a:lnSpc>
              <a:spcAft>
                <a:spcPts val="600"/>
              </a:spcAft>
              <a:buFont typeface="Arial" panose="020B0604020202020204" pitchFamily="34" charset="0"/>
              <a:buChar char="•"/>
            </a:pPr>
            <a:r>
              <a:rPr lang="en-US" sz="2000" dirty="0"/>
              <a:t>From 6 staff to 12  </a:t>
            </a:r>
          </a:p>
          <a:p>
            <a:pPr marL="57150">
              <a:lnSpc>
                <a:spcPct val="90000"/>
              </a:lnSpc>
              <a:spcAft>
                <a:spcPts val="600"/>
              </a:spcAft>
            </a:pPr>
            <a:endParaRPr lang="en-US" sz="2000" dirty="0"/>
          </a:p>
          <a:p>
            <a:pPr marL="400050" indent="-342900">
              <a:lnSpc>
                <a:spcPct val="90000"/>
              </a:lnSpc>
              <a:spcAft>
                <a:spcPts val="600"/>
              </a:spcAft>
              <a:buFont typeface="Arial" panose="020B0604020202020204" pitchFamily="34" charset="0"/>
              <a:buChar char="•"/>
            </a:pPr>
            <a:endParaRPr lang="en-US" sz="2000" dirty="0"/>
          </a:p>
        </p:txBody>
      </p:sp>
      <p:sp>
        <p:nvSpPr>
          <p:cNvPr id="10" name="Title 1">
            <a:extLst>
              <a:ext uri="{FF2B5EF4-FFF2-40B4-BE49-F238E27FC236}">
                <a16:creationId xmlns:a16="http://schemas.microsoft.com/office/drawing/2014/main" id="{AC03DD93-E60C-B770-023F-CE6EE3D72039}"/>
              </a:ext>
            </a:extLst>
          </p:cNvPr>
          <p:cNvSpPr txBox="1">
            <a:spLocks/>
          </p:cNvSpPr>
          <p:nvPr/>
        </p:nvSpPr>
        <p:spPr>
          <a:xfrm>
            <a:off x="860876" y="319878"/>
            <a:ext cx="7425379" cy="22137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en-US" sz="7200" dirty="0"/>
          </a:p>
        </p:txBody>
      </p:sp>
      <p:pic>
        <p:nvPicPr>
          <p:cNvPr id="5" name="Picture 4">
            <a:extLst>
              <a:ext uri="{FF2B5EF4-FFF2-40B4-BE49-F238E27FC236}">
                <a16:creationId xmlns:a16="http://schemas.microsoft.com/office/drawing/2014/main" id="{2AABC618-E619-0CBB-7D80-4DD14487DC48}"/>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657159" y="319878"/>
            <a:ext cx="4065756" cy="1917682"/>
          </a:xfrm>
          <a:prstGeom prst="rect">
            <a:avLst/>
          </a:prstGeom>
        </p:spPr>
      </p:pic>
    </p:spTree>
    <p:extLst>
      <p:ext uri="{BB962C8B-B14F-4D97-AF65-F5344CB8AC3E}">
        <p14:creationId xmlns:p14="http://schemas.microsoft.com/office/powerpoint/2010/main" val="102778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7B6A9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81AAF8-7C48-476A-8566-339D2FA07480}"/>
              </a:ext>
            </a:extLst>
          </p:cNvPr>
          <p:cNvSpPr/>
          <p:nvPr/>
        </p:nvSpPr>
        <p:spPr>
          <a:xfrm>
            <a:off x="6058138" y="331258"/>
            <a:ext cx="75723" cy="6195483"/>
          </a:xfrm>
          <a:prstGeom prst="rect">
            <a:avLst/>
          </a:prstGeom>
          <a:solidFill>
            <a:schemeClr val="bg2"/>
          </a:solidFill>
          <a:ln>
            <a:solidFill>
              <a:schemeClr val="bg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3" name="TextBox 2">
            <a:extLst>
              <a:ext uri="{FF2B5EF4-FFF2-40B4-BE49-F238E27FC236}">
                <a16:creationId xmlns:a16="http://schemas.microsoft.com/office/drawing/2014/main" id="{B1820959-1591-2087-D61D-B2A8158C07ED}"/>
              </a:ext>
            </a:extLst>
          </p:cNvPr>
          <p:cNvSpPr txBox="1"/>
          <p:nvPr/>
        </p:nvSpPr>
        <p:spPr>
          <a:xfrm>
            <a:off x="8484097" y="331257"/>
            <a:ext cx="3498980" cy="584775"/>
          </a:xfrm>
          <a:prstGeom prst="rect">
            <a:avLst/>
          </a:prstGeom>
          <a:noFill/>
        </p:spPr>
        <p:txBody>
          <a:bodyPr wrap="square" rtlCol="0">
            <a:spAutoFit/>
          </a:bodyPr>
          <a:lstStyle/>
          <a:p>
            <a:r>
              <a:rPr lang="en-US" sz="3200" b="1" dirty="0">
                <a:solidFill>
                  <a:schemeClr val="bg2"/>
                </a:solidFill>
              </a:rPr>
              <a:t>Dundee</a:t>
            </a:r>
            <a:endParaRPr lang="en-GB" sz="3200" b="1" dirty="0">
              <a:solidFill>
                <a:schemeClr val="bg2"/>
              </a:solidFill>
            </a:endParaRPr>
          </a:p>
        </p:txBody>
      </p:sp>
      <p:sp>
        <p:nvSpPr>
          <p:cNvPr id="4" name="TextBox 3">
            <a:extLst>
              <a:ext uri="{FF2B5EF4-FFF2-40B4-BE49-F238E27FC236}">
                <a16:creationId xmlns:a16="http://schemas.microsoft.com/office/drawing/2014/main" id="{B2A29C5F-A447-1A1D-1601-EED19DC4DA01}"/>
              </a:ext>
            </a:extLst>
          </p:cNvPr>
          <p:cNvSpPr txBox="1"/>
          <p:nvPr/>
        </p:nvSpPr>
        <p:spPr>
          <a:xfrm>
            <a:off x="2313453" y="331258"/>
            <a:ext cx="2961453" cy="584775"/>
          </a:xfrm>
          <a:prstGeom prst="rect">
            <a:avLst/>
          </a:prstGeom>
          <a:noFill/>
        </p:spPr>
        <p:txBody>
          <a:bodyPr wrap="square" rtlCol="0">
            <a:spAutoFit/>
          </a:bodyPr>
          <a:lstStyle/>
          <a:p>
            <a:r>
              <a:rPr lang="en-US" sz="3200" b="1" dirty="0">
                <a:solidFill>
                  <a:schemeClr val="bg2"/>
                </a:solidFill>
              </a:rPr>
              <a:t>Swansea</a:t>
            </a:r>
            <a:endParaRPr lang="en-GB" sz="3200" b="1" dirty="0">
              <a:solidFill>
                <a:schemeClr val="bg2"/>
              </a:solidFill>
            </a:endParaRPr>
          </a:p>
        </p:txBody>
      </p:sp>
      <p:pic>
        <p:nvPicPr>
          <p:cNvPr id="9" name="Picture 8">
            <a:extLst>
              <a:ext uri="{FF2B5EF4-FFF2-40B4-BE49-F238E27FC236}">
                <a16:creationId xmlns:a16="http://schemas.microsoft.com/office/drawing/2014/main" id="{F1334923-2308-D9AB-C170-4624614F3C9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26084" y="3679903"/>
            <a:ext cx="4272925" cy="2846837"/>
          </a:xfrm>
          <a:prstGeom prst="rect">
            <a:avLst/>
          </a:prstGeom>
        </p:spPr>
      </p:pic>
      <p:pic>
        <p:nvPicPr>
          <p:cNvPr id="16" name="Picture 15">
            <a:extLst>
              <a:ext uri="{FF2B5EF4-FFF2-40B4-BE49-F238E27FC236}">
                <a16:creationId xmlns:a16="http://schemas.microsoft.com/office/drawing/2014/main" id="{F7FC49A9-7E39-EE3A-1CA5-C7E6D44FDBB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50982" y="3679903"/>
            <a:ext cx="5066048" cy="2849652"/>
          </a:xfrm>
          <a:prstGeom prst="rect">
            <a:avLst/>
          </a:prstGeom>
        </p:spPr>
      </p:pic>
      <p:pic>
        <p:nvPicPr>
          <p:cNvPr id="18" name="Picture 17" descr="A city with smoke coming out of it&#10;&#10;Description automatically generated">
            <a:extLst>
              <a:ext uri="{FF2B5EF4-FFF2-40B4-BE49-F238E27FC236}">
                <a16:creationId xmlns:a16="http://schemas.microsoft.com/office/drawing/2014/main" id="{A6D3E511-9F74-8385-BF78-D8E6F0E9BD6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01893" y="1017946"/>
            <a:ext cx="4281334" cy="2411053"/>
          </a:xfrm>
          <a:prstGeom prst="rect">
            <a:avLst/>
          </a:prstGeom>
        </p:spPr>
      </p:pic>
      <p:pic>
        <p:nvPicPr>
          <p:cNvPr id="20" name="Picture 19" descr="A black and white drawing of a factory&#10;&#10;Description automatically generated">
            <a:extLst>
              <a:ext uri="{FF2B5EF4-FFF2-40B4-BE49-F238E27FC236}">
                <a16:creationId xmlns:a16="http://schemas.microsoft.com/office/drawing/2014/main" id="{E0D08239-84AF-EA63-A761-03F62C850B7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4821" y="1017947"/>
            <a:ext cx="5417502" cy="2453810"/>
          </a:xfrm>
          <a:prstGeom prst="rect">
            <a:avLst/>
          </a:prstGeom>
        </p:spPr>
      </p:pic>
    </p:spTree>
    <p:extLst>
      <p:ext uri="{BB962C8B-B14F-4D97-AF65-F5344CB8AC3E}">
        <p14:creationId xmlns:p14="http://schemas.microsoft.com/office/powerpoint/2010/main" val="46246365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7B6A91"/>
        </a:solidFill>
        <a:effectLst/>
      </p:bgPr>
    </p:bg>
    <p:spTree>
      <p:nvGrpSpPr>
        <p:cNvPr id="1" name="">
          <a:extLst>
            <a:ext uri="{FF2B5EF4-FFF2-40B4-BE49-F238E27FC236}">
              <a16:creationId xmlns:a16="http://schemas.microsoft.com/office/drawing/2014/main" id="{0E22A7DF-B400-025C-CD49-797A282FA3B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A74ADBA-79F8-38E0-2BBF-17C4C81FF482}"/>
              </a:ext>
            </a:extLst>
          </p:cNvPr>
          <p:cNvSpPr/>
          <p:nvPr/>
        </p:nvSpPr>
        <p:spPr>
          <a:xfrm>
            <a:off x="3739344" y="331260"/>
            <a:ext cx="75723" cy="6195483"/>
          </a:xfrm>
          <a:prstGeom prst="rect">
            <a:avLst/>
          </a:prstGeom>
          <a:solidFill>
            <a:schemeClr val="bg2"/>
          </a:solidFill>
          <a:ln>
            <a:solidFill>
              <a:schemeClr val="bg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2"/>
              </a:solidFill>
              <a:effectLst/>
              <a:uLnTx/>
              <a:uFillTx/>
              <a:latin typeface="Calibri Light"/>
              <a:ea typeface="+mn-ea"/>
              <a:cs typeface="+mn-cs"/>
            </a:endParaRPr>
          </a:p>
        </p:txBody>
      </p:sp>
      <p:sp>
        <p:nvSpPr>
          <p:cNvPr id="3" name="TextBox 2">
            <a:extLst>
              <a:ext uri="{FF2B5EF4-FFF2-40B4-BE49-F238E27FC236}">
                <a16:creationId xmlns:a16="http://schemas.microsoft.com/office/drawing/2014/main" id="{54074FD6-FF6D-AA9C-2BDC-458D5CC5BD74}"/>
              </a:ext>
            </a:extLst>
          </p:cNvPr>
          <p:cNvSpPr txBox="1"/>
          <p:nvPr/>
        </p:nvSpPr>
        <p:spPr>
          <a:xfrm>
            <a:off x="5507630" y="331257"/>
            <a:ext cx="3498980" cy="584775"/>
          </a:xfrm>
          <a:prstGeom prst="rect">
            <a:avLst/>
          </a:prstGeom>
          <a:noFill/>
        </p:spPr>
        <p:txBody>
          <a:bodyPr wrap="square" rtlCol="0">
            <a:spAutoFit/>
          </a:bodyPr>
          <a:lstStyle/>
          <a:p>
            <a:r>
              <a:rPr lang="en-US" sz="3200" b="1" dirty="0">
                <a:solidFill>
                  <a:schemeClr val="bg2"/>
                </a:solidFill>
              </a:rPr>
              <a:t>Year 2</a:t>
            </a:r>
            <a:endParaRPr lang="en-GB" sz="3200" b="1" dirty="0">
              <a:solidFill>
                <a:schemeClr val="bg2"/>
              </a:solidFill>
            </a:endParaRPr>
          </a:p>
        </p:txBody>
      </p:sp>
      <p:sp>
        <p:nvSpPr>
          <p:cNvPr id="4" name="TextBox 3">
            <a:extLst>
              <a:ext uri="{FF2B5EF4-FFF2-40B4-BE49-F238E27FC236}">
                <a16:creationId xmlns:a16="http://schemas.microsoft.com/office/drawing/2014/main" id="{86F76705-E500-3CA8-DCD7-70FB85E01316}"/>
              </a:ext>
            </a:extLst>
          </p:cNvPr>
          <p:cNvSpPr txBox="1"/>
          <p:nvPr/>
        </p:nvSpPr>
        <p:spPr>
          <a:xfrm>
            <a:off x="1239281" y="331257"/>
            <a:ext cx="2961453" cy="584775"/>
          </a:xfrm>
          <a:prstGeom prst="rect">
            <a:avLst/>
          </a:prstGeom>
          <a:noFill/>
        </p:spPr>
        <p:txBody>
          <a:bodyPr wrap="square" rtlCol="0">
            <a:spAutoFit/>
          </a:bodyPr>
          <a:lstStyle/>
          <a:p>
            <a:r>
              <a:rPr lang="en-US" sz="3200" b="1" dirty="0">
                <a:solidFill>
                  <a:schemeClr val="bg2"/>
                </a:solidFill>
              </a:rPr>
              <a:t>Year 1</a:t>
            </a:r>
            <a:endParaRPr lang="en-GB" sz="3200" b="1" dirty="0">
              <a:solidFill>
                <a:schemeClr val="bg2"/>
              </a:solidFill>
            </a:endParaRPr>
          </a:p>
        </p:txBody>
      </p:sp>
      <p:sp>
        <p:nvSpPr>
          <p:cNvPr id="2" name="TextBox 1">
            <a:extLst>
              <a:ext uri="{FF2B5EF4-FFF2-40B4-BE49-F238E27FC236}">
                <a16:creationId xmlns:a16="http://schemas.microsoft.com/office/drawing/2014/main" id="{4CF5699F-A2B0-25AB-12BC-02C6ACA36260}"/>
              </a:ext>
            </a:extLst>
          </p:cNvPr>
          <p:cNvSpPr txBox="1"/>
          <p:nvPr/>
        </p:nvSpPr>
        <p:spPr>
          <a:xfrm>
            <a:off x="438540" y="1058622"/>
            <a:ext cx="3116424" cy="4393575"/>
          </a:xfrm>
          <a:prstGeom prst="rect">
            <a:avLst/>
          </a:prstGeom>
          <a:noFill/>
        </p:spPr>
        <p:txBody>
          <a:bodyPr wrap="square" rtlCol="0">
            <a:spAutoFit/>
          </a:bodyPr>
          <a:lstStyle/>
          <a:p>
            <a:pPr marL="342900" lvl="0" indent="-342900">
              <a:lnSpc>
                <a:spcPct val="107000"/>
              </a:lnSpc>
              <a:spcBef>
                <a:spcPts val="1200"/>
              </a:spcBef>
              <a:buFont typeface="Symbol" panose="05050102010706020507" pitchFamily="18" charset="2"/>
              <a:buChar char=""/>
            </a:pPr>
            <a:r>
              <a:rPr lang="en-GB" sz="1800" kern="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Engage with </a:t>
            </a:r>
            <a:r>
              <a:rPr lang="en-GB" kern="100" dirty="0">
                <a:solidFill>
                  <a:schemeClr val="bg2"/>
                </a:solidFill>
                <a:latin typeface="Calibri" panose="020F0502020204030204" pitchFamily="34" charset="0"/>
                <a:ea typeface="Calibri" panose="020F0502020204030204" pitchFamily="34" charset="0"/>
                <a:cs typeface="Times New Roman" panose="02020603050405020304" pitchFamily="18" charset="0"/>
              </a:rPr>
              <a:t>at least 150 local people</a:t>
            </a:r>
            <a:endParaRPr lang="en-GB" sz="1800" kern="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1200"/>
              </a:spcBef>
              <a:buFont typeface="Symbol" panose="05050102010706020507" pitchFamily="18" charset="2"/>
              <a:buChar char=""/>
            </a:pPr>
            <a:r>
              <a:rPr lang="en-GB" sz="1800" kern="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Consult with at least 50 local and national organisations</a:t>
            </a:r>
          </a:p>
          <a:p>
            <a:pPr marL="342900" lvl="0" indent="-342900">
              <a:lnSpc>
                <a:spcPct val="107000"/>
              </a:lnSpc>
              <a:spcBef>
                <a:spcPts val="1200"/>
              </a:spcBef>
              <a:buFont typeface="Symbol" panose="05050102010706020507" pitchFamily="18" charset="2"/>
              <a:buChar char=""/>
            </a:pPr>
            <a:r>
              <a:rPr lang="en-GB" sz="1800" kern="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Publish 1 report detailing consultation, community engagement and learning from year one</a:t>
            </a:r>
          </a:p>
          <a:p>
            <a:pPr marL="342900" lvl="0" indent="-342900">
              <a:lnSpc>
                <a:spcPct val="107000"/>
              </a:lnSpc>
              <a:spcBef>
                <a:spcPts val="1200"/>
              </a:spcBef>
              <a:buFont typeface="Symbol" panose="05050102010706020507" pitchFamily="18" charset="2"/>
              <a:buChar char=""/>
            </a:pPr>
            <a:r>
              <a:rPr lang="en-GB" kern="100" dirty="0">
                <a:solidFill>
                  <a:schemeClr val="bg2"/>
                </a:solidFill>
                <a:latin typeface="Calibri" panose="020F0502020204030204" pitchFamily="34" charset="0"/>
                <a:ea typeface="Calibri" panose="020F0502020204030204" pitchFamily="34" charset="0"/>
                <a:cs typeface="Times New Roman" panose="02020603050405020304" pitchFamily="18" charset="0"/>
              </a:rPr>
              <a:t>Develop</a:t>
            </a:r>
            <a:r>
              <a:rPr lang="en-GB" sz="1800" kern="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 a project framework in consultation with stakeholders to facilitate peer </a:t>
            </a:r>
            <a:r>
              <a:rPr lang="en-GB" sz="1800" kern="10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learning </a:t>
            </a:r>
            <a:endParaRPr lang="en-GB" sz="1800" kern="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C4A577A6-9954-BA85-2915-A9BA6A8C9DC6}"/>
              </a:ext>
            </a:extLst>
          </p:cNvPr>
          <p:cNvSpPr txBox="1"/>
          <p:nvPr/>
        </p:nvSpPr>
        <p:spPr>
          <a:xfrm>
            <a:off x="4033393" y="1058622"/>
            <a:ext cx="3872205" cy="5570756"/>
          </a:xfrm>
          <a:prstGeom prst="rect">
            <a:avLst/>
          </a:prstGeom>
          <a:noFill/>
        </p:spPr>
        <p:txBody>
          <a:bodyPr wrap="square" rtlCol="0">
            <a:spAutoFit/>
          </a:bodyPr>
          <a:lstStyle/>
          <a:p>
            <a:pPr marL="342900" lvl="0" indent="-342900">
              <a:spcBef>
                <a:spcPts val="1200"/>
              </a:spcBef>
              <a:buFont typeface="Symbol" panose="05050102010706020507" pitchFamily="18" charset="2"/>
              <a:buChar char=""/>
            </a:pPr>
            <a:r>
              <a:rPr lang="en-GB" kern="100" dirty="0">
                <a:solidFill>
                  <a:schemeClr val="bg2"/>
                </a:solidFill>
                <a:latin typeface="Calibri" panose="020F0502020204030204" pitchFamily="34" charset="0"/>
                <a:ea typeface="Calibri" panose="020F0502020204030204" pitchFamily="34" charset="0"/>
                <a:cs typeface="Times New Roman" panose="02020603050405020304" pitchFamily="18" charset="0"/>
              </a:rPr>
              <a:t>Secure major funding for </a:t>
            </a:r>
            <a:r>
              <a:rPr lang="en-GB" sz="1800" kern="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multi-year empty homes regeneration project </a:t>
            </a:r>
          </a:p>
          <a:p>
            <a:pPr marL="342900" lvl="0" indent="-342900">
              <a:spcBef>
                <a:spcPts val="1200"/>
              </a:spcBef>
              <a:buFont typeface="Symbol" panose="05050102010706020507" pitchFamily="18" charset="2"/>
              <a:buChar char=""/>
            </a:pPr>
            <a:r>
              <a:rPr lang="en-GB" kern="100" dirty="0">
                <a:solidFill>
                  <a:schemeClr val="bg2"/>
                </a:solidFill>
                <a:latin typeface="Calibri" panose="020F0502020204030204" pitchFamily="34" charset="0"/>
                <a:ea typeface="Calibri" panose="020F0502020204030204" pitchFamily="34" charset="0"/>
                <a:cs typeface="Times New Roman" panose="02020603050405020304" pitchFamily="18" charset="0"/>
              </a:rPr>
              <a:t>Create and fill at least three new roles including two project tutors and an engagement and wellbeing officer</a:t>
            </a:r>
            <a:endParaRPr lang="en-GB" sz="1800" kern="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ts val="1200"/>
              </a:spcBef>
              <a:buFont typeface="Symbol" panose="05050102010706020507" pitchFamily="18" charset="2"/>
              <a:buChar char=""/>
            </a:pPr>
            <a:r>
              <a:rPr lang="en-GB" kern="100" dirty="0">
                <a:solidFill>
                  <a:schemeClr val="bg2"/>
                </a:solidFill>
                <a:latin typeface="Calibri" panose="020F0502020204030204" pitchFamily="34" charset="0"/>
                <a:ea typeface="Calibri" panose="020F0502020204030204" pitchFamily="34" charset="0"/>
                <a:cs typeface="Times New Roman" panose="02020603050405020304" pitchFamily="18" charset="0"/>
              </a:rPr>
              <a:t>Develop at least 5 close partnerships with local organisations to facilitate project delivery</a:t>
            </a:r>
          </a:p>
          <a:p>
            <a:pPr marL="342900" lvl="0" indent="-342900">
              <a:spcBef>
                <a:spcPts val="1200"/>
              </a:spcBef>
              <a:buFont typeface="Symbol" panose="05050102010706020507" pitchFamily="18" charset="2"/>
              <a:buChar char=""/>
            </a:pPr>
            <a:r>
              <a:rPr lang="en-GB" kern="100" dirty="0">
                <a:solidFill>
                  <a:schemeClr val="bg2"/>
                </a:solidFill>
                <a:latin typeface="Calibri" panose="020F0502020204030204" pitchFamily="34" charset="0"/>
                <a:ea typeface="Calibri" panose="020F0502020204030204" pitchFamily="34" charset="0"/>
                <a:cs typeface="Times New Roman" panose="02020603050405020304" pitchFamily="18" charset="0"/>
              </a:rPr>
              <a:t>Create one full project plan and timeline</a:t>
            </a:r>
          </a:p>
          <a:p>
            <a:pPr marL="342900" lvl="0" indent="-342900">
              <a:spcBef>
                <a:spcPts val="1200"/>
              </a:spcBef>
              <a:buFont typeface="Symbol" panose="05050102010706020507" pitchFamily="18" charset="2"/>
              <a:buChar char=""/>
            </a:pPr>
            <a:r>
              <a:rPr lang="en-GB" kern="100" dirty="0">
                <a:solidFill>
                  <a:schemeClr val="bg2"/>
                </a:solidFill>
                <a:latin typeface="Calibri" panose="020F0502020204030204" pitchFamily="34" charset="0"/>
                <a:ea typeface="Calibri" panose="020F0502020204030204" pitchFamily="34" charset="0"/>
                <a:cs typeface="Times New Roman" panose="02020603050405020304" pitchFamily="18" charset="0"/>
              </a:rPr>
              <a:t>Identify and purchase one project property</a:t>
            </a:r>
          </a:p>
          <a:p>
            <a:pPr marL="342900" lvl="0" indent="-342900">
              <a:spcBef>
                <a:spcPts val="1200"/>
              </a:spcBef>
              <a:buFont typeface="Symbol" panose="05050102010706020507" pitchFamily="18" charset="2"/>
              <a:buChar char=""/>
            </a:pPr>
            <a:r>
              <a:rPr lang="en-GB" kern="100" dirty="0">
                <a:solidFill>
                  <a:schemeClr val="bg2"/>
                </a:solidFill>
                <a:latin typeface="Calibri" panose="020F0502020204030204" pitchFamily="34" charset="0"/>
                <a:ea typeface="Calibri" panose="020F0502020204030204" pitchFamily="34" charset="0"/>
                <a:cs typeface="Times New Roman" panose="02020603050405020304" pitchFamily="18" charset="0"/>
              </a:rPr>
              <a:t>Publish 1 report detailing project development and learning in year two</a:t>
            </a:r>
          </a:p>
        </p:txBody>
      </p:sp>
      <p:sp>
        <p:nvSpPr>
          <p:cNvPr id="7" name="Rectangle 6">
            <a:extLst>
              <a:ext uri="{FF2B5EF4-FFF2-40B4-BE49-F238E27FC236}">
                <a16:creationId xmlns:a16="http://schemas.microsoft.com/office/drawing/2014/main" id="{4AA2CF05-0536-998E-7ED3-E52C1C115F84}"/>
              </a:ext>
            </a:extLst>
          </p:cNvPr>
          <p:cNvSpPr/>
          <p:nvPr/>
        </p:nvSpPr>
        <p:spPr>
          <a:xfrm>
            <a:off x="8308305" y="331256"/>
            <a:ext cx="75723" cy="6195483"/>
          </a:xfrm>
          <a:prstGeom prst="rect">
            <a:avLst/>
          </a:prstGeom>
          <a:solidFill>
            <a:schemeClr val="bg2"/>
          </a:solidFill>
          <a:ln>
            <a:solidFill>
              <a:schemeClr val="bg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2"/>
              </a:solidFill>
              <a:effectLst/>
              <a:uLnTx/>
              <a:uFillTx/>
              <a:latin typeface="Calibri Light"/>
              <a:ea typeface="+mn-ea"/>
              <a:cs typeface="+mn-cs"/>
            </a:endParaRPr>
          </a:p>
        </p:txBody>
      </p:sp>
      <p:sp>
        <p:nvSpPr>
          <p:cNvPr id="8" name="TextBox 7">
            <a:extLst>
              <a:ext uri="{FF2B5EF4-FFF2-40B4-BE49-F238E27FC236}">
                <a16:creationId xmlns:a16="http://schemas.microsoft.com/office/drawing/2014/main" id="{2B363756-81A8-EB7D-80B6-31EEE27546B5}"/>
              </a:ext>
            </a:extLst>
          </p:cNvPr>
          <p:cNvSpPr txBox="1"/>
          <p:nvPr/>
        </p:nvSpPr>
        <p:spPr>
          <a:xfrm>
            <a:off x="9409317" y="331256"/>
            <a:ext cx="2498035" cy="584775"/>
          </a:xfrm>
          <a:prstGeom prst="rect">
            <a:avLst/>
          </a:prstGeom>
          <a:noFill/>
        </p:spPr>
        <p:txBody>
          <a:bodyPr wrap="square" rtlCol="0">
            <a:spAutoFit/>
          </a:bodyPr>
          <a:lstStyle/>
          <a:p>
            <a:r>
              <a:rPr lang="en-US" sz="3200" b="1" dirty="0">
                <a:solidFill>
                  <a:schemeClr val="bg2"/>
                </a:solidFill>
              </a:rPr>
              <a:t>Long-term</a:t>
            </a:r>
            <a:endParaRPr lang="en-GB" sz="3200" b="1" dirty="0">
              <a:solidFill>
                <a:schemeClr val="bg2"/>
              </a:solidFill>
            </a:endParaRPr>
          </a:p>
        </p:txBody>
      </p:sp>
      <p:sp>
        <p:nvSpPr>
          <p:cNvPr id="10" name="TextBox 9">
            <a:extLst>
              <a:ext uri="{FF2B5EF4-FFF2-40B4-BE49-F238E27FC236}">
                <a16:creationId xmlns:a16="http://schemas.microsoft.com/office/drawing/2014/main" id="{2930989E-83A0-BD19-02F2-199593F7F434}"/>
              </a:ext>
            </a:extLst>
          </p:cNvPr>
          <p:cNvSpPr txBox="1"/>
          <p:nvPr/>
        </p:nvSpPr>
        <p:spPr>
          <a:xfrm>
            <a:off x="8713712" y="1058622"/>
            <a:ext cx="3193640" cy="4239687"/>
          </a:xfrm>
          <a:prstGeom prst="rect">
            <a:avLst/>
          </a:prstGeom>
          <a:noFill/>
        </p:spPr>
        <p:txBody>
          <a:bodyPr wrap="square" rtlCol="0">
            <a:spAutoFit/>
          </a:bodyPr>
          <a:lstStyle/>
          <a:p>
            <a:pPr marL="342900" lvl="0" indent="-342900">
              <a:lnSpc>
                <a:spcPct val="107000"/>
              </a:lnSpc>
              <a:spcBef>
                <a:spcPts val="1200"/>
              </a:spcBef>
              <a:buFont typeface="Symbol" panose="05050102010706020507" pitchFamily="18" charset="2"/>
              <a:buChar char=""/>
            </a:pPr>
            <a:r>
              <a:rPr lang="en-GB" sz="1800" kern="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Aim to break ground on the first property in our Dundee program end of year 2</a:t>
            </a:r>
          </a:p>
          <a:p>
            <a:pPr marL="342900" lvl="0" indent="-342900">
              <a:lnSpc>
                <a:spcPct val="107000"/>
              </a:lnSpc>
              <a:spcBef>
                <a:spcPts val="1200"/>
              </a:spcBef>
              <a:buFont typeface="Symbol" panose="05050102010706020507" pitchFamily="18" charset="2"/>
              <a:buChar char=""/>
            </a:pPr>
            <a:r>
              <a:rPr lang="en-GB" kern="100" dirty="0">
                <a:solidFill>
                  <a:schemeClr val="bg2"/>
                </a:solidFill>
                <a:latin typeface="Calibri" panose="020F0502020204030204" pitchFamily="34" charset="0"/>
                <a:ea typeface="Calibri" panose="020F0502020204030204" pitchFamily="34" charset="0"/>
                <a:cs typeface="Times New Roman" panose="02020603050405020304" pitchFamily="18" charset="0"/>
              </a:rPr>
              <a:t>P</a:t>
            </a:r>
            <a:r>
              <a:rPr lang="en-GB" sz="1800" kern="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rogram will be designed to last at least three years, bringing six empty properties back into use and supporting over 180 local people </a:t>
            </a:r>
          </a:p>
          <a:p>
            <a:pPr marL="342900" lvl="0" indent="-342900">
              <a:lnSpc>
                <a:spcPct val="107000"/>
              </a:lnSpc>
              <a:spcBef>
                <a:spcPts val="1200"/>
              </a:spcBef>
              <a:spcAft>
                <a:spcPts val="800"/>
              </a:spcAft>
              <a:buFont typeface="Symbol" panose="05050102010706020507" pitchFamily="18" charset="2"/>
              <a:buChar char=""/>
            </a:pPr>
            <a:r>
              <a:rPr lang="en-GB" sz="1800" kern="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Our aim is that the properties will be used to house vulnerable people once they are renovated.</a:t>
            </a:r>
          </a:p>
        </p:txBody>
      </p:sp>
    </p:spTree>
    <p:extLst>
      <p:ext uri="{BB962C8B-B14F-4D97-AF65-F5344CB8AC3E}">
        <p14:creationId xmlns:p14="http://schemas.microsoft.com/office/powerpoint/2010/main" val="3209246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7596948" y="1"/>
            <a:ext cx="5371558" cy="7393791"/>
          </a:xfrm>
          <a:custGeom>
            <a:avLst/>
            <a:gdLst/>
            <a:ahLst/>
            <a:cxnLst/>
            <a:rect l="l" t="t" r="r" b="b"/>
            <a:pathLst>
              <a:path w="8057337" h="11090687">
                <a:moveTo>
                  <a:pt x="0" y="0"/>
                </a:moveTo>
                <a:lnTo>
                  <a:pt x="8057337" y="0"/>
                </a:lnTo>
                <a:lnTo>
                  <a:pt x="8057337" y="11090687"/>
                </a:lnTo>
                <a:lnTo>
                  <a:pt x="0" y="11090687"/>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GB" sz="1200" dirty="0"/>
          </a:p>
        </p:txBody>
      </p:sp>
      <p:sp>
        <p:nvSpPr>
          <p:cNvPr id="6" name="Freeform 6"/>
          <p:cNvSpPr/>
          <p:nvPr/>
        </p:nvSpPr>
        <p:spPr>
          <a:xfrm>
            <a:off x="11002134" y="204690"/>
            <a:ext cx="957734" cy="962220"/>
          </a:xfrm>
          <a:custGeom>
            <a:avLst/>
            <a:gdLst/>
            <a:ahLst/>
            <a:cxnLst/>
            <a:rect l="l" t="t" r="r" b="b"/>
            <a:pathLst>
              <a:path w="1436601" h="1443330">
                <a:moveTo>
                  <a:pt x="0" y="0"/>
                </a:moveTo>
                <a:lnTo>
                  <a:pt x="1436601" y="0"/>
                </a:lnTo>
                <a:lnTo>
                  <a:pt x="1436601" y="1443330"/>
                </a:lnTo>
                <a:lnTo>
                  <a:pt x="0" y="144333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7" name="Freeform 7"/>
          <p:cNvSpPr/>
          <p:nvPr/>
        </p:nvSpPr>
        <p:spPr>
          <a:xfrm>
            <a:off x="3302000" y="0"/>
            <a:ext cx="9672363" cy="6858000"/>
          </a:xfrm>
          <a:custGeom>
            <a:avLst/>
            <a:gdLst/>
            <a:ahLst/>
            <a:cxnLst/>
            <a:rect l="l" t="t" r="r" b="b"/>
            <a:pathLst>
              <a:path w="14508544" h="10287000">
                <a:moveTo>
                  <a:pt x="0" y="0"/>
                </a:moveTo>
                <a:lnTo>
                  <a:pt x="14508544" y="0"/>
                </a:lnTo>
                <a:lnTo>
                  <a:pt x="14508544" y="10287000"/>
                </a:lnTo>
                <a:lnTo>
                  <a:pt x="0" y="10287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GB" sz="1200" dirty="0"/>
          </a:p>
        </p:txBody>
      </p:sp>
      <p:sp>
        <p:nvSpPr>
          <p:cNvPr id="8" name="TextBox 8"/>
          <p:cNvSpPr txBox="1"/>
          <p:nvPr/>
        </p:nvSpPr>
        <p:spPr>
          <a:xfrm>
            <a:off x="685801" y="1536558"/>
            <a:ext cx="9270999" cy="4780411"/>
          </a:xfrm>
          <a:prstGeom prst="rect">
            <a:avLst/>
          </a:prstGeom>
        </p:spPr>
        <p:txBody>
          <a:bodyPr wrap="square" lIns="0" tIns="0" rIns="0" bIns="0" rtlCol="0" anchor="t">
            <a:spAutoFit/>
          </a:bodyPr>
          <a:lstStyle/>
          <a:p>
            <a:pPr marL="582882" lvl="1" indent="-291441">
              <a:lnSpc>
                <a:spcPts val="4238"/>
              </a:lnSpc>
              <a:buFont typeface="Arial"/>
              <a:buChar char="•"/>
            </a:pPr>
            <a:r>
              <a:rPr lang="en-US" sz="2133" b="1" dirty="0">
                <a:solidFill>
                  <a:srgbClr val="EE2737"/>
                </a:solidFill>
                <a:latin typeface="Montserrat ExtraBold" panose="00000900000000000000" pitchFamily="50" charset="0"/>
              </a:rPr>
              <a:t>Introductory call/meeting </a:t>
            </a:r>
            <a:r>
              <a:rPr lang="en-US" sz="2133" dirty="0">
                <a:solidFill>
                  <a:srgbClr val="0F2C50"/>
                </a:solidFill>
                <a:latin typeface="Montserrat Classic" panose="020B0604020202020204" charset="0"/>
              </a:rPr>
              <a:t>to understand your needs</a:t>
            </a:r>
          </a:p>
          <a:p>
            <a:pPr marL="582882" lvl="1" indent="-291441">
              <a:lnSpc>
                <a:spcPts val="4238"/>
              </a:lnSpc>
              <a:buFont typeface="Arial"/>
              <a:buChar char="•"/>
            </a:pPr>
            <a:r>
              <a:rPr lang="en-US" sz="2133" dirty="0">
                <a:solidFill>
                  <a:srgbClr val="0F2C50"/>
                </a:solidFill>
                <a:latin typeface="Montserrat Classic" panose="020B0604020202020204" charset="0"/>
              </a:rPr>
              <a:t>Desktop </a:t>
            </a:r>
            <a:r>
              <a:rPr lang="en-US" sz="2133" b="1" dirty="0">
                <a:solidFill>
                  <a:srgbClr val="EE2737"/>
                </a:solidFill>
                <a:latin typeface="Montserrat ExtraBold" panose="00000900000000000000" pitchFamily="50" charset="0"/>
              </a:rPr>
              <a:t>valuation</a:t>
            </a:r>
            <a:r>
              <a:rPr lang="en-US" sz="2133" dirty="0">
                <a:solidFill>
                  <a:srgbClr val="0F2C50"/>
                </a:solidFill>
                <a:latin typeface="Montserrat Classic" panose="020B0604020202020204" charset="0"/>
              </a:rPr>
              <a:t> and Home Report </a:t>
            </a:r>
          </a:p>
          <a:p>
            <a:pPr marL="582882" lvl="1" indent="-291441">
              <a:lnSpc>
                <a:spcPts val="4238"/>
              </a:lnSpc>
              <a:buFont typeface="Arial"/>
              <a:buChar char="•"/>
            </a:pPr>
            <a:r>
              <a:rPr lang="en-US" sz="2133" b="1" dirty="0">
                <a:solidFill>
                  <a:srgbClr val="EE2737"/>
                </a:solidFill>
                <a:latin typeface="Montserrat ExtraBold" panose="00000900000000000000" pitchFamily="50" charset="0"/>
              </a:rPr>
              <a:t>Legal Pack </a:t>
            </a:r>
            <a:r>
              <a:rPr lang="en-US" sz="2133" dirty="0">
                <a:solidFill>
                  <a:srgbClr val="0F2C50"/>
                </a:solidFill>
                <a:latin typeface="Montserrat Classic" panose="020B0604020202020204" charset="0"/>
              </a:rPr>
              <a:t>(including special conditions) </a:t>
            </a:r>
          </a:p>
          <a:p>
            <a:pPr marL="582882" lvl="1" indent="-291441">
              <a:lnSpc>
                <a:spcPts val="4238"/>
              </a:lnSpc>
              <a:buFont typeface="Arial"/>
              <a:buChar char="•"/>
            </a:pPr>
            <a:r>
              <a:rPr lang="en-US" sz="2133" dirty="0">
                <a:solidFill>
                  <a:srgbClr val="0F2C50"/>
                </a:solidFill>
                <a:latin typeface="Montserrat Classic" panose="020B0604020202020204" charset="0"/>
              </a:rPr>
              <a:t>Hand hold with </a:t>
            </a:r>
            <a:r>
              <a:rPr lang="en-US" sz="2133" b="1" dirty="0">
                <a:solidFill>
                  <a:srgbClr val="EE2737"/>
                </a:solidFill>
                <a:latin typeface="Montserrat ExtraBold" panose="00000900000000000000" pitchFamily="50" charset="0"/>
              </a:rPr>
              <a:t>dedicated negotiator</a:t>
            </a:r>
          </a:p>
          <a:p>
            <a:pPr marL="582882" lvl="1" indent="-291441">
              <a:lnSpc>
                <a:spcPts val="4238"/>
              </a:lnSpc>
              <a:buFont typeface="Arial"/>
              <a:buChar char="•"/>
            </a:pPr>
            <a:r>
              <a:rPr lang="en-US" sz="2133" dirty="0">
                <a:solidFill>
                  <a:srgbClr val="0F2C50"/>
                </a:solidFill>
                <a:latin typeface="Montserrat Classic" panose="020B0604020202020204" charset="0"/>
              </a:rPr>
              <a:t>Accompanied </a:t>
            </a:r>
            <a:r>
              <a:rPr lang="en-US" sz="2133" b="1" dirty="0">
                <a:solidFill>
                  <a:srgbClr val="EE2737"/>
                </a:solidFill>
                <a:latin typeface="Montserrat ExtraBold" panose="00000900000000000000" pitchFamily="50" charset="0"/>
              </a:rPr>
              <a:t>open viewings </a:t>
            </a:r>
            <a:r>
              <a:rPr lang="en-US" sz="2133" dirty="0">
                <a:solidFill>
                  <a:srgbClr val="0F2C50"/>
                </a:solidFill>
                <a:latin typeface="Montserrat Classic" panose="020B0604020202020204" charset="0"/>
              </a:rPr>
              <a:t>build competition</a:t>
            </a:r>
          </a:p>
          <a:p>
            <a:pPr marL="582882" lvl="1" indent="-291441">
              <a:lnSpc>
                <a:spcPts val="4238"/>
              </a:lnSpc>
              <a:buFont typeface="Arial"/>
              <a:buChar char="•"/>
            </a:pPr>
            <a:r>
              <a:rPr lang="en-US" sz="2133" b="1" dirty="0">
                <a:solidFill>
                  <a:srgbClr val="EE2737"/>
                </a:solidFill>
                <a:latin typeface="Montserrat ExtraBold" panose="00000900000000000000" pitchFamily="50" charset="0"/>
              </a:rPr>
              <a:t>Maximum exposure</a:t>
            </a:r>
          </a:p>
          <a:p>
            <a:pPr marL="582882" lvl="1" indent="-291441">
              <a:lnSpc>
                <a:spcPts val="4238"/>
              </a:lnSpc>
              <a:buFont typeface="Arial"/>
              <a:buChar char="•"/>
            </a:pPr>
            <a:r>
              <a:rPr lang="en-US" sz="2133" b="1" dirty="0">
                <a:solidFill>
                  <a:srgbClr val="EE2737"/>
                </a:solidFill>
                <a:latin typeface="Montserrat ExtraBold" panose="00000900000000000000" pitchFamily="50" charset="0"/>
              </a:rPr>
              <a:t>Reserve price </a:t>
            </a:r>
            <a:r>
              <a:rPr lang="en-US" sz="2133" dirty="0">
                <a:solidFill>
                  <a:srgbClr val="0F2C50"/>
                </a:solidFill>
                <a:latin typeface="Montserrat Classic" panose="020B0604020202020204" charset="0"/>
              </a:rPr>
              <a:t>protects seller in the room</a:t>
            </a:r>
          </a:p>
          <a:p>
            <a:pPr marL="582882" lvl="1" indent="-291441">
              <a:lnSpc>
                <a:spcPts val="4238"/>
              </a:lnSpc>
              <a:buFont typeface="Arial"/>
              <a:buChar char="•"/>
            </a:pPr>
            <a:r>
              <a:rPr lang="en-US" sz="2133" b="1" dirty="0">
                <a:solidFill>
                  <a:srgbClr val="EE2737"/>
                </a:solidFill>
                <a:latin typeface="Montserrat ExtraBold" panose="00000900000000000000" pitchFamily="50" charset="0"/>
              </a:rPr>
              <a:t>Regular physical auctions </a:t>
            </a:r>
            <a:r>
              <a:rPr lang="en-US" sz="2133" dirty="0">
                <a:solidFill>
                  <a:srgbClr val="0F2C50"/>
                </a:solidFill>
                <a:latin typeface="Montserrat Classic" panose="020B0604020202020204" charset="0"/>
              </a:rPr>
              <a:t>in Glasgow (Radisson RED)</a:t>
            </a:r>
          </a:p>
          <a:p>
            <a:pPr marL="582882" lvl="1" indent="-291441">
              <a:lnSpc>
                <a:spcPts val="4238"/>
              </a:lnSpc>
              <a:buFont typeface="Arial"/>
              <a:buChar char="•"/>
            </a:pPr>
            <a:r>
              <a:rPr lang="en-US" sz="2133" b="1" u="sng" dirty="0">
                <a:solidFill>
                  <a:srgbClr val="EE2737"/>
                </a:solidFill>
                <a:latin typeface="Montserrat ExtraBold" panose="00000900000000000000" pitchFamily="50" charset="0"/>
              </a:rPr>
              <a:t>Sold and completed in 28 days</a:t>
            </a:r>
          </a:p>
        </p:txBody>
      </p:sp>
      <p:sp>
        <p:nvSpPr>
          <p:cNvPr id="9" name="AutoShape 9"/>
          <p:cNvSpPr/>
          <p:nvPr/>
        </p:nvSpPr>
        <p:spPr>
          <a:xfrm>
            <a:off x="1028762" y="1342877"/>
            <a:ext cx="6875505" cy="0"/>
          </a:xfrm>
          <a:prstGeom prst="line">
            <a:avLst/>
          </a:prstGeom>
          <a:ln w="19050" cap="flat">
            <a:solidFill>
              <a:srgbClr val="0F2C50"/>
            </a:solidFill>
            <a:prstDash val="solid"/>
            <a:headEnd type="none" w="sm" len="sm"/>
            <a:tailEnd type="none" w="sm" len="sm"/>
          </a:ln>
        </p:spPr>
        <p:txBody>
          <a:bodyPr/>
          <a:lstStyle/>
          <a:p>
            <a:endParaRPr lang="en-GB" sz="1200"/>
          </a:p>
        </p:txBody>
      </p:sp>
      <p:sp>
        <p:nvSpPr>
          <p:cNvPr id="10" name="TextBox 10"/>
          <p:cNvSpPr txBox="1"/>
          <p:nvPr/>
        </p:nvSpPr>
        <p:spPr>
          <a:xfrm>
            <a:off x="1028762" y="425450"/>
            <a:ext cx="4610038" cy="688971"/>
          </a:xfrm>
          <a:prstGeom prst="rect">
            <a:avLst/>
          </a:prstGeom>
        </p:spPr>
        <p:txBody>
          <a:bodyPr wrap="square" lIns="0" tIns="0" rIns="0" bIns="0" rtlCol="0" anchor="t">
            <a:spAutoFit/>
          </a:bodyPr>
          <a:lstStyle/>
          <a:p>
            <a:pPr>
              <a:lnSpc>
                <a:spcPts val="6230"/>
              </a:lnSpc>
            </a:pPr>
            <a:r>
              <a:rPr lang="en-US" sz="2925" dirty="0">
                <a:solidFill>
                  <a:srgbClr val="EE2737"/>
                </a:solidFill>
                <a:latin typeface="Montserrat Classic Bold"/>
              </a:rPr>
              <a:t>The Auction Process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0686D-3A1B-D4B2-F21F-F452F82722E1}"/>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359C7C89-6235-734C-936D-C1024E2F3D3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0" y="-1"/>
            <a:ext cx="3997732" cy="4469126"/>
          </a:xfrm>
          <a:prstGeom prst="rect">
            <a:avLst/>
          </a:prstGeom>
        </p:spPr>
      </p:pic>
      <p:pic>
        <p:nvPicPr>
          <p:cNvPr id="17" name="Picture 16">
            <a:extLst>
              <a:ext uri="{FF2B5EF4-FFF2-40B4-BE49-F238E27FC236}">
                <a16:creationId xmlns:a16="http://schemas.microsoft.com/office/drawing/2014/main" id="{574CA295-1BE1-B5F7-C9C7-EF7A774CAF7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5400000">
            <a:off x="4584578" y="-400511"/>
            <a:ext cx="2226220" cy="3027239"/>
          </a:xfrm>
          <a:prstGeom prst="rect">
            <a:avLst/>
          </a:prstGeom>
        </p:spPr>
      </p:pic>
      <p:pic>
        <p:nvPicPr>
          <p:cNvPr id="3" name="Picture 2">
            <a:extLst>
              <a:ext uri="{FF2B5EF4-FFF2-40B4-BE49-F238E27FC236}">
                <a16:creationId xmlns:a16="http://schemas.microsoft.com/office/drawing/2014/main" id="{A8B05C32-82BA-013E-7489-63C720C2809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184069" y="2406570"/>
            <a:ext cx="3027239" cy="2050948"/>
          </a:xfrm>
          <a:prstGeom prst="rect">
            <a:avLst/>
          </a:prstGeom>
        </p:spPr>
      </p:pic>
      <p:pic>
        <p:nvPicPr>
          <p:cNvPr id="11" name="Picture 10">
            <a:extLst>
              <a:ext uri="{FF2B5EF4-FFF2-40B4-BE49-F238E27FC236}">
                <a16:creationId xmlns:a16="http://schemas.microsoft.com/office/drawing/2014/main" id="{A7378E43-4BD5-A6C1-571E-B29171905B9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717" y="4638290"/>
            <a:ext cx="3020892" cy="2219710"/>
          </a:xfrm>
          <a:prstGeom prst="rect">
            <a:avLst/>
          </a:prstGeom>
        </p:spPr>
      </p:pic>
      <p:pic>
        <p:nvPicPr>
          <p:cNvPr id="15" name="Picture 14">
            <a:extLst>
              <a:ext uri="{FF2B5EF4-FFF2-40B4-BE49-F238E27FC236}">
                <a16:creationId xmlns:a16="http://schemas.microsoft.com/office/drawing/2014/main" id="{5C0C5056-1B91-BB2C-5D67-59D4A3DBB62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184628" y="4629236"/>
            <a:ext cx="4026679" cy="2228764"/>
          </a:xfrm>
          <a:prstGeom prst="rect">
            <a:avLst/>
          </a:prstGeom>
        </p:spPr>
      </p:pic>
      <p:sp>
        <p:nvSpPr>
          <p:cNvPr id="20" name="TextBox 19">
            <a:extLst>
              <a:ext uri="{FF2B5EF4-FFF2-40B4-BE49-F238E27FC236}">
                <a16:creationId xmlns:a16="http://schemas.microsoft.com/office/drawing/2014/main" id="{58383E79-0946-943D-D390-1136A7D248A5}"/>
              </a:ext>
            </a:extLst>
          </p:cNvPr>
          <p:cNvSpPr txBox="1"/>
          <p:nvPr/>
        </p:nvSpPr>
        <p:spPr>
          <a:xfrm>
            <a:off x="7651494" y="1426772"/>
            <a:ext cx="3997732" cy="3776488"/>
          </a:xfrm>
          <a:prstGeom prst="rect">
            <a:avLst/>
          </a:prstGeom>
        </p:spPr>
        <p:txBody>
          <a:bodyPr vert="horz" lIns="91440" tIns="45720" rIns="91440" bIns="45720" rtlCol="0">
            <a:normAutofit/>
          </a:bodyPr>
          <a:lstStyle/>
          <a:p>
            <a:pPr marL="400050" indent="-342900">
              <a:lnSpc>
                <a:spcPct val="90000"/>
              </a:lnSpc>
              <a:spcAft>
                <a:spcPts val="600"/>
              </a:spcAft>
              <a:buFont typeface="Arial" panose="020B0604020202020204" pitchFamily="34" charset="0"/>
              <a:buChar char="•"/>
            </a:pPr>
            <a:r>
              <a:rPr lang="en-US" sz="2000" dirty="0"/>
              <a:t>Dundee project coordinator role </a:t>
            </a:r>
          </a:p>
          <a:p>
            <a:pPr marL="400050" indent="-342900">
              <a:lnSpc>
                <a:spcPct val="90000"/>
              </a:lnSpc>
              <a:spcAft>
                <a:spcPts val="600"/>
              </a:spcAft>
              <a:buFont typeface="Arial" panose="020B0604020202020204" pitchFamily="34" charset="0"/>
              <a:buChar char="•"/>
            </a:pPr>
            <a:r>
              <a:rPr lang="en-US" sz="2000" dirty="0"/>
              <a:t>Full-time role entirely dedicated to the development of Dundee project </a:t>
            </a:r>
          </a:p>
          <a:p>
            <a:pPr marL="400050" indent="-342900">
              <a:lnSpc>
                <a:spcPct val="90000"/>
              </a:lnSpc>
              <a:spcAft>
                <a:spcPts val="600"/>
              </a:spcAft>
              <a:buFont typeface="Arial" panose="020B0604020202020204" pitchFamily="34" charset="0"/>
              <a:buChar char="•"/>
            </a:pPr>
            <a:r>
              <a:rPr lang="en-US" sz="2000" dirty="0"/>
              <a:t>Support and oversight from management team </a:t>
            </a:r>
          </a:p>
          <a:p>
            <a:pPr marL="400050" indent="-342900">
              <a:lnSpc>
                <a:spcPct val="90000"/>
              </a:lnSpc>
              <a:spcAft>
                <a:spcPts val="600"/>
              </a:spcAft>
              <a:buFont typeface="Arial" panose="020B0604020202020204" pitchFamily="34" charset="0"/>
              <a:buChar char="•"/>
            </a:pPr>
            <a:r>
              <a:rPr lang="en-US" sz="2000" dirty="0"/>
              <a:t>Project coordinator and chief exec will form part of advisory board – will receive support from SEHP staff. </a:t>
            </a:r>
          </a:p>
          <a:p>
            <a:pPr marL="57150">
              <a:lnSpc>
                <a:spcPct val="90000"/>
              </a:lnSpc>
              <a:spcAft>
                <a:spcPts val="600"/>
              </a:spcAft>
            </a:pPr>
            <a:endParaRPr lang="en-US" sz="2000" dirty="0"/>
          </a:p>
          <a:p>
            <a:pPr marL="400050" indent="-342900">
              <a:lnSpc>
                <a:spcPct val="90000"/>
              </a:lnSpc>
              <a:spcAft>
                <a:spcPts val="600"/>
              </a:spcAft>
              <a:buFont typeface="Arial" panose="020B0604020202020204" pitchFamily="34" charset="0"/>
              <a:buChar char="•"/>
            </a:pPr>
            <a:endParaRPr lang="en-US" sz="2000" dirty="0"/>
          </a:p>
        </p:txBody>
      </p:sp>
      <p:sp>
        <p:nvSpPr>
          <p:cNvPr id="10" name="Title 1">
            <a:extLst>
              <a:ext uri="{FF2B5EF4-FFF2-40B4-BE49-F238E27FC236}">
                <a16:creationId xmlns:a16="http://schemas.microsoft.com/office/drawing/2014/main" id="{74321C89-1462-DD0C-03D1-80C7EDF692EE}"/>
              </a:ext>
            </a:extLst>
          </p:cNvPr>
          <p:cNvSpPr txBox="1">
            <a:spLocks/>
          </p:cNvSpPr>
          <p:nvPr/>
        </p:nvSpPr>
        <p:spPr>
          <a:xfrm>
            <a:off x="860876" y="319878"/>
            <a:ext cx="7425379" cy="22137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en-US" sz="7200" dirty="0"/>
          </a:p>
        </p:txBody>
      </p:sp>
      <p:sp>
        <p:nvSpPr>
          <p:cNvPr id="2" name="TextBox 1">
            <a:extLst>
              <a:ext uri="{FF2B5EF4-FFF2-40B4-BE49-F238E27FC236}">
                <a16:creationId xmlns:a16="http://schemas.microsoft.com/office/drawing/2014/main" id="{AD6BCF4D-5685-E673-DABB-F3115BF7F2FD}"/>
              </a:ext>
            </a:extLst>
          </p:cNvPr>
          <p:cNvSpPr txBox="1"/>
          <p:nvPr/>
        </p:nvSpPr>
        <p:spPr>
          <a:xfrm>
            <a:off x="7651494" y="709127"/>
            <a:ext cx="3461658" cy="584775"/>
          </a:xfrm>
          <a:prstGeom prst="rect">
            <a:avLst/>
          </a:prstGeom>
          <a:noFill/>
        </p:spPr>
        <p:txBody>
          <a:bodyPr wrap="square" rtlCol="0">
            <a:spAutoFit/>
          </a:bodyPr>
          <a:lstStyle/>
          <a:p>
            <a:r>
              <a:rPr lang="en-US" sz="3200" dirty="0"/>
              <a:t>Project Delivery</a:t>
            </a:r>
            <a:endParaRPr lang="en-GB" sz="3200" dirty="0"/>
          </a:p>
        </p:txBody>
      </p:sp>
    </p:spTree>
    <p:extLst>
      <p:ext uri="{BB962C8B-B14F-4D97-AF65-F5344CB8AC3E}">
        <p14:creationId xmlns:p14="http://schemas.microsoft.com/office/powerpoint/2010/main" val="331720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537EF-4D84-CF3C-97A8-F12D11433F8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EC2F2C1-5367-FD0D-C7BC-1317EBB432C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902320" y="0"/>
            <a:ext cx="10033000" cy="7524750"/>
          </a:xfrm>
          <a:prstGeom prst="rect">
            <a:avLst/>
          </a:prstGeom>
        </p:spPr>
      </p:pic>
      <p:pic>
        <p:nvPicPr>
          <p:cNvPr id="19" name="Picture 18">
            <a:extLst>
              <a:ext uri="{FF2B5EF4-FFF2-40B4-BE49-F238E27FC236}">
                <a16:creationId xmlns:a16="http://schemas.microsoft.com/office/drawing/2014/main" id="{DB94EB2E-1ABB-6EDA-E40E-8471F7F571AB}"/>
              </a:ext>
            </a:extLst>
          </p:cNvPr>
          <p:cNvPicPr>
            <a:picLocks noChangeAspect="1"/>
          </p:cNvPicPr>
          <p:nvPr/>
        </p:nvPicPr>
        <p:blipFill>
          <a:blip r:embed="rId3"/>
          <a:stretch>
            <a:fillRect/>
          </a:stretch>
        </p:blipFill>
        <p:spPr>
          <a:xfrm rot="387757">
            <a:off x="2086312" y="-2292252"/>
            <a:ext cx="17456268" cy="15064395"/>
          </a:xfrm>
          <a:prstGeom prst="rect">
            <a:avLst/>
          </a:prstGeom>
        </p:spPr>
      </p:pic>
      <p:pic>
        <p:nvPicPr>
          <p:cNvPr id="8" name="Picture 7" descr="Graphical user interface, text&#10;&#10;Description automatically generated">
            <a:extLst>
              <a:ext uri="{FF2B5EF4-FFF2-40B4-BE49-F238E27FC236}">
                <a16:creationId xmlns:a16="http://schemas.microsoft.com/office/drawing/2014/main" id="{2C7A7E22-2FC5-B9FB-D1D9-97C7555FA17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39751" y="2256735"/>
            <a:ext cx="4494448" cy="1505640"/>
          </a:xfrm>
          <a:prstGeom prst="rect">
            <a:avLst/>
          </a:prstGeom>
        </p:spPr>
      </p:pic>
      <p:sp>
        <p:nvSpPr>
          <p:cNvPr id="4" name="TextBox 3">
            <a:extLst>
              <a:ext uri="{FF2B5EF4-FFF2-40B4-BE49-F238E27FC236}">
                <a16:creationId xmlns:a16="http://schemas.microsoft.com/office/drawing/2014/main" id="{6C194AF5-0F80-C8D5-9FFF-DB9ED72ED2DD}"/>
              </a:ext>
            </a:extLst>
          </p:cNvPr>
          <p:cNvSpPr txBox="1"/>
          <p:nvPr/>
        </p:nvSpPr>
        <p:spPr>
          <a:xfrm>
            <a:off x="4438650" y="5143501"/>
            <a:ext cx="5848350" cy="830997"/>
          </a:xfrm>
          <a:prstGeom prst="rect">
            <a:avLst/>
          </a:prstGeom>
          <a:noFill/>
        </p:spPr>
        <p:txBody>
          <a:bodyPr wrap="square" rtlCol="0">
            <a:spAutoFit/>
          </a:bodyPr>
          <a:lstStyle/>
          <a:p>
            <a:r>
              <a:rPr lang="en-US" sz="2400" b="1" dirty="0">
                <a:solidFill>
                  <a:schemeClr val="bg2"/>
                </a:solidFill>
                <a:latin typeface="+mj-lt"/>
              </a:rPr>
              <a:t>Thank you to The Scottish Empty Homes Partnership for supporting this project.</a:t>
            </a:r>
            <a:endParaRPr lang="en-GB" sz="2400" b="1" dirty="0">
              <a:solidFill>
                <a:schemeClr val="bg2"/>
              </a:solidFill>
              <a:latin typeface="+mj-lt"/>
            </a:endParaRPr>
          </a:p>
        </p:txBody>
      </p:sp>
      <p:pic>
        <p:nvPicPr>
          <p:cNvPr id="9" name="Picture 8" descr="A logo with blue text&#10;&#10;Description automatically generated with medium confidence">
            <a:extLst>
              <a:ext uri="{FF2B5EF4-FFF2-40B4-BE49-F238E27FC236}">
                <a16:creationId xmlns:a16="http://schemas.microsoft.com/office/drawing/2014/main" id="{ED4ACA92-5228-2F88-E6E8-D78FB63697A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180175" y="1370356"/>
            <a:ext cx="2859601" cy="2222893"/>
          </a:xfrm>
          <a:prstGeom prst="rect">
            <a:avLst/>
          </a:prstGeom>
        </p:spPr>
      </p:pic>
    </p:spTree>
    <p:extLst>
      <p:ext uri="{BB962C8B-B14F-4D97-AF65-F5344CB8AC3E}">
        <p14:creationId xmlns:p14="http://schemas.microsoft.com/office/powerpoint/2010/main" val="380579313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for a company&#10;&#10;Description automatically generated with medium confidence">
            <a:extLst>
              <a:ext uri="{FF2B5EF4-FFF2-40B4-BE49-F238E27FC236}">
                <a16:creationId xmlns:a16="http://schemas.microsoft.com/office/drawing/2014/main" id="{4928CA1E-E925-DD30-0C20-5A30514224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04EA79A-992F-724F-C40A-BF9C35E9067E}"/>
              </a:ext>
            </a:extLst>
          </p:cNvPr>
          <p:cNvSpPr>
            <a:spLocks noGrp="1"/>
          </p:cNvSpPr>
          <p:nvPr>
            <p:ph type="ctrTitle"/>
          </p:nvPr>
        </p:nvSpPr>
        <p:spPr>
          <a:xfrm>
            <a:off x="399393" y="911378"/>
            <a:ext cx="9144000" cy="4641626"/>
          </a:xfrm>
        </p:spPr>
        <p:txBody>
          <a:bodyPr anchor="t" anchorCtr="0">
            <a:normAutofit/>
          </a:bodyPr>
          <a:lstStyle/>
          <a:p>
            <a:pPr algn="l"/>
            <a:r>
              <a:rPr lang="en-US" sz="4800" b="1" dirty="0">
                <a:solidFill>
                  <a:schemeClr val="bg1"/>
                </a:solidFill>
                <a:latin typeface="Arial" panose="020B0604020202020204" pitchFamily="34" charset="0"/>
                <a:cs typeface="Arial" panose="020B0604020202020204" pitchFamily="34" charset="0"/>
              </a:rPr>
              <a:t>Introducing </a:t>
            </a:r>
            <a:r>
              <a:rPr lang="en-US" sz="4800" b="1" dirty="0" err="1">
                <a:solidFill>
                  <a:schemeClr val="bg1"/>
                </a:solidFill>
                <a:latin typeface="Arial" panose="020B0604020202020204" pitchFamily="34" charset="0"/>
                <a:cs typeface="Arial" panose="020B0604020202020204" pitchFamily="34" charset="0"/>
              </a:rPr>
              <a:t>Cromore</a:t>
            </a:r>
            <a:r>
              <a:rPr lang="en-US" sz="4800" b="1" dirty="0">
                <a:solidFill>
                  <a:schemeClr val="bg1"/>
                </a:solidFill>
                <a:latin typeface="Arial" panose="020B0604020202020204" pitchFamily="34" charset="0"/>
                <a:cs typeface="Arial" panose="020B0604020202020204" pitchFamily="34" charset="0"/>
              </a:rPr>
              <a:t>, </a:t>
            </a:r>
            <a:br>
              <a:rPr lang="en-US" sz="4800" b="1" dirty="0">
                <a:solidFill>
                  <a:schemeClr val="bg1"/>
                </a:solidFill>
                <a:latin typeface="Arial" panose="020B0604020202020204" pitchFamily="34" charset="0"/>
                <a:cs typeface="Arial" panose="020B0604020202020204" pitchFamily="34" charset="0"/>
              </a:rPr>
            </a:br>
            <a:r>
              <a:rPr lang="en-US" sz="4800" b="1" dirty="0">
                <a:solidFill>
                  <a:schemeClr val="bg1"/>
                </a:solidFill>
                <a:latin typeface="Arial" panose="020B0604020202020204" pitchFamily="34" charset="0"/>
                <a:cs typeface="Arial" panose="020B0604020202020204" pitchFamily="34" charset="0"/>
              </a:rPr>
              <a:t>a Western Isles empty </a:t>
            </a:r>
            <a:br>
              <a:rPr lang="en-US" sz="4800" b="1" dirty="0">
                <a:solidFill>
                  <a:schemeClr val="bg1"/>
                </a:solidFill>
                <a:latin typeface="Arial" panose="020B0604020202020204" pitchFamily="34" charset="0"/>
                <a:cs typeface="Arial" panose="020B0604020202020204" pitchFamily="34" charset="0"/>
              </a:rPr>
            </a:br>
            <a:r>
              <a:rPr lang="en-US" sz="4800" b="1" dirty="0">
                <a:solidFill>
                  <a:schemeClr val="bg1"/>
                </a:solidFill>
                <a:latin typeface="Arial" panose="020B0604020202020204" pitchFamily="34" charset="0"/>
                <a:cs typeface="Arial" panose="020B0604020202020204" pitchFamily="34" charset="0"/>
              </a:rPr>
              <a:t>home project</a:t>
            </a:r>
            <a:br>
              <a:rPr lang="en-US" sz="4800" b="1" dirty="0">
                <a:solidFill>
                  <a:schemeClr val="bg1"/>
                </a:solidFill>
                <a:latin typeface="Arial" panose="020B0604020202020204" pitchFamily="34" charset="0"/>
                <a:cs typeface="Arial" panose="020B0604020202020204" pitchFamily="34" charset="0"/>
              </a:rPr>
            </a:br>
            <a:br>
              <a:rPr lang="en-US" sz="4800" b="1"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Murdo Macleod, </a:t>
            </a:r>
            <a:r>
              <a:rPr lang="en-US" sz="2400" dirty="0" err="1">
                <a:solidFill>
                  <a:schemeClr val="bg1"/>
                </a:solidFill>
                <a:latin typeface="Arial" panose="020B0604020202020204" pitchFamily="34" charset="0"/>
                <a:cs typeface="Arial" panose="020B0604020202020204" pitchFamily="34" charset="0"/>
              </a:rPr>
              <a:t>Comhairle</a:t>
            </a:r>
            <a:r>
              <a:rPr lang="en-US" sz="2400" dirty="0">
                <a:solidFill>
                  <a:schemeClr val="bg1"/>
                </a:solidFill>
                <a:latin typeface="Arial" panose="020B0604020202020204" pitchFamily="34" charset="0"/>
                <a:cs typeface="Arial" panose="020B0604020202020204" pitchFamily="34" charset="0"/>
              </a:rPr>
              <a:t> nan </a:t>
            </a:r>
            <a:r>
              <a:rPr lang="en-US" sz="2400" dirty="0" err="1">
                <a:solidFill>
                  <a:schemeClr val="bg1"/>
                </a:solidFill>
                <a:latin typeface="Arial" panose="020B0604020202020204" pitchFamily="34" charset="0"/>
                <a:cs typeface="Arial" panose="020B0604020202020204" pitchFamily="34" charset="0"/>
              </a:rPr>
              <a:t>Eilean</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Siar</a:t>
            </a:r>
            <a:br>
              <a:rPr lang="en-US" sz="2400"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Karis Beattie, Renovator of </a:t>
            </a:r>
            <a:r>
              <a:rPr lang="en-US" sz="2400" dirty="0" err="1">
                <a:solidFill>
                  <a:schemeClr val="bg1"/>
                </a:solidFill>
                <a:latin typeface="Arial" panose="020B0604020202020204" pitchFamily="34" charset="0"/>
                <a:cs typeface="Arial" panose="020B0604020202020204" pitchFamily="34" charset="0"/>
              </a:rPr>
              <a:t>Cromore</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388838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57601-DB99-212C-9B94-3DEDE6FC6C80}"/>
              </a:ext>
            </a:extLst>
          </p:cNvPr>
          <p:cNvSpPr>
            <a:spLocks noGrp="1"/>
          </p:cNvSpPr>
          <p:nvPr>
            <p:ph type="title"/>
          </p:nvPr>
        </p:nvSpPr>
        <p:spPr/>
        <p:txBody>
          <a:bodyPr/>
          <a:lstStyle/>
          <a:p>
            <a:endParaRPr lang="en-US"/>
          </a:p>
        </p:txBody>
      </p:sp>
      <p:pic>
        <p:nvPicPr>
          <p:cNvPr id="9" name="Content Placeholder 8" descr="A blue background with a shadow&#10;&#10;Description automatically generated with medium confidence">
            <a:extLst>
              <a:ext uri="{FF2B5EF4-FFF2-40B4-BE49-F238E27FC236}">
                <a16:creationId xmlns:a16="http://schemas.microsoft.com/office/drawing/2014/main" id="{856182CE-D42D-2A40-D4C1-A2B6F31D8E2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p:spPr>
      </p:pic>
      <p:grpSp>
        <p:nvGrpSpPr>
          <p:cNvPr id="4" name="Group 3">
            <a:extLst>
              <a:ext uri="{FF2B5EF4-FFF2-40B4-BE49-F238E27FC236}">
                <a16:creationId xmlns:a16="http://schemas.microsoft.com/office/drawing/2014/main" id="{87A070E0-77DA-FD94-A1CB-548FE9E94764}"/>
              </a:ext>
            </a:extLst>
          </p:cNvPr>
          <p:cNvGrpSpPr/>
          <p:nvPr/>
        </p:nvGrpSpPr>
        <p:grpSpPr>
          <a:xfrm>
            <a:off x="4467638" y="3163658"/>
            <a:ext cx="3256723" cy="523220"/>
            <a:chOff x="3916017" y="3163658"/>
            <a:chExt cx="3256723" cy="523220"/>
          </a:xfrm>
        </p:grpSpPr>
        <p:sp>
          <p:nvSpPr>
            <p:cNvPr id="5" name="TextBox 4">
              <a:extLst>
                <a:ext uri="{FF2B5EF4-FFF2-40B4-BE49-F238E27FC236}">
                  <a16:creationId xmlns:a16="http://schemas.microsoft.com/office/drawing/2014/main" id="{E389BB99-566F-6EA1-D93E-14E77B74F264}"/>
                </a:ext>
              </a:extLst>
            </p:cNvPr>
            <p:cNvSpPr txBox="1"/>
            <p:nvPr/>
          </p:nvSpPr>
          <p:spPr>
            <a:xfrm>
              <a:off x="3916017" y="3163658"/>
              <a:ext cx="2948609" cy="523220"/>
            </a:xfrm>
            <a:prstGeom prst="rect">
              <a:avLst/>
            </a:prstGeom>
            <a:noFill/>
          </p:spPr>
          <p:txBody>
            <a:bodyPr wrap="square" rtlCol="0">
              <a:spAutoFit/>
            </a:bodyPr>
            <a:lstStyle/>
            <a:p>
              <a:r>
                <a:rPr lang="en-US" sz="2800" b="1" dirty="0">
                  <a:solidFill>
                    <a:schemeClr val="bg1"/>
                  </a:solidFill>
                  <a:hlinkClick r:id="rId3">
                    <a:extLst>
                      <a:ext uri="{A12FA001-AC4F-418D-AE19-62706E023703}">
                        <ahyp:hlinkClr xmlns:ahyp="http://schemas.microsoft.com/office/drawing/2018/hyperlinkcolor" val="tx"/>
                      </a:ext>
                    </a:extLst>
                  </a:hlinkClick>
                </a:rPr>
                <a:t>WATCH THE VIDEO</a:t>
              </a:r>
              <a:endParaRPr lang="en-US" sz="2800" b="1" dirty="0">
                <a:solidFill>
                  <a:schemeClr val="bg1"/>
                </a:solidFill>
              </a:endParaRPr>
            </a:p>
          </p:txBody>
        </p:sp>
        <p:sp>
          <p:nvSpPr>
            <p:cNvPr id="6" name="Triangle 5">
              <a:extLst>
                <a:ext uri="{FF2B5EF4-FFF2-40B4-BE49-F238E27FC236}">
                  <a16:creationId xmlns:a16="http://schemas.microsoft.com/office/drawing/2014/main" id="{65CE5F26-33B0-CD53-6B0B-A2FFF187C274}"/>
                </a:ext>
              </a:extLst>
            </p:cNvPr>
            <p:cNvSpPr/>
            <p:nvPr/>
          </p:nvSpPr>
          <p:spPr>
            <a:xfrm rot="5400000">
              <a:off x="6858114" y="3279608"/>
              <a:ext cx="337931" cy="29132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165E4A45-804A-8DC6-58E2-A315E085D91B}"/>
              </a:ext>
            </a:extLst>
          </p:cNvPr>
          <p:cNvSpPr/>
          <p:nvPr/>
        </p:nvSpPr>
        <p:spPr>
          <a:xfrm>
            <a:off x="4215847" y="3061252"/>
            <a:ext cx="3747052" cy="72555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870205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for a company&#10;&#10;Description automatically generated with medium confidence">
            <a:extLst>
              <a:ext uri="{FF2B5EF4-FFF2-40B4-BE49-F238E27FC236}">
                <a16:creationId xmlns:a16="http://schemas.microsoft.com/office/drawing/2014/main" id="{4928CA1E-E925-DD30-0C20-5A30514224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04EA79A-992F-724F-C40A-BF9C35E9067E}"/>
              </a:ext>
            </a:extLst>
          </p:cNvPr>
          <p:cNvSpPr>
            <a:spLocks noGrp="1"/>
          </p:cNvSpPr>
          <p:nvPr>
            <p:ph type="ctrTitle"/>
          </p:nvPr>
        </p:nvSpPr>
        <p:spPr>
          <a:xfrm>
            <a:off x="399393" y="911378"/>
            <a:ext cx="9144000" cy="4641626"/>
          </a:xfrm>
        </p:spPr>
        <p:txBody>
          <a:bodyPr anchor="t" anchorCtr="0">
            <a:normAutofit/>
          </a:bodyPr>
          <a:lstStyle/>
          <a:p>
            <a:pPr algn="l"/>
            <a:r>
              <a:rPr lang="en-US" sz="4800" b="1" dirty="0">
                <a:solidFill>
                  <a:schemeClr val="bg1"/>
                </a:solidFill>
                <a:latin typeface="Arial" panose="020B0604020202020204" pitchFamily="34" charset="0"/>
                <a:cs typeface="Arial" panose="020B0604020202020204" pitchFamily="34" charset="0"/>
              </a:rPr>
              <a:t>Introducing </a:t>
            </a:r>
            <a:r>
              <a:rPr lang="en-US" sz="4800" b="1" dirty="0" err="1">
                <a:solidFill>
                  <a:schemeClr val="bg1"/>
                </a:solidFill>
                <a:latin typeface="Arial" panose="020B0604020202020204" pitchFamily="34" charset="0"/>
                <a:cs typeface="Arial" panose="020B0604020202020204" pitchFamily="34" charset="0"/>
              </a:rPr>
              <a:t>Cromore</a:t>
            </a:r>
            <a:r>
              <a:rPr lang="en-US" sz="4800" b="1" dirty="0">
                <a:solidFill>
                  <a:schemeClr val="bg1"/>
                </a:solidFill>
                <a:latin typeface="Arial" panose="020B0604020202020204" pitchFamily="34" charset="0"/>
                <a:cs typeface="Arial" panose="020B0604020202020204" pitchFamily="34" charset="0"/>
              </a:rPr>
              <a:t>, </a:t>
            </a:r>
            <a:br>
              <a:rPr lang="en-US" sz="4800" b="1" dirty="0">
                <a:solidFill>
                  <a:schemeClr val="bg1"/>
                </a:solidFill>
                <a:latin typeface="Arial" panose="020B0604020202020204" pitchFamily="34" charset="0"/>
                <a:cs typeface="Arial" panose="020B0604020202020204" pitchFamily="34" charset="0"/>
              </a:rPr>
            </a:br>
            <a:r>
              <a:rPr lang="en-US" sz="4800" b="1" dirty="0">
                <a:solidFill>
                  <a:schemeClr val="bg1"/>
                </a:solidFill>
                <a:latin typeface="Arial" panose="020B0604020202020204" pitchFamily="34" charset="0"/>
                <a:cs typeface="Arial" panose="020B0604020202020204" pitchFamily="34" charset="0"/>
              </a:rPr>
              <a:t>a Western Isles empty </a:t>
            </a:r>
            <a:br>
              <a:rPr lang="en-US" sz="4800" b="1" dirty="0">
                <a:solidFill>
                  <a:schemeClr val="bg1"/>
                </a:solidFill>
                <a:latin typeface="Arial" panose="020B0604020202020204" pitchFamily="34" charset="0"/>
                <a:cs typeface="Arial" panose="020B0604020202020204" pitchFamily="34" charset="0"/>
              </a:rPr>
            </a:br>
            <a:r>
              <a:rPr lang="en-US" sz="4800" b="1" dirty="0">
                <a:solidFill>
                  <a:schemeClr val="bg1"/>
                </a:solidFill>
                <a:latin typeface="Arial" panose="020B0604020202020204" pitchFamily="34" charset="0"/>
                <a:cs typeface="Arial" panose="020B0604020202020204" pitchFamily="34" charset="0"/>
              </a:rPr>
              <a:t>home project</a:t>
            </a:r>
            <a:br>
              <a:rPr lang="en-US" sz="4800" b="1" dirty="0">
                <a:solidFill>
                  <a:schemeClr val="bg1"/>
                </a:solidFill>
                <a:latin typeface="Arial" panose="020B0604020202020204" pitchFamily="34" charset="0"/>
                <a:cs typeface="Arial" panose="020B0604020202020204" pitchFamily="34" charset="0"/>
              </a:rPr>
            </a:br>
            <a:br>
              <a:rPr lang="en-US" sz="4800" b="1"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Murdo Macleod, </a:t>
            </a:r>
            <a:r>
              <a:rPr lang="en-US" sz="2400" dirty="0" err="1">
                <a:solidFill>
                  <a:schemeClr val="bg1"/>
                </a:solidFill>
                <a:latin typeface="Arial" panose="020B0604020202020204" pitchFamily="34" charset="0"/>
                <a:cs typeface="Arial" panose="020B0604020202020204" pitchFamily="34" charset="0"/>
              </a:rPr>
              <a:t>Comhairle</a:t>
            </a:r>
            <a:r>
              <a:rPr lang="en-US" sz="2400" dirty="0">
                <a:solidFill>
                  <a:schemeClr val="bg1"/>
                </a:solidFill>
                <a:latin typeface="Arial" panose="020B0604020202020204" pitchFamily="34" charset="0"/>
                <a:cs typeface="Arial" panose="020B0604020202020204" pitchFamily="34" charset="0"/>
              </a:rPr>
              <a:t> nan </a:t>
            </a:r>
            <a:r>
              <a:rPr lang="en-US" sz="2400" dirty="0" err="1">
                <a:solidFill>
                  <a:schemeClr val="bg1"/>
                </a:solidFill>
                <a:latin typeface="Arial" panose="020B0604020202020204" pitchFamily="34" charset="0"/>
                <a:cs typeface="Arial" panose="020B0604020202020204" pitchFamily="34" charset="0"/>
              </a:rPr>
              <a:t>Eilean</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Siar</a:t>
            </a:r>
            <a:br>
              <a:rPr lang="en-US" sz="2400"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Karis Beattie, Renovator of </a:t>
            </a:r>
            <a:r>
              <a:rPr lang="en-US" sz="2400" dirty="0" err="1">
                <a:solidFill>
                  <a:schemeClr val="bg1"/>
                </a:solidFill>
                <a:latin typeface="Arial" panose="020B0604020202020204" pitchFamily="34" charset="0"/>
                <a:cs typeface="Arial" panose="020B0604020202020204" pitchFamily="34" charset="0"/>
              </a:rPr>
              <a:t>Cromore</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612975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for a company&#10;&#10;Description automatically generated with medium confidence">
            <a:extLst>
              <a:ext uri="{FF2B5EF4-FFF2-40B4-BE49-F238E27FC236}">
                <a16:creationId xmlns:a16="http://schemas.microsoft.com/office/drawing/2014/main" id="{4928CA1E-E925-DD30-0C20-5A30514224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04EA79A-992F-724F-C40A-BF9C35E9067E}"/>
              </a:ext>
            </a:extLst>
          </p:cNvPr>
          <p:cNvSpPr>
            <a:spLocks noGrp="1"/>
          </p:cNvSpPr>
          <p:nvPr>
            <p:ph type="ctrTitle"/>
          </p:nvPr>
        </p:nvSpPr>
        <p:spPr>
          <a:xfrm>
            <a:off x="399393" y="911378"/>
            <a:ext cx="9144000" cy="4641626"/>
          </a:xfrm>
        </p:spPr>
        <p:txBody>
          <a:bodyPr anchor="t" anchorCtr="0">
            <a:normAutofit/>
          </a:bodyPr>
          <a:lstStyle/>
          <a:p>
            <a:pPr algn="l"/>
            <a:r>
              <a:rPr lang="en-US" sz="4800" b="1" dirty="0">
                <a:solidFill>
                  <a:schemeClr val="bg1"/>
                </a:solidFill>
                <a:latin typeface="Arial" panose="020B0604020202020204" pitchFamily="34" charset="0"/>
                <a:cs typeface="Arial" panose="020B0604020202020204" pitchFamily="34" charset="0"/>
              </a:rPr>
              <a:t>Afternoon tea break / </a:t>
            </a:r>
            <a:br>
              <a:rPr lang="en-US" sz="4800" b="1" dirty="0">
                <a:solidFill>
                  <a:schemeClr val="bg1"/>
                </a:solidFill>
                <a:latin typeface="Arial" panose="020B0604020202020204" pitchFamily="34" charset="0"/>
                <a:cs typeface="Arial" panose="020B0604020202020204" pitchFamily="34" charset="0"/>
              </a:rPr>
            </a:br>
            <a:r>
              <a:rPr lang="en-US" sz="4800" b="1" dirty="0">
                <a:solidFill>
                  <a:schemeClr val="bg1"/>
                </a:solidFill>
                <a:latin typeface="Arial" panose="020B0604020202020204" pitchFamily="34" charset="0"/>
                <a:cs typeface="Arial" panose="020B0604020202020204" pitchFamily="34" charset="0"/>
              </a:rPr>
              <a:t>sponsor exhibition</a:t>
            </a:r>
            <a:endParaRPr lang="en-US" sz="27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364181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for a company&#10;&#10;Description automatically generated with medium confidence">
            <a:extLst>
              <a:ext uri="{FF2B5EF4-FFF2-40B4-BE49-F238E27FC236}">
                <a16:creationId xmlns:a16="http://schemas.microsoft.com/office/drawing/2014/main" id="{4928CA1E-E925-DD30-0C20-5A30514224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04EA79A-992F-724F-C40A-BF9C35E9067E}"/>
              </a:ext>
            </a:extLst>
          </p:cNvPr>
          <p:cNvSpPr>
            <a:spLocks noGrp="1"/>
          </p:cNvSpPr>
          <p:nvPr>
            <p:ph type="ctrTitle"/>
          </p:nvPr>
        </p:nvSpPr>
        <p:spPr>
          <a:xfrm>
            <a:off x="399393" y="911378"/>
            <a:ext cx="9144000" cy="4641626"/>
          </a:xfrm>
        </p:spPr>
        <p:txBody>
          <a:bodyPr anchor="t" anchorCtr="0">
            <a:normAutofit/>
          </a:bodyPr>
          <a:lstStyle/>
          <a:p>
            <a:pPr algn="l"/>
            <a:r>
              <a:rPr lang="en-US" sz="4800" b="1" dirty="0">
                <a:solidFill>
                  <a:schemeClr val="bg1"/>
                </a:solidFill>
                <a:latin typeface="Arial" panose="020B0604020202020204" pitchFamily="34" charset="0"/>
                <a:cs typeface="Arial" panose="020B0604020202020204" pitchFamily="34" charset="0"/>
              </a:rPr>
              <a:t>Awards presentation</a:t>
            </a:r>
            <a:br>
              <a:rPr lang="en-US" sz="4800" b="1" dirty="0">
                <a:solidFill>
                  <a:schemeClr val="bg1"/>
                </a:solidFill>
                <a:latin typeface="Arial" panose="020B0604020202020204" pitchFamily="34" charset="0"/>
                <a:cs typeface="Arial" panose="020B0604020202020204" pitchFamily="34" charset="0"/>
              </a:rPr>
            </a:br>
            <a:br>
              <a:rPr lang="en-US" sz="4800" b="1"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John Loudon</a:t>
            </a:r>
            <a:br>
              <a:rPr lang="en-US" sz="2400"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Auction House Scotland</a:t>
            </a:r>
          </a:p>
        </p:txBody>
      </p:sp>
    </p:spTree>
    <p:extLst>
      <p:ext uri="{BB962C8B-B14F-4D97-AF65-F5344CB8AC3E}">
        <p14:creationId xmlns:p14="http://schemas.microsoft.com/office/powerpoint/2010/main" val="176866124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for a company&#10;&#10;Description automatically generated with medium confidence">
            <a:extLst>
              <a:ext uri="{FF2B5EF4-FFF2-40B4-BE49-F238E27FC236}">
                <a16:creationId xmlns:a16="http://schemas.microsoft.com/office/drawing/2014/main" id="{4928CA1E-E925-DD30-0C20-5A30514224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04EA79A-992F-724F-C40A-BF9C35E9067E}"/>
              </a:ext>
            </a:extLst>
          </p:cNvPr>
          <p:cNvSpPr>
            <a:spLocks noGrp="1"/>
          </p:cNvSpPr>
          <p:nvPr>
            <p:ph type="ctrTitle"/>
          </p:nvPr>
        </p:nvSpPr>
        <p:spPr>
          <a:xfrm>
            <a:off x="399393" y="911378"/>
            <a:ext cx="9144000" cy="4641626"/>
          </a:xfrm>
        </p:spPr>
        <p:txBody>
          <a:bodyPr anchor="t" anchorCtr="0">
            <a:normAutofit/>
          </a:bodyPr>
          <a:lstStyle/>
          <a:p>
            <a:pPr algn="l"/>
            <a:r>
              <a:rPr lang="en-US" sz="2400" b="1" dirty="0">
                <a:solidFill>
                  <a:srgbClr val="F0C75E"/>
                </a:solidFill>
                <a:latin typeface="Arial" panose="020B0604020202020204" pitchFamily="34" charset="0"/>
                <a:cs typeface="Arial" panose="020B0604020202020204" pitchFamily="34" charset="0"/>
              </a:rPr>
              <a:t>Award – </a:t>
            </a:r>
            <a:br>
              <a:rPr lang="en-US" sz="4800" b="1" dirty="0">
                <a:solidFill>
                  <a:schemeClr val="bg1"/>
                </a:solidFill>
                <a:latin typeface="Arial" panose="020B0604020202020204" pitchFamily="34" charset="0"/>
                <a:cs typeface="Arial" panose="020B0604020202020204" pitchFamily="34" charset="0"/>
              </a:rPr>
            </a:br>
            <a:r>
              <a:rPr lang="en-GB" sz="4800" b="1" dirty="0">
                <a:solidFill>
                  <a:schemeClr val="bg1"/>
                </a:solidFill>
                <a:effectLst/>
                <a:latin typeface="Arial" panose="020B0604020202020204" pitchFamily="34" charset="0"/>
                <a:cs typeface="Arial" panose="020B0604020202020204" pitchFamily="34" charset="0"/>
              </a:rPr>
              <a:t>Best use of empty homes to meet social/affordable housing need</a:t>
            </a:r>
            <a:br>
              <a:rPr lang="en-GB" sz="4800" b="1" dirty="0">
                <a:solidFill>
                  <a:schemeClr val="bg1"/>
                </a:solidFill>
                <a:effectLst/>
                <a:latin typeface="Arial" panose="020B0604020202020204" pitchFamily="34" charset="0"/>
                <a:cs typeface="Arial" panose="020B0604020202020204" pitchFamily="34" charset="0"/>
              </a:rPr>
            </a:br>
            <a:endParaRPr lang="en-US" sz="4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707765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room with a large window and a room with a ceiling&#10;&#10;Description automatically generated with medium confidence">
            <a:extLst>
              <a:ext uri="{FF2B5EF4-FFF2-40B4-BE49-F238E27FC236}">
                <a16:creationId xmlns:a16="http://schemas.microsoft.com/office/drawing/2014/main" id="{0C3A89C7-CF00-D307-21B7-1982BB6803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54" y="0"/>
            <a:ext cx="5938963" cy="5184776"/>
          </a:xfrm>
          <a:prstGeom prst="rect">
            <a:avLst/>
          </a:prstGeom>
          <a:noFill/>
          <a:ln cap="flat">
            <a:noFill/>
          </a:ln>
        </p:spPr>
      </p:pic>
      <p:pic>
        <p:nvPicPr>
          <p:cNvPr id="3" name="Picture 6" descr="A group of people standing around a table&#10;&#10;Description automatically generated">
            <a:extLst>
              <a:ext uri="{FF2B5EF4-FFF2-40B4-BE49-F238E27FC236}">
                <a16:creationId xmlns:a16="http://schemas.microsoft.com/office/drawing/2014/main" id="{C4129041-2BAD-F392-71E9-62F8D3FF07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5671" y="0"/>
            <a:ext cx="6023280" cy="5184776"/>
          </a:xfrm>
          <a:prstGeom prst="rect">
            <a:avLst/>
          </a:prstGeom>
          <a:noFill/>
          <a:ln cap="flat">
            <a:noFill/>
          </a:ln>
        </p:spPr>
      </p:pic>
      <p:pic>
        <p:nvPicPr>
          <p:cNvPr id="4" name="Picture 8" descr="A pink heart with white text&#10;&#10;Description automatically generated">
            <a:extLst>
              <a:ext uri="{FF2B5EF4-FFF2-40B4-BE49-F238E27FC236}">
                <a16:creationId xmlns:a16="http://schemas.microsoft.com/office/drawing/2014/main" id="{3015AA38-C55F-FAF8-A134-D6CE00F96A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46350" y="5303263"/>
            <a:ext cx="1561831" cy="1169983"/>
          </a:xfrm>
          <a:prstGeom prst="rect">
            <a:avLst/>
          </a:prstGeom>
          <a:noFill/>
          <a:ln cap="flat">
            <a:noFill/>
          </a:ln>
        </p:spPr>
      </p:pic>
      <p:pic>
        <p:nvPicPr>
          <p:cNvPr id="5" name="Picture 10" descr="A blue and white logo&#10;&#10;Description automatically generated">
            <a:extLst>
              <a:ext uri="{FF2B5EF4-FFF2-40B4-BE49-F238E27FC236}">
                <a16:creationId xmlns:a16="http://schemas.microsoft.com/office/drawing/2014/main" id="{2495DCD2-A211-557A-0DD0-0569027ED2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84130" y="5303263"/>
            <a:ext cx="1853296" cy="1169983"/>
          </a:xfrm>
          <a:prstGeom prst="rect">
            <a:avLst/>
          </a:prstGeom>
          <a:noFill/>
          <a:ln cap="flat">
            <a:noFill/>
          </a:ln>
        </p:spPr>
      </p:pic>
      <p:sp>
        <p:nvSpPr>
          <p:cNvPr id="6" name="Title 1">
            <a:extLst>
              <a:ext uri="{FF2B5EF4-FFF2-40B4-BE49-F238E27FC236}">
                <a16:creationId xmlns:a16="http://schemas.microsoft.com/office/drawing/2014/main" id="{EB37F123-1368-FA0A-46DE-9CC318D8A189}"/>
              </a:ext>
            </a:extLst>
          </p:cNvPr>
          <p:cNvSpPr txBox="1">
            <a:spLocks noGrp="1"/>
          </p:cNvSpPr>
          <p:nvPr>
            <p:ph type="ctrTitle"/>
          </p:nvPr>
        </p:nvSpPr>
        <p:spPr>
          <a:xfrm>
            <a:off x="-431075" y="5416923"/>
            <a:ext cx="9241968" cy="942664"/>
          </a:xfrm>
        </p:spPr>
        <p:txBody>
          <a:bodyPr anchor="ctr"/>
          <a:lstStyle/>
          <a:p>
            <a:pPr lvl="0"/>
            <a:r>
              <a:rPr lang="en-US" sz="5200"/>
              <a:t>Social/Affordable: The Y Centre</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5EE15B3C-FE3D-B028-F9C6-8E98BD8CBA4A}"/>
              </a:ext>
            </a:extLst>
          </p:cNvPr>
          <p:cNvSpPr>
            <a:spLocks noMove="1" noResize="1"/>
          </p:cNvSpPr>
          <p:nvPr/>
        </p:nvSpPr>
        <p:spPr>
          <a:xfrm>
            <a:off x="7534656" y="0"/>
            <a:ext cx="4657340" cy="6858000"/>
          </a:xfrm>
          <a:prstGeom prst="rect">
            <a:avLst/>
          </a:prstGeom>
          <a:solidFill>
            <a:srgbClr val="6F4C4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6" descr="A group of people standing outside a building&#10;&#10;Description automatically generated">
            <a:extLst>
              <a:ext uri="{FF2B5EF4-FFF2-40B4-BE49-F238E27FC236}">
                <a16:creationId xmlns:a16="http://schemas.microsoft.com/office/drawing/2014/main" id="{45A91ED1-36F1-A7AB-84CC-E1F496A14656}"/>
              </a:ext>
            </a:extLst>
          </p:cNvPr>
          <p:cNvPicPr>
            <a:picLocks noChangeAspect="1"/>
          </p:cNvPicPr>
          <p:nvPr/>
        </p:nvPicPr>
        <p:blipFill>
          <a:blip r:embed="rId2" cstate="screen">
            <a:extLst>
              <a:ext uri="{28A0092B-C50C-407E-A947-70E740481C1C}">
                <a14:useLocalDpi xmlns:a14="http://schemas.microsoft.com/office/drawing/2010/main"/>
              </a:ext>
            </a:extLst>
          </a:blip>
          <a:srcRect r="-3"/>
          <a:stretch>
            <a:fillRect/>
          </a:stretch>
        </p:blipFill>
        <p:spPr>
          <a:xfrm>
            <a:off x="849313" y="639759"/>
            <a:ext cx="3128967" cy="3257550"/>
          </a:xfrm>
          <a:prstGeom prst="rect">
            <a:avLst/>
          </a:prstGeom>
          <a:noFill/>
          <a:ln cap="flat">
            <a:noFill/>
          </a:ln>
        </p:spPr>
      </p:pic>
      <p:pic>
        <p:nvPicPr>
          <p:cNvPr id="4" name="Picture 8" descr="A blue and white logo&#10;&#10;Description automatically generated">
            <a:extLst>
              <a:ext uri="{FF2B5EF4-FFF2-40B4-BE49-F238E27FC236}">
                <a16:creationId xmlns:a16="http://schemas.microsoft.com/office/drawing/2014/main" id="{A3D0DB2E-3E59-CC60-8B6D-DE706F21B3E7}"/>
              </a:ext>
            </a:extLst>
          </p:cNvPr>
          <p:cNvPicPr>
            <a:picLocks noChangeAspect="1"/>
          </p:cNvPicPr>
          <p:nvPr/>
        </p:nvPicPr>
        <p:blipFill>
          <a:blip r:embed="rId3" cstate="screen">
            <a:extLst>
              <a:ext uri="{28A0092B-C50C-407E-A947-70E740481C1C}">
                <a14:useLocalDpi xmlns:a14="http://schemas.microsoft.com/office/drawing/2010/main"/>
              </a:ext>
            </a:extLst>
          </a:blip>
          <a:srcRect r="-4"/>
          <a:stretch>
            <a:fillRect/>
          </a:stretch>
        </p:blipFill>
        <p:spPr>
          <a:xfrm>
            <a:off x="4046540" y="639759"/>
            <a:ext cx="2959098" cy="3257550"/>
          </a:xfrm>
          <a:prstGeom prst="rect">
            <a:avLst/>
          </a:prstGeom>
          <a:noFill/>
          <a:ln cap="flat">
            <a:noFill/>
          </a:ln>
        </p:spPr>
      </p:pic>
      <p:pic>
        <p:nvPicPr>
          <p:cNvPr id="5" name="Picture 10" descr="A blue and white logo&#10;&#10;Description automatically generated">
            <a:extLst>
              <a:ext uri="{FF2B5EF4-FFF2-40B4-BE49-F238E27FC236}">
                <a16:creationId xmlns:a16="http://schemas.microsoft.com/office/drawing/2014/main" id="{7BEB88AE-1DBA-C3E3-AEC1-067E56E8780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49313" y="3967160"/>
            <a:ext cx="2381253" cy="2247896"/>
          </a:xfrm>
          <a:prstGeom prst="rect">
            <a:avLst/>
          </a:prstGeom>
          <a:noFill/>
          <a:ln cap="flat">
            <a:noFill/>
          </a:ln>
        </p:spPr>
      </p:pic>
      <p:pic>
        <p:nvPicPr>
          <p:cNvPr id="6" name="Picture 4" descr="A stone building with a few windows&#10;&#10;Description automatically generated">
            <a:extLst>
              <a:ext uri="{FF2B5EF4-FFF2-40B4-BE49-F238E27FC236}">
                <a16:creationId xmlns:a16="http://schemas.microsoft.com/office/drawing/2014/main" id="{BE3A2D3D-7451-CDF6-A2EA-4A990FB200DF}"/>
              </a:ext>
            </a:extLst>
          </p:cNvPr>
          <p:cNvPicPr>
            <a:picLocks noChangeAspect="1"/>
          </p:cNvPicPr>
          <p:nvPr/>
        </p:nvPicPr>
        <p:blipFill>
          <a:blip r:embed="rId5" cstate="screen">
            <a:extLst>
              <a:ext uri="{28A0092B-C50C-407E-A947-70E740481C1C}">
                <a14:useLocalDpi xmlns:a14="http://schemas.microsoft.com/office/drawing/2010/main"/>
              </a:ext>
            </a:extLst>
          </a:blip>
          <a:srcRect r="-1"/>
          <a:stretch>
            <a:fillRect/>
          </a:stretch>
        </p:blipFill>
        <p:spPr>
          <a:xfrm>
            <a:off x="3297234" y="3967160"/>
            <a:ext cx="3706813" cy="2247896"/>
          </a:xfrm>
          <a:prstGeom prst="rect">
            <a:avLst/>
          </a:prstGeom>
          <a:noFill/>
          <a:ln cap="flat">
            <a:noFill/>
          </a:ln>
        </p:spPr>
      </p:pic>
      <p:sp>
        <p:nvSpPr>
          <p:cNvPr id="7" name="Title 1">
            <a:extLst>
              <a:ext uri="{FF2B5EF4-FFF2-40B4-BE49-F238E27FC236}">
                <a16:creationId xmlns:a16="http://schemas.microsoft.com/office/drawing/2014/main" id="{5D8BCE49-3DAC-2A30-17CF-2315603FDE2F}"/>
              </a:ext>
            </a:extLst>
          </p:cNvPr>
          <p:cNvSpPr txBox="1">
            <a:spLocks noGrp="1"/>
          </p:cNvSpPr>
          <p:nvPr>
            <p:ph type="title"/>
          </p:nvPr>
        </p:nvSpPr>
        <p:spPr>
          <a:xfrm>
            <a:off x="8153403" y="640080"/>
            <a:ext cx="3395130" cy="5574447"/>
          </a:xfrm>
        </p:spPr>
        <p:txBody>
          <a:bodyPr/>
          <a:lstStyle/>
          <a:p>
            <a:pPr lvl="0"/>
            <a:r>
              <a:rPr lang="en-US" sz="3400">
                <a:solidFill>
                  <a:srgbClr val="FFFFFF"/>
                </a:solidFill>
              </a:rPr>
              <a:t>Social/Affordable: Ballatar</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E40387C0-6419-7B1E-3AB5-8DF833933C2F}"/>
              </a:ext>
            </a:extLst>
          </p:cNvPr>
          <p:cNvSpPr txBox="1"/>
          <p:nvPr/>
        </p:nvSpPr>
        <p:spPr>
          <a:xfrm>
            <a:off x="685801" y="1783820"/>
            <a:ext cx="8051799" cy="4259756"/>
          </a:xfrm>
          <a:prstGeom prst="rect">
            <a:avLst/>
          </a:prstGeom>
        </p:spPr>
        <p:txBody>
          <a:bodyPr wrap="square" lIns="0" tIns="0" rIns="0" bIns="0" rtlCol="0" anchor="t">
            <a:spAutoFit/>
          </a:bodyPr>
          <a:lstStyle/>
          <a:p>
            <a:pPr marL="291441" lvl="1">
              <a:lnSpc>
                <a:spcPts val="4238"/>
              </a:lnSpc>
            </a:pPr>
            <a:r>
              <a:rPr lang="en-US" sz="2699" dirty="0">
                <a:solidFill>
                  <a:srgbClr val="EE2737"/>
                </a:solidFill>
                <a:latin typeface="Montserrat Classic Bold"/>
              </a:rPr>
              <a:t>FREE</a:t>
            </a:r>
            <a:r>
              <a:rPr lang="en-US" sz="2699" dirty="0">
                <a:solidFill>
                  <a:srgbClr val="1F2D4A"/>
                </a:solidFill>
                <a:latin typeface="Montserrat Classic Bold"/>
              </a:rPr>
              <a:t> </a:t>
            </a:r>
            <a:r>
              <a:rPr lang="en-US" sz="2699" dirty="0">
                <a:solidFill>
                  <a:srgbClr val="1F2D4A"/>
                </a:solidFill>
                <a:latin typeface="Montserrat Classic"/>
              </a:rPr>
              <a:t>auction entry</a:t>
            </a:r>
          </a:p>
          <a:p>
            <a:pPr marL="291441" lvl="1">
              <a:lnSpc>
                <a:spcPts val="4238"/>
              </a:lnSpc>
            </a:pPr>
            <a:r>
              <a:rPr lang="en-US" sz="2699" dirty="0">
                <a:solidFill>
                  <a:srgbClr val="EE2737"/>
                </a:solidFill>
                <a:latin typeface="Montserrat Classic Bold"/>
              </a:rPr>
              <a:t>FREE</a:t>
            </a:r>
            <a:r>
              <a:rPr lang="en-US" sz="2699" dirty="0">
                <a:solidFill>
                  <a:srgbClr val="1F2D4A"/>
                </a:solidFill>
                <a:latin typeface="Montserrat Classic Bold"/>
              </a:rPr>
              <a:t> </a:t>
            </a:r>
            <a:r>
              <a:rPr lang="en-US" sz="2699" dirty="0">
                <a:solidFill>
                  <a:srgbClr val="1F2D4A"/>
                </a:solidFill>
                <a:latin typeface="Montserrat Classic"/>
              </a:rPr>
              <a:t>For Sale board/poster</a:t>
            </a:r>
          </a:p>
          <a:p>
            <a:pPr marL="291441" lvl="1">
              <a:lnSpc>
                <a:spcPts val="4238"/>
              </a:lnSpc>
            </a:pPr>
            <a:r>
              <a:rPr lang="en-US" sz="2699" dirty="0">
                <a:solidFill>
                  <a:srgbClr val="EE2737"/>
                </a:solidFill>
                <a:latin typeface="Montserrat Classic Bold"/>
              </a:rPr>
              <a:t>FREE</a:t>
            </a:r>
            <a:r>
              <a:rPr lang="en-US" sz="2699" dirty="0">
                <a:solidFill>
                  <a:srgbClr val="1F2D4A"/>
                </a:solidFill>
                <a:latin typeface="Montserrat Classic Bold"/>
              </a:rPr>
              <a:t> </a:t>
            </a:r>
            <a:r>
              <a:rPr lang="en-US" sz="2699" dirty="0">
                <a:solidFill>
                  <a:srgbClr val="1F2D4A"/>
                </a:solidFill>
                <a:latin typeface="Montserrat Classic"/>
              </a:rPr>
              <a:t>PR and Social Media</a:t>
            </a:r>
          </a:p>
          <a:p>
            <a:pPr marL="291441" lvl="1">
              <a:lnSpc>
                <a:spcPts val="4238"/>
              </a:lnSpc>
            </a:pPr>
            <a:r>
              <a:rPr lang="en-US" sz="2699" dirty="0">
                <a:solidFill>
                  <a:srgbClr val="EE2737"/>
                </a:solidFill>
                <a:latin typeface="Montserrat Classic Bold"/>
              </a:rPr>
              <a:t>FREE</a:t>
            </a:r>
            <a:r>
              <a:rPr lang="en-US" sz="2699" dirty="0">
                <a:solidFill>
                  <a:srgbClr val="1F2D4A"/>
                </a:solidFill>
                <a:latin typeface="Montserrat Classic Bold"/>
              </a:rPr>
              <a:t> </a:t>
            </a:r>
            <a:r>
              <a:rPr lang="en-US" sz="2699" dirty="0">
                <a:solidFill>
                  <a:srgbClr val="1F2D4A"/>
                </a:solidFill>
                <a:latin typeface="Montserrat Classic"/>
              </a:rPr>
              <a:t>listing on all major portals and our website</a:t>
            </a:r>
          </a:p>
          <a:p>
            <a:pPr marL="291441" lvl="1">
              <a:lnSpc>
                <a:spcPts val="4238"/>
              </a:lnSpc>
            </a:pPr>
            <a:r>
              <a:rPr lang="en-US" sz="2699" dirty="0">
                <a:solidFill>
                  <a:srgbClr val="EE2737"/>
                </a:solidFill>
                <a:latin typeface="Montserrat Classic Bold"/>
              </a:rPr>
              <a:t>FREE</a:t>
            </a:r>
            <a:r>
              <a:rPr lang="en-US" sz="2699" dirty="0">
                <a:solidFill>
                  <a:srgbClr val="1F2D4A"/>
                </a:solidFill>
                <a:latin typeface="Montserrat Classic Bold"/>
              </a:rPr>
              <a:t> </a:t>
            </a:r>
            <a:r>
              <a:rPr lang="en-US" sz="2699" dirty="0">
                <a:solidFill>
                  <a:srgbClr val="1F2D4A"/>
                </a:solidFill>
                <a:latin typeface="Montserrat Classic"/>
              </a:rPr>
              <a:t>e-mail alerts to 20,000+ auction buyers</a:t>
            </a:r>
          </a:p>
          <a:p>
            <a:pPr marL="291441" lvl="1">
              <a:lnSpc>
                <a:spcPts val="4238"/>
              </a:lnSpc>
            </a:pPr>
            <a:r>
              <a:rPr lang="en-US" sz="2699" dirty="0">
                <a:solidFill>
                  <a:srgbClr val="EE2737"/>
                </a:solidFill>
                <a:latin typeface="Montserrat Classic Bold"/>
              </a:rPr>
              <a:t>FREE</a:t>
            </a:r>
            <a:r>
              <a:rPr lang="en-US" sz="2699" dirty="0">
                <a:solidFill>
                  <a:srgbClr val="1F2D4A"/>
                </a:solidFill>
                <a:latin typeface="Montserrat Classic Bold"/>
              </a:rPr>
              <a:t> </a:t>
            </a:r>
            <a:r>
              <a:rPr lang="en-US" sz="2699" dirty="0">
                <a:solidFill>
                  <a:srgbClr val="1F2D4A"/>
                </a:solidFill>
                <a:latin typeface="Montserrat Classic"/>
              </a:rPr>
              <a:t>accompanied viewings</a:t>
            </a:r>
          </a:p>
          <a:p>
            <a:pPr marL="291441" lvl="1">
              <a:lnSpc>
                <a:spcPts val="4238"/>
              </a:lnSpc>
            </a:pPr>
            <a:r>
              <a:rPr lang="en-US" sz="2699" dirty="0">
                <a:solidFill>
                  <a:srgbClr val="EE2737"/>
                </a:solidFill>
                <a:latin typeface="Montserrat Classic Bold"/>
              </a:rPr>
              <a:t>FREE</a:t>
            </a:r>
            <a:r>
              <a:rPr lang="en-US" sz="2699" dirty="0">
                <a:solidFill>
                  <a:srgbClr val="1F2D4A"/>
                </a:solidFill>
                <a:latin typeface="Montserrat Classic Bold"/>
              </a:rPr>
              <a:t> </a:t>
            </a:r>
            <a:r>
              <a:rPr lang="en-US" sz="2699" dirty="0">
                <a:solidFill>
                  <a:srgbClr val="1F2D4A"/>
                </a:solidFill>
                <a:latin typeface="Montserrat Classic"/>
              </a:rPr>
              <a:t>of any initial listing costs</a:t>
            </a:r>
          </a:p>
        </p:txBody>
      </p:sp>
      <p:grpSp>
        <p:nvGrpSpPr>
          <p:cNvPr id="3" name="Group 6">
            <a:extLst>
              <a:ext uri="{FF2B5EF4-FFF2-40B4-BE49-F238E27FC236}">
                <a16:creationId xmlns:a16="http://schemas.microsoft.com/office/drawing/2014/main" id="{22BE86E1-8A15-0A78-BCFE-E1B505BF8A4A}"/>
              </a:ext>
            </a:extLst>
          </p:cNvPr>
          <p:cNvGrpSpPr/>
          <p:nvPr/>
        </p:nvGrpSpPr>
        <p:grpSpPr>
          <a:xfrm>
            <a:off x="8451504" y="2668384"/>
            <a:ext cx="3740496" cy="4189617"/>
            <a:chOff x="0" y="0"/>
            <a:chExt cx="7480992" cy="8379233"/>
          </a:xfrm>
        </p:grpSpPr>
        <p:grpSp>
          <p:nvGrpSpPr>
            <p:cNvPr id="4" name="Group 7">
              <a:extLst>
                <a:ext uri="{FF2B5EF4-FFF2-40B4-BE49-F238E27FC236}">
                  <a16:creationId xmlns:a16="http://schemas.microsoft.com/office/drawing/2014/main" id="{E8444B94-3D57-E2E9-5851-F407DCBC4BC5}"/>
                </a:ext>
              </a:extLst>
            </p:cNvPr>
            <p:cNvGrpSpPr/>
            <p:nvPr/>
          </p:nvGrpSpPr>
          <p:grpSpPr>
            <a:xfrm>
              <a:off x="2181832" y="993000"/>
              <a:ext cx="3117328" cy="692828"/>
              <a:chOff x="0" y="0"/>
              <a:chExt cx="598545" cy="133027"/>
            </a:xfrm>
          </p:grpSpPr>
          <p:sp>
            <p:nvSpPr>
              <p:cNvPr id="19" name="Freeform 8">
                <a:extLst>
                  <a:ext uri="{FF2B5EF4-FFF2-40B4-BE49-F238E27FC236}">
                    <a16:creationId xmlns:a16="http://schemas.microsoft.com/office/drawing/2014/main" id="{51E4F735-20BD-26C2-DBA7-AC8CAC90F241}"/>
                  </a:ext>
                </a:extLst>
              </p:cNvPr>
              <p:cNvSpPr/>
              <p:nvPr/>
            </p:nvSpPr>
            <p:spPr>
              <a:xfrm>
                <a:off x="0" y="0"/>
                <a:ext cx="598545" cy="133027"/>
              </a:xfrm>
              <a:custGeom>
                <a:avLst/>
                <a:gdLst/>
                <a:ahLst/>
                <a:cxnLst/>
                <a:rect l="l" t="t" r="r" b="b"/>
                <a:pathLst>
                  <a:path w="598545" h="133027">
                    <a:moveTo>
                      <a:pt x="0" y="0"/>
                    </a:moveTo>
                    <a:lnTo>
                      <a:pt x="598545" y="0"/>
                    </a:lnTo>
                    <a:lnTo>
                      <a:pt x="598545" y="133027"/>
                    </a:lnTo>
                    <a:lnTo>
                      <a:pt x="0" y="133027"/>
                    </a:lnTo>
                    <a:close/>
                  </a:path>
                </a:pathLst>
              </a:custGeom>
              <a:solidFill>
                <a:srgbClr val="EE2737"/>
              </a:solidFill>
            </p:spPr>
            <p:txBody>
              <a:bodyPr/>
              <a:lstStyle/>
              <a:p>
                <a:endParaRPr lang="en-GB" sz="1200"/>
              </a:p>
            </p:txBody>
          </p:sp>
          <p:sp>
            <p:nvSpPr>
              <p:cNvPr id="20" name="TextBox 9">
                <a:extLst>
                  <a:ext uri="{FF2B5EF4-FFF2-40B4-BE49-F238E27FC236}">
                    <a16:creationId xmlns:a16="http://schemas.microsoft.com/office/drawing/2014/main" id="{BB292087-54E8-C066-8831-EE0B295DCB71}"/>
                  </a:ext>
                </a:extLst>
              </p:cNvPr>
              <p:cNvSpPr txBox="1"/>
              <p:nvPr/>
            </p:nvSpPr>
            <p:spPr>
              <a:xfrm>
                <a:off x="0" y="-28575"/>
                <a:ext cx="812800" cy="841375"/>
              </a:xfrm>
              <a:prstGeom prst="rect">
                <a:avLst/>
              </a:prstGeom>
            </p:spPr>
            <p:txBody>
              <a:bodyPr lIns="35968" tIns="35968" rIns="35968" bIns="35968" rtlCol="0" anchor="ctr"/>
              <a:lstStyle/>
              <a:p>
                <a:pPr algn="ctr">
                  <a:lnSpc>
                    <a:spcPts val="892"/>
                  </a:lnSpc>
                </a:pPr>
                <a:endParaRPr sz="1200"/>
              </a:p>
            </p:txBody>
          </p:sp>
        </p:grpSp>
        <p:grpSp>
          <p:nvGrpSpPr>
            <p:cNvPr id="5" name="Group 10">
              <a:extLst>
                <a:ext uri="{FF2B5EF4-FFF2-40B4-BE49-F238E27FC236}">
                  <a16:creationId xmlns:a16="http://schemas.microsoft.com/office/drawing/2014/main" id="{817FB450-F65D-866F-9EA5-9B90F119C5CD}"/>
                </a:ext>
              </a:extLst>
            </p:cNvPr>
            <p:cNvGrpSpPr/>
            <p:nvPr/>
          </p:nvGrpSpPr>
          <p:grpSpPr>
            <a:xfrm>
              <a:off x="1562129" y="1339414"/>
              <a:ext cx="4438850" cy="2829998"/>
              <a:chOff x="0" y="0"/>
              <a:chExt cx="852285" cy="543376"/>
            </a:xfrm>
          </p:grpSpPr>
          <p:sp>
            <p:nvSpPr>
              <p:cNvPr id="17" name="Freeform 11">
                <a:extLst>
                  <a:ext uri="{FF2B5EF4-FFF2-40B4-BE49-F238E27FC236}">
                    <a16:creationId xmlns:a16="http://schemas.microsoft.com/office/drawing/2014/main" id="{70991C9B-613F-4BA9-DA96-6896296F010B}"/>
                  </a:ext>
                </a:extLst>
              </p:cNvPr>
              <p:cNvSpPr/>
              <p:nvPr/>
            </p:nvSpPr>
            <p:spPr>
              <a:xfrm>
                <a:off x="0" y="0"/>
                <a:ext cx="852285" cy="543376"/>
              </a:xfrm>
              <a:custGeom>
                <a:avLst/>
                <a:gdLst/>
                <a:ahLst/>
                <a:cxnLst/>
                <a:rect l="l" t="t" r="r" b="b"/>
                <a:pathLst>
                  <a:path w="852285" h="543376">
                    <a:moveTo>
                      <a:pt x="0" y="0"/>
                    </a:moveTo>
                    <a:lnTo>
                      <a:pt x="852285" y="0"/>
                    </a:lnTo>
                    <a:lnTo>
                      <a:pt x="852285" y="543376"/>
                    </a:lnTo>
                    <a:lnTo>
                      <a:pt x="0" y="543376"/>
                    </a:lnTo>
                    <a:close/>
                  </a:path>
                </a:pathLst>
              </a:custGeom>
              <a:solidFill>
                <a:srgbClr val="EE2737"/>
              </a:solidFill>
            </p:spPr>
            <p:txBody>
              <a:bodyPr/>
              <a:lstStyle/>
              <a:p>
                <a:endParaRPr lang="en-GB" sz="1200"/>
              </a:p>
            </p:txBody>
          </p:sp>
          <p:sp>
            <p:nvSpPr>
              <p:cNvPr id="18" name="TextBox 12">
                <a:extLst>
                  <a:ext uri="{FF2B5EF4-FFF2-40B4-BE49-F238E27FC236}">
                    <a16:creationId xmlns:a16="http://schemas.microsoft.com/office/drawing/2014/main" id="{5786C015-1AA7-238B-BE94-57858E0A3A75}"/>
                  </a:ext>
                </a:extLst>
              </p:cNvPr>
              <p:cNvSpPr txBox="1"/>
              <p:nvPr/>
            </p:nvSpPr>
            <p:spPr>
              <a:xfrm>
                <a:off x="0" y="-28575"/>
                <a:ext cx="812800" cy="841375"/>
              </a:xfrm>
              <a:prstGeom prst="rect">
                <a:avLst/>
              </a:prstGeom>
            </p:spPr>
            <p:txBody>
              <a:bodyPr lIns="35968" tIns="35968" rIns="35968" bIns="35968" rtlCol="0" anchor="ctr"/>
              <a:lstStyle/>
              <a:p>
                <a:pPr algn="ctr">
                  <a:lnSpc>
                    <a:spcPts val="892"/>
                  </a:lnSpc>
                </a:pPr>
                <a:endParaRPr sz="1200"/>
              </a:p>
            </p:txBody>
          </p:sp>
        </p:grpSp>
        <p:grpSp>
          <p:nvGrpSpPr>
            <p:cNvPr id="6" name="Group 13">
              <a:extLst>
                <a:ext uri="{FF2B5EF4-FFF2-40B4-BE49-F238E27FC236}">
                  <a16:creationId xmlns:a16="http://schemas.microsoft.com/office/drawing/2014/main" id="{00B3E955-8E59-245F-6046-89F03732D230}"/>
                </a:ext>
              </a:extLst>
            </p:cNvPr>
            <p:cNvGrpSpPr/>
            <p:nvPr/>
          </p:nvGrpSpPr>
          <p:grpSpPr>
            <a:xfrm>
              <a:off x="3472928" y="4169412"/>
              <a:ext cx="535136" cy="4209821"/>
              <a:chOff x="0" y="0"/>
              <a:chExt cx="27093" cy="213138"/>
            </a:xfrm>
          </p:grpSpPr>
          <p:sp>
            <p:nvSpPr>
              <p:cNvPr id="15" name="Freeform 14">
                <a:extLst>
                  <a:ext uri="{FF2B5EF4-FFF2-40B4-BE49-F238E27FC236}">
                    <a16:creationId xmlns:a16="http://schemas.microsoft.com/office/drawing/2014/main" id="{C0172BCB-9B2B-9757-00E5-BC077ABDF961}"/>
                  </a:ext>
                </a:extLst>
              </p:cNvPr>
              <p:cNvSpPr/>
              <p:nvPr/>
            </p:nvSpPr>
            <p:spPr>
              <a:xfrm>
                <a:off x="0" y="0"/>
                <a:ext cx="27093" cy="213138"/>
              </a:xfrm>
              <a:custGeom>
                <a:avLst/>
                <a:gdLst/>
                <a:ahLst/>
                <a:cxnLst/>
                <a:rect l="l" t="t" r="r" b="b"/>
                <a:pathLst>
                  <a:path w="27093" h="213138">
                    <a:moveTo>
                      <a:pt x="0" y="0"/>
                    </a:moveTo>
                    <a:lnTo>
                      <a:pt x="27093" y="0"/>
                    </a:lnTo>
                    <a:lnTo>
                      <a:pt x="27093" y="213138"/>
                    </a:lnTo>
                    <a:lnTo>
                      <a:pt x="0" y="213138"/>
                    </a:lnTo>
                    <a:close/>
                  </a:path>
                </a:pathLst>
              </a:custGeom>
              <a:solidFill>
                <a:srgbClr val="522709"/>
              </a:solidFill>
            </p:spPr>
            <p:txBody>
              <a:bodyPr/>
              <a:lstStyle/>
              <a:p>
                <a:endParaRPr lang="en-GB" sz="1200"/>
              </a:p>
            </p:txBody>
          </p:sp>
          <p:sp>
            <p:nvSpPr>
              <p:cNvPr id="16" name="TextBox 15">
                <a:extLst>
                  <a:ext uri="{FF2B5EF4-FFF2-40B4-BE49-F238E27FC236}">
                    <a16:creationId xmlns:a16="http://schemas.microsoft.com/office/drawing/2014/main" id="{446A5C74-AC12-5F3B-F59D-F1350C9E3F13}"/>
                  </a:ext>
                </a:extLst>
              </p:cNvPr>
              <p:cNvSpPr txBox="1"/>
              <p:nvPr/>
            </p:nvSpPr>
            <p:spPr>
              <a:xfrm>
                <a:off x="0" y="-66675"/>
                <a:ext cx="812800" cy="879475"/>
              </a:xfrm>
              <a:prstGeom prst="rect">
                <a:avLst/>
              </a:prstGeom>
            </p:spPr>
            <p:txBody>
              <a:bodyPr lIns="136406" tIns="136406" rIns="136406" bIns="136406" rtlCol="0" anchor="ctr"/>
              <a:lstStyle/>
              <a:p>
                <a:pPr algn="ctr">
                  <a:lnSpc>
                    <a:spcPts val="3383"/>
                  </a:lnSpc>
                </a:pPr>
                <a:endParaRPr sz="1200"/>
              </a:p>
            </p:txBody>
          </p:sp>
        </p:grpSp>
        <p:grpSp>
          <p:nvGrpSpPr>
            <p:cNvPr id="7" name="Group 16">
              <a:extLst>
                <a:ext uri="{FF2B5EF4-FFF2-40B4-BE49-F238E27FC236}">
                  <a16:creationId xmlns:a16="http://schemas.microsoft.com/office/drawing/2014/main" id="{22028687-8753-BF9E-0897-D0855A145D26}"/>
                </a:ext>
              </a:extLst>
            </p:cNvPr>
            <p:cNvGrpSpPr/>
            <p:nvPr/>
          </p:nvGrpSpPr>
          <p:grpSpPr>
            <a:xfrm>
              <a:off x="1480013" y="0"/>
              <a:ext cx="4520967" cy="6179922"/>
              <a:chOff x="0" y="0"/>
              <a:chExt cx="5080000" cy="6944091"/>
            </a:xfrm>
          </p:grpSpPr>
          <p:sp>
            <p:nvSpPr>
              <p:cNvPr id="13" name="Freeform 17">
                <a:extLst>
                  <a:ext uri="{FF2B5EF4-FFF2-40B4-BE49-F238E27FC236}">
                    <a16:creationId xmlns:a16="http://schemas.microsoft.com/office/drawing/2014/main" id="{EEA4CB7E-0A62-DA55-3FD4-A5BAFC5A1561}"/>
                  </a:ext>
                </a:extLst>
              </p:cNvPr>
              <p:cNvSpPr/>
              <p:nvPr/>
            </p:nvSpPr>
            <p:spPr>
              <a:xfrm>
                <a:off x="0" y="1243330"/>
                <a:ext cx="5080000" cy="5700760"/>
              </a:xfrm>
              <a:custGeom>
                <a:avLst/>
                <a:gdLst/>
                <a:ahLst/>
                <a:cxnLst/>
                <a:rect l="l" t="t" r="r" b="b"/>
                <a:pathLst>
                  <a:path w="5080000" h="5700760">
                    <a:moveTo>
                      <a:pt x="5080000" y="1466850"/>
                    </a:moveTo>
                    <a:lnTo>
                      <a:pt x="5080000" y="5700760"/>
                    </a:lnTo>
                    <a:lnTo>
                      <a:pt x="0" y="5700760"/>
                    </a:lnTo>
                    <a:lnTo>
                      <a:pt x="0" y="1466850"/>
                    </a:lnTo>
                    <a:lnTo>
                      <a:pt x="2540000" y="0"/>
                    </a:lnTo>
                    <a:close/>
                  </a:path>
                </a:pathLst>
              </a:custGeom>
              <a:solidFill>
                <a:srgbClr val="EE2737"/>
              </a:solidFill>
            </p:spPr>
            <p:txBody>
              <a:bodyPr/>
              <a:lstStyle/>
              <a:p>
                <a:endParaRPr lang="en-GB" sz="1200"/>
              </a:p>
            </p:txBody>
          </p:sp>
          <p:sp>
            <p:nvSpPr>
              <p:cNvPr id="14" name="Freeform 18">
                <a:extLst>
                  <a:ext uri="{FF2B5EF4-FFF2-40B4-BE49-F238E27FC236}">
                    <a16:creationId xmlns:a16="http://schemas.microsoft.com/office/drawing/2014/main" id="{7CAD3126-BC44-6352-7BF1-E85679C91420}"/>
                  </a:ext>
                </a:extLst>
              </p:cNvPr>
              <p:cNvSpPr/>
              <p:nvPr/>
            </p:nvSpPr>
            <p:spPr>
              <a:xfrm>
                <a:off x="0" y="0"/>
                <a:ext cx="5080000" cy="2710180"/>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E2737"/>
              </a:solidFill>
            </p:spPr>
            <p:txBody>
              <a:bodyPr/>
              <a:lstStyle/>
              <a:p>
                <a:endParaRPr lang="en-GB" sz="1200"/>
              </a:p>
            </p:txBody>
          </p:sp>
        </p:grpSp>
        <p:pic>
          <p:nvPicPr>
            <p:cNvPr id="8" name="Picture 19">
              <a:extLst>
                <a:ext uri="{FF2B5EF4-FFF2-40B4-BE49-F238E27FC236}">
                  <a16:creationId xmlns:a16="http://schemas.microsoft.com/office/drawing/2014/main" id="{F32DAB1B-63D2-06B3-6A01-3E4B888BF3F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840882" y="509981"/>
              <a:ext cx="3799228" cy="3799228"/>
            </a:xfrm>
            <a:prstGeom prst="rect">
              <a:avLst/>
            </a:prstGeom>
          </p:spPr>
        </p:pic>
        <p:grpSp>
          <p:nvGrpSpPr>
            <p:cNvPr id="9" name="Group 20">
              <a:extLst>
                <a:ext uri="{FF2B5EF4-FFF2-40B4-BE49-F238E27FC236}">
                  <a16:creationId xmlns:a16="http://schemas.microsoft.com/office/drawing/2014/main" id="{BEF8C3A3-C606-553E-1254-B34049D32D64}"/>
                </a:ext>
              </a:extLst>
            </p:cNvPr>
            <p:cNvGrpSpPr/>
            <p:nvPr/>
          </p:nvGrpSpPr>
          <p:grpSpPr>
            <a:xfrm>
              <a:off x="1461868" y="4744120"/>
              <a:ext cx="4539112" cy="1458143"/>
              <a:chOff x="0" y="0"/>
              <a:chExt cx="659151" cy="211745"/>
            </a:xfrm>
          </p:grpSpPr>
          <p:sp>
            <p:nvSpPr>
              <p:cNvPr id="11" name="Freeform 21">
                <a:extLst>
                  <a:ext uri="{FF2B5EF4-FFF2-40B4-BE49-F238E27FC236}">
                    <a16:creationId xmlns:a16="http://schemas.microsoft.com/office/drawing/2014/main" id="{B000912D-5C0A-6B2B-4CBD-8A3C3EC30816}"/>
                  </a:ext>
                </a:extLst>
              </p:cNvPr>
              <p:cNvSpPr/>
              <p:nvPr/>
            </p:nvSpPr>
            <p:spPr>
              <a:xfrm>
                <a:off x="0" y="0"/>
                <a:ext cx="659151" cy="211745"/>
              </a:xfrm>
              <a:custGeom>
                <a:avLst/>
                <a:gdLst/>
                <a:ahLst/>
                <a:cxnLst/>
                <a:rect l="l" t="t" r="r" b="b"/>
                <a:pathLst>
                  <a:path w="659151" h="211745">
                    <a:moveTo>
                      <a:pt x="0" y="0"/>
                    </a:moveTo>
                    <a:lnTo>
                      <a:pt x="659151" y="0"/>
                    </a:lnTo>
                    <a:lnTo>
                      <a:pt x="659151" y="211745"/>
                    </a:lnTo>
                    <a:lnTo>
                      <a:pt x="0" y="211745"/>
                    </a:lnTo>
                    <a:close/>
                  </a:path>
                </a:pathLst>
              </a:custGeom>
              <a:solidFill>
                <a:srgbClr val="253746"/>
              </a:solidFill>
            </p:spPr>
            <p:txBody>
              <a:bodyPr/>
              <a:lstStyle/>
              <a:p>
                <a:endParaRPr lang="en-GB" sz="1200"/>
              </a:p>
            </p:txBody>
          </p:sp>
          <p:sp>
            <p:nvSpPr>
              <p:cNvPr id="12" name="TextBox 22">
                <a:extLst>
                  <a:ext uri="{FF2B5EF4-FFF2-40B4-BE49-F238E27FC236}">
                    <a16:creationId xmlns:a16="http://schemas.microsoft.com/office/drawing/2014/main" id="{A0AB0D40-7C4D-EA09-0E63-6FFFB5CD3E6F}"/>
                  </a:ext>
                </a:extLst>
              </p:cNvPr>
              <p:cNvSpPr txBox="1"/>
              <p:nvPr/>
            </p:nvSpPr>
            <p:spPr>
              <a:xfrm>
                <a:off x="0" y="-66675"/>
                <a:ext cx="812800" cy="879475"/>
              </a:xfrm>
              <a:prstGeom prst="rect">
                <a:avLst/>
              </a:prstGeom>
            </p:spPr>
            <p:txBody>
              <a:bodyPr lIns="136406" tIns="136406" rIns="136406" bIns="136406" rtlCol="0" anchor="ctr"/>
              <a:lstStyle/>
              <a:p>
                <a:pPr algn="ctr">
                  <a:lnSpc>
                    <a:spcPts val="3383"/>
                  </a:lnSpc>
                </a:pPr>
                <a:endParaRPr sz="1200"/>
              </a:p>
            </p:txBody>
          </p:sp>
        </p:grpSp>
        <p:sp>
          <p:nvSpPr>
            <p:cNvPr id="10" name="TextBox 23">
              <a:extLst>
                <a:ext uri="{FF2B5EF4-FFF2-40B4-BE49-F238E27FC236}">
                  <a16:creationId xmlns:a16="http://schemas.microsoft.com/office/drawing/2014/main" id="{534F74FB-82DA-BBAE-1D6F-DF5F6511D63F}"/>
                </a:ext>
              </a:extLst>
            </p:cNvPr>
            <p:cNvSpPr txBox="1"/>
            <p:nvPr/>
          </p:nvSpPr>
          <p:spPr>
            <a:xfrm>
              <a:off x="0" y="4878279"/>
              <a:ext cx="7480992" cy="1021562"/>
            </a:xfrm>
            <a:prstGeom prst="rect">
              <a:avLst/>
            </a:prstGeom>
          </p:spPr>
          <p:txBody>
            <a:bodyPr lIns="0" tIns="0" rIns="0" bIns="0" rtlCol="0" anchor="t">
              <a:spAutoFit/>
            </a:bodyPr>
            <a:lstStyle/>
            <a:p>
              <a:pPr algn="ctr">
                <a:lnSpc>
                  <a:spcPts val="4294"/>
                </a:lnSpc>
              </a:pPr>
              <a:r>
                <a:rPr lang="en-US" sz="3067" dirty="0">
                  <a:solidFill>
                    <a:srgbClr val="FFFFFF"/>
                  </a:solidFill>
                  <a:latin typeface="Montserrat Classic Bold"/>
                </a:rPr>
                <a:t>FOR SALE</a:t>
              </a:r>
            </a:p>
          </p:txBody>
        </p:sp>
      </p:grpSp>
      <p:sp>
        <p:nvSpPr>
          <p:cNvPr id="21" name="TextBox 2">
            <a:extLst>
              <a:ext uri="{FF2B5EF4-FFF2-40B4-BE49-F238E27FC236}">
                <a16:creationId xmlns:a16="http://schemas.microsoft.com/office/drawing/2014/main" id="{B83066A8-6B9A-C16C-4987-07E91239A7FB}"/>
              </a:ext>
            </a:extLst>
          </p:cNvPr>
          <p:cNvSpPr txBox="1"/>
          <p:nvPr/>
        </p:nvSpPr>
        <p:spPr>
          <a:xfrm>
            <a:off x="2130574" y="431800"/>
            <a:ext cx="7930853" cy="688971"/>
          </a:xfrm>
          <a:prstGeom prst="rect">
            <a:avLst/>
          </a:prstGeom>
        </p:spPr>
        <p:txBody>
          <a:bodyPr wrap="square" lIns="0" tIns="0" rIns="0" bIns="0" rtlCol="0" anchor="t">
            <a:spAutoFit/>
          </a:bodyPr>
          <a:lstStyle/>
          <a:p>
            <a:pPr algn="ctr">
              <a:lnSpc>
                <a:spcPts val="6230"/>
              </a:lnSpc>
            </a:pPr>
            <a:r>
              <a:rPr lang="en-US" sz="2925" dirty="0">
                <a:solidFill>
                  <a:srgbClr val="21395F"/>
                </a:solidFill>
                <a:latin typeface="Montserrat Classic Bold"/>
              </a:rPr>
              <a:t>Our offer via Empty Homes</a:t>
            </a:r>
          </a:p>
        </p:txBody>
      </p:sp>
      <p:sp>
        <p:nvSpPr>
          <p:cNvPr id="22" name="Freeform 23">
            <a:extLst>
              <a:ext uri="{FF2B5EF4-FFF2-40B4-BE49-F238E27FC236}">
                <a16:creationId xmlns:a16="http://schemas.microsoft.com/office/drawing/2014/main" id="{E6E66ED9-AD7D-15AF-B2AA-493342ED6B1B}"/>
              </a:ext>
            </a:extLst>
          </p:cNvPr>
          <p:cNvSpPr/>
          <p:nvPr/>
        </p:nvSpPr>
        <p:spPr>
          <a:xfrm>
            <a:off x="11002134" y="204690"/>
            <a:ext cx="957734" cy="962220"/>
          </a:xfrm>
          <a:custGeom>
            <a:avLst/>
            <a:gdLst/>
            <a:ahLst/>
            <a:cxnLst/>
            <a:rect l="l" t="t" r="r" b="b"/>
            <a:pathLst>
              <a:path w="1436601" h="1443330">
                <a:moveTo>
                  <a:pt x="0" y="0"/>
                </a:moveTo>
                <a:lnTo>
                  <a:pt x="1436601" y="0"/>
                </a:lnTo>
                <a:lnTo>
                  <a:pt x="1436601" y="1443330"/>
                </a:lnTo>
                <a:lnTo>
                  <a:pt x="0" y="144333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GB" sz="1200"/>
          </a:p>
        </p:txBody>
      </p:sp>
    </p:spTree>
    <p:extLst>
      <p:ext uri="{BB962C8B-B14F-4D97-AF65-F5344CB8AC3E}">
        <p14:creationId xmlns:p14="http://schemas.microsoft.com/office/powerpoint/2010/main" val="338531955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group of people working in a garden&#10;&#10;Description automatically generated">
            <a:extLst>
              <a:ext uri="{FF2B5EF4-FFF2-40B4-BE49-F238E27FC236}">
                <a16:creationId xmlns:a16="http://schemas.microsoft.com/office/drawing/2014/main" id="{B1CC25EF-59F9-03A3-1A98-B73F1651655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8" y="9"/>
            <a:ext cx="12191978" cy="6857990"/>
          </a:xfrm>
          <a:prstGeom prst="rect">
            <a:avLst/>
          </a:prstGeom>
          <a:noFill/>
          <a:ln cap="flat">
            <a:noFill/>
          </a:ln>
        </p:spPr>
      </p:pic>
      <p:sp>
        <p:nvSpPr>
          <p:cNvPr id="3" name="Title 1">
            <a:extLst>
              <a:ext uri="{FF2B5EF4-FFF2-40B4-BE49-F238E27FC236}">
                <a16:creationId xmlns:a16="http://schemas.microsoft.com/office/drawing/2014/main" id="{CB04367A-8FCB-73B9-4121-B3834F8B3992}"/>
              </a:ext>
            </a:extLst>
          </p:cNvPr>
          <p:cNvSpPr txBox="1">
            <a:spLocks noGrp="1"/>
          </p:cNvSpPr>
          <p:nvPr>
            <p:ph type="title"/>
          </p:nvPr>
        </p:nvSpPr>
        <p:spPr>
          <a:xfrm>
            <a:off x="0" y="5689799"/>
            <a:ext cx="12191978" cy="1168191"/>
          </a:xfrm>
          <a:solidFill>
            <a:srgbClr val="FFFFFF">
              <a:alpha val="90000"/>
            </a:srgbClr>
          </a:solidFill>
          <a:ln w="127001" cap="sq">
            <a:solidFill>
              <a:srgbClr val="FFFFFF"/>
            </a:solidFill>
            <a:prstDash val="solid"/>
          </a:ln>
        </p:spPr>
        <p:txBody>
          <a:bodyPr anchorCtr="1"/>
          <a:lstStyle/>
          <a:p>
            <a:pPr lvl="0" algn="ctr"/>
            <a:r>
              <a:rPr lang="en-US" sz="2400">
                <a:solidFill>
                  <a:srgbClr val="404040"/>
                </a:solidFill>
              </a:rPr>
              <a:t>Social/Affordable: Glentrool &amp; Bargrennan Community Trust</a:t>
            </a:r>
          </a:p>
        </p:txBody>
      </p:sp>
      <p:pic>
        <p:nvPicPr>
          <p:cNvPr id="4" name="Picture 7" descr="A red background with white text&#10;&#10;Description automatically generated">
            <a:extLst>
              <a:ext uri="{FF2B5EF4-FFF2-40B4-BE49-F238E27FC236}">
                <a16:creationId xmlns:a16="http://schemas.microsoft.com/office/drawing/2014/main" id="{FF8A523E-1E89-4445-F604-97FD25092D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 y="5689789"/>
            <a:ext cx="1422422" cy="1168191"/>
          </a:xfrm>
          <a:prstGeom prst="rect">
            <a:avLst/>
          </a:prstGeom>
          <a:noFill/>
          <a:ln cap="flat">
            <a:noFill/>
          </a:ln>
        </p:spPr>
      </p:pic>
      <p:pic>
        <p:nvPicPr>
          <p:cNvPr id="5" name="Picture 12" descr="A logo for a county council&#10;&#10;Description automatically generated">
            <a:extLst>
              <a:ext uri="{FF2B5EF4-FFF2-40B4-BE49-F238E27FC236}">
                <a16:creationId xmlns:a16="http://schemas.microsoft.com/office/drawing/2014/main" id="{804D0B16-5277-DE65-6527-99B16ADEE9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63196" y="5689789"/>
            <a:ext cx="1736793" cy="1168210"/>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263B04E2-D32B-0635-26B4-C646E53B3B01}"/>
              </a:ext>
            </a:extLst>
          </p:cNvPr>
          <p:cNvSpPr>
            <a:spLocks noMove="1" noResize="1"/>
          </p:cNvSpPr>
          <p:nvPr/>
        </p:nvSpPr>
        <p:spPr>
          <a:xfrm>
            <a:off x="7534656" y="0"/>
            <a:ext cx="4657340" cy="6858000"/>
          </a:xfrm>
          <a:prstGeom prst="rect">
            <a:avLst/>
          </a:prstGeom>
          <a:solidFill>
            <a:srgbClr val="6F4C4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6" descr="A group of people standing outside a building&#10;&#10;Description automatically generated">
            <a:extLst>
              <a:ext uri="{FF2B5EF4-FFF2-40B4-BE49-F238E27FC236}">
                <a16:creationId xmlns:a16="http://schemas.microsoft.com/office/drawing/2014/main" id="{2E51779E-D015-4D9F-58FC-5F0A68DC26A6}"/>
              </a:ext>
            </a:extLst>
          </p:cNvPr>
          <p:cNvPicPr>
            <a:picLocks noChangeAspect="1"/>
          </p:cNvPicPr>
          <p:nvPr/>
        </p:nvPicPr>
        <p:blipFill>
          <a:blip r:embed="rId2" cstate="screen">
            <a:extLst>
              <a:ext uri="{28A0092B-C50C-407E-A947-70E740481C1C}">
                <a14:useLocalDpi xmlns:a14="http://schemas.microsoft.com/office/drawing/2010/main"/>
              </a:ext>
            </a:extLst>
          </a:blip>
          <a:srcRect r="-3"/>
          <a:stretch>
            <a:fillRect/>
          </a:stretch>
        </p:blipFill>
        <p:spPr>
          <a:xfrm>
            <a:off x="849313" y="639759"/>
            <a:ext cx="3128967" cy="3257550"/>
          </a:xfrm>
          <a:prstGeom prst="rect">
            <a:avLst/>
          </a:prstGeom>
          <a:noFill/>
          <a:ln cap="flat">
            <a:noFill/>
          </a:ln>
        </p:spPr>
      </p:pic>
      <p:pic>
        <p:nvPicPr>
          <p:cNvPr id="4" name="Picture 8" descr="A blue and white logo&#10;&#10;Description automatically generated">
            <a:extLst>
              <a:ext uri="{FF2B5EF4-FFF2-40B4-BE49-F238E27FC236}">
                <a16:creationId xmlns:a16="http://schemas.microsoft.com/office/drawing/2014/main" id="{2363B265-4104-7FAC-36D9-7EE519CBB6F0}"/>
              </a:ext>
            </a:extLst>
          </p:cNvPr>
          <p:cNvPicPr>
            <a:picLocks noChangeAspect="1"/>
          </p:cNvPicPr>
          <p:nvPr/>
        </p:nvPicPr>
        <p:blipFill>
          <a:blip r:embed="rId3" cstate="screen">
            <a:extLst>
              <a:ext uri="{28A0092B-C50C-407E-A947-70E740481C1C}">
                <a14:useLocalDpi xmlns:a14="http://schemas.microsoft.com/office/drawing/2010/main"/>
              </a:ext>
            </a:extLst>
          </a:blip>
          <a:srcRect r="-4"/>
          <a:stretch>
            <a:fillRect/>
          </a:stretch>
        </p:blipFill>
        <p:spPr>
          <a:xfrm>
            <a:off x="4046540" y="639759"/>
            <a:ext cx="2959098" cy="3257550"/>
          </a:xfrm>
          <a:prstGeom prst="rect">
            <a:avLst/>
          </a:prstGeom>
          <a:noFill/>
          <a:ln cap="flat">
            <a:noFill/>
          </a:ln>
        </p:spPr>
      </p:pic>
      <p:pic>
        <p:nvPicPr>
          <p:cNvPr id="5" name="Picture 10" descr="A blue and white logo&#10;&#10;Description automatically generated">
            <a:extLst>
              <a:ext uri="{FF2B5EF4-FFF2-40B4-BE49-F238E27FC236}">
                <a16:creationId xmlns:a16="http://schemas.microsoft.com/office/drawing/2014/main" id="{9BB1A4F4-E2B5-2B6C-DD52-05E08A22BAC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49313" y="3967160"/>
            <a:ext cx="2381253" cy="2247896"/>
          </a:xfrm>
          <a:prstGeom prst="rect">
            <a:avLst/>
          </a:prstGeom>
          <a:noFill/>
          <a:ln cap="flat">
            <a:noFill/>
          </a:ln>
        </p:spPr>
      </p:pic>
      <p:pic>
        <p:nvPicPr>
          <p:cNvPr id="6" name="Picture 4" descr="A stone building with a few windows&#10;&#10;Description automatically generated">
            <a:extLst>
              <a:ext uri="{FF2B5EF4-FFF2-40B4-BE49-F238E27FC236}">
                <a16:creationId xmlns:a16="http://schemas.microsoft.com/office/drawing/2014/main" id="{3C321512-D704-153A-7F4D-6091C7B5C827}"/>
              </a:ext>
            </a:extLst>
          </p:cNvPr>
          <p:cNvPicPr>
            <a:picLocks noChangeAspect="1"/>
          </p:cNvPicPr>
          <p:nvPr/>
        </p:nvPicPr>
        <p:blipFill>
          <a:blip r:embed="rId5" cstate="screen">
            <a:extLst>
              <a:ext uri="{28A0092B-C50C-407E-A947-70E740481C1C}">
                <a14:useLocalDpi xmlns:a14="http://schemas.microsoft.com/office/drawing/2010/main"/>
              </a:ext>
            </a:extLst>
          </a:blip>
          <a:srcRect r="-1"/>
          <a:stretch>
            <a:fillRect/>
          </a:stretch>
        </p:blipFill>
        <p:spPr>
          <a:xfrm>
            <a:off x="3297234" y="3967160"/>
            <a:ext cx="3706813" cy="2247896"/>
          </a:xfrm>
          <a:prstGeom prst="rect">
            <a:avLst/>
          </a:prstGeom>
          <a:noFill/>
          <a:ln cap="flat">
            <a:noFill/>
          </a:ln>
        </p:spPr>
      </p:pic>
      <p:sp>
        <p:nvSpPr>
          <p:cNvPr id="7" name="Title 1">
            <a:extLst>
              <a:ext uri="{FF2B5EF4-FFF2-40B4-BE49-F238E27FC236}">
                <a16:creationId xmlns:a16="http://schemas.microsoft.com/office/drawing/2014/main" id="{99395FA9-DA04-69FD-46E6-AD9BA1835ABF}"/>
              </a:ext>
            </a:extLst>
          </p:cNvPr>
          <p:cNvSpPr txBox="1">
            <a:spLocks noGrp="1"/>
          </p:cNvSpPr>
          <p:nvPr>
            <p:ph type="title"/>
          </p:nvPr>
        </p:nvSpPr>
        <p:spPr>
          <a:xfrm>
            <a:off x="8153403" y="640080"/>
            <a:ext cx="3395130" cy="5574447"/>
          </a:xfrm>
        </p:spPr>
        <p:txBody>
          <a:bodyPr/>
          <a:lstStyle/>
          <a:p>
            <a:pPr lvl="0"/>
            <a:r>
              <a:rPr lang="en-US" sz="3400">
                <a:solidFill>
                  <a:srgbClr val="FFFFFF"/>
                </a:solidFill>
              </a:rPr>
              <a:t>Social/Affordable: Ballatar</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for a company&#10;&#10;Description automatically generated with medium confidence">
            <a:extLst>
              <a:ext uri="{FF2B5EF4-FFF2-40B4-BE49-F238E27FC236}">
                <a16:creationId xmlns:a16="http://schemas.microsoft.com/office/drawing/2014/main" id="{4928CA1E-E925-DD30-0C20-5A30514224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04EA79A-992F-724F-C40A-BF9C35E9067E}"/>
              </a:ext>
            </a:extLst>
          </p:cNvPr>
          <p:cNvSpPr>
            <a:spLocks noGrp="1"/>
          </p:cNvSpPr>
          <p:nvPr>
            <p:ph type="ctrTitle"/>
          </p:nvPr>
        </p:nvSpPr>
        <p:spPr>
          <a:xfrm>
            <a:off x="399393" y="911378"/>
            <a:ext cx="9144000" cy="4641626"/>
          </a:xfrm>
        </p:spPr>
        <p:txBody>
          <a:bodyPr anchor="t" anchorCtr="0">
            <a:normAutofit/>
          </a:bodyPr>
          <a:lstStyle/>
          <a:p>
            <a:pPr algn="l"/>
            <a:r>
              <a:rPr lang="en-US" sz="2400" b="1" dirty="0">
                <a:solidFill>
                  <a:srgbClr val="F0C75E"/>
                </a:solidFill>
                <a:latin typeface="Arial" panose="020B0604020202020204" pitchFamily="34" charset="0"/>
                <a:cs typeface="Arial" panose="020B0604020202020204" pitchFamily="34" charset="0"/>
              </a:rPr>
              <a:t>Award – </a:t>
            </a:r>
            <a:br>
              <a:rPr lang="en-US" sz="4800" b="1" dirty="0">
                <a:solidFill>
                  <a:schemeClr val="bg1"/>
                </a:solidFill>
                <a:latin typeface="Arial" panose="020B0604020202020204" pitchFamily="34" charset="0"/>
                <a:cs typeface="Arial" panose="020B0604020202020204" pitchFamily="34" charset="0"/>
              </a:rPr>
            </a:br>
            <a:r>
              <a:rPr lang="en-GB" sz="4800" b="1" dirty="0">
                <a:solidFill>
                  <a:schemeClr val="bg1"/>
                </a:solidFill>
                <a:effectLst/>
                <a:latin typeface="Arial" panose="020B0604020202020204" pitchFamily="34" charset="0"/>
                <a:cs typeface="Arial" panose="020B0604020202020204" pitchFamily="34" charset="0"/>
              </a:rPr>
              <a:t>Special recognition award</a:t>
            </a:r>
            <a:br>
              <a:rPr lang="en-GB" sz="4800" b="1" dirty="0">
                <a:solidFill>
                  <a:schemeClr val="bg1"/>
                </a:solidFill>
                <a:effectLst/>
                <a:latin typeface="Arial" panose="020B0604020202020204" pitchFamily="34" charset="0"/>
                <a:cs typeface="Arial" panose="020B0604020202020204" pitchFamily="34" charset="0"/>
              </a:rPr>
            </a:br>
            <a:endParaRPr lang="en-US" sz="4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271702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person standing in front of a table with a table with banners&#10;&#10;Description automatically generated">
            <a:extLst>
              <a:ext uri="{FF2B5EF4-FFF2-40B4-BE49-F238E27FC236}">
                <a16:creationId xmlns:a16="http://schemas.microsoft.com/office/drawing/2014/main" id="{77A7EB58-846E-C39E-9B2B-3A7488BE4CB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8" y="9"/>
            <a:ext cx="12191978" cy="6857990"/>
          </a:xfrm>
          <a:prstGeom prst="rect">
            <a:avLst/>
          </a:prstGeom>
          <a:noFill/>
          <a:ln cap="flat">
            <a:noFill/>
          </a:ln>
        </p:spPr>
      </p:pic>
      <p:sp>
        <p:nvSpPr>
          <p:cNvPr id="3" name="Title 1">
            <a:extLst>
              <a:ext uri="{FF2B5EF4-FFF2-40B4-BE49-F238E27FC236}">
                <a16:creationId xmlns:a16="http://schemas.microsoft.com/office/drawing/2014/main" id="{4DBCEEA4-FD26-88F0-C1CC-E1AB49DED8D2}"/>
              </a:ext>
            </a:extLst>
          </p:cNvPr>
          <p:cNvSpPr txBox="1">
            <a:spLocks noGrp="1"/>
          </p:cNvSpPr>
          <p:nvPr>
            <p:ph type="title"/>
          </p:nvPr>
        </p:nvSpPr>
        <p:spPr>
          <a:xfrm>
            <a:off x="9268102" y="4003764"/>
            <a:ext cx="2752353" cy="2709275"/>
          </a:xfrm>
          <a:solidFill>
            <a:srgbClr val="FFFFFF"/>
          </a:solidFill>
          <a:ln w="174622">
            <a:solidFill>
              <a:srgbClr val="FFFFFF"/>
            </a:solidFill>
            <a:prstDash val="solid"/>
          </a:ln>
        </p:spPr>
        <p:txBody>
          <a:bodyPr anchorCtr="1"/>
          <a:lstStyle/>
          <a:p>
            <a:pPr lvl="0" algn="ctr"/>
            <a:r>
              <a:rPr lang="en-US" sz="2800">
                <a:solidFill>
                  <a:srgbClr val="262626"/>
                </a:solidFill>
              </a:rPr>
              <a:t>Special recognition: John Loudon</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DEAF9CA4-77D4-18FD-6C64-8FF27499B59D}"/>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FFFFFF"/>
              </a:solidFill>
              <a:uFillTx/>
              <a:latin typeface="Calibri"/>
            </a:endParaRPr>
          </a:p>
        </p:txBody>
      </p:sp>
      <p:pic>
        <p:nvPicPr>
          <p:cNvPr id="3" name="Picture 6" descr="A logo with purple triangles&#10;&#10;Description automatically generated">
            <a:extLst>
              <a:ext uri="{FF2B5EF4-FFF2-40B4-BE49-F238E27FC236}">
                <a16:creationId xmlns:a16="http://schemas.microsoft.com/office/drawing/2014/main" id="{7EFE2882-C962-8A00-EB86-DE1447CFD01B}"/>
              </a:ext>
            </a:extLst>
          </p:cNvPr>
          <p:cNvPicPr>
            <a:picLocks noChangeAspect="1"/>
          </p:cNvPicPr>
          <p:nvPr/>
        </p:nvPicPr>
        <p:blipFill>
          <a:blip r:embed="rId2" cstate="screen">
            <a:extLst>
              <a:ext uri="{28A0092B-C50C-407E-A947-70E740481C1C}">
                <a14:useLocalDpi xmlns:a14="http://schemas.microsoft.com/office/drawing/2010/main"/>
              </a:ext>
            </a:extLst>
          </a:blip>
          <a:srcRect t="8082" r="-5" b="9806"/>
          <a:stretch>
            <a:fillRect/>
          </a:stretch>
        </p:blipFill>
        <p:spPr>
          <a:xfrm>
            <a:off x="18" y="658"/>
            <a:ext cx="8115281" cy="4468654"/>
          </a:xfrm>
          <a:prstGeom prst="rect">
            <a:avLst/>
          </a:prstGeom>
          <a:noFill/>
          <a:ln cap="flat">
            <a:noFill/>
          </a:ln>
        </p:spPr>
      </p:pic>
      <p:pic>
        <p:nvPicPr>
          <p:cNvPr id="4" name="Picture 4" descr="A person taking a selfie&#10;&#10;Description automatically generated">
            <a:extLst>
              <a:ext uri="{FF2B5EF4-FFF2-40B4-BE49-F238E27FC236}">
                <a16:creationId xmlns:a16="http://schemas.microsoft.com/office/drawing/2014/main" id="{66C2CA1F-1906-FFC0-DEF6-6D3DF0E2FE4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6200004">
            <a:off x="7919216" y="196074"/>
            <a:ext cx="4468873" cy="4076706"/>
          </a:xfrm>
          <a:prstGeom prst="rect">
            <a:avLst/>
          </a:prstGeom>
          <a:noFill/>
          <a:ln cap="flat">
            <a:noFill/>
          </a:ln>
        </p:spPr>
      </p:pic>
      <p:sp>
        <p:nvSpPr>
          <p:cNvPr id="5" name="Rectangle 28">
            <a:extLst>
              <a:ext uri="{FF2B5EF4-FFF2-40B4-BE49-F238E27FC236}">
                <a16:creationId xmlns:a16="http://schemas.microsoft.com/office/drawing/2014/main" id="{FA897CF2-F0AE-28C3-1D49-0B71F79D8E21}"/>
              </a:ext>
            </a:extLst>
          </p:cNvPr>
          <p:cNvSpPr>
            <a:spLocks noMove="1" noResize="1"/>
          </p:cNvSpPr>
          <p:nvPr/>
        </p:nvSpPr>
        <p:spPr>
          <a:xfrm flipH="1">
            <a:off x="0" y="4466368"/>
            <a:ext cx="12191996" cy="2390131"/>
          </a:xfrm>
          <a:prstGeom prst="rect">
            <a:avLst/>
          </a:prstGeom>
          <a:gradFill>
            <a:gsLst>
              <a:gs pos="0">
                <a:srgbClr val="000000">
                  <a:alpha val="96000"/>
                </a:srgbClr>
              </a:gs>
              <a:gs pos="100000">
                <a:srgbClr val="4472C4"/>
              </a:gs>
            </a:gsLst>
            <a:lin ang="84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6" name="Rectangle 29">
            <a:extLst>
              <a:ext uri="{FF2B5EF4-FFF2-40B4-BE49-F238E27FC236}">
                <a16:creationId xmlns:a16="http://schemas.microsoft.com/office/drawing/2014/main" id="{F6331CA1-AEF9-EC83-AF46-FDCF83911DA9}"/>
              </a:ext>
            </a:extLst>
          </p:cNvPr>
          <p:cNvSpPr>
            <a:spLocks noMove="1" noResize="1"/>
          </p:cNvSpPr>
          <p:nvPr/>
        </p:nvSpPr>
        <p:spPr>
          <a:xfrm flipH="1">
            <a:off x="0" y="4464539"/>
            <a:ext cx="8115300" cy="2391960"/>
          </a:xfrm>
          <a:prstGeom prst="rect">
            <a:avLst/>
          </a:prstGeom>
          <a:gradFill>
            <a:gsLst>
              <a:gs pos="0">
                <a:srgbClr val="2F5597">
                  <a:alpha val="59000"/>
                </a:srgbClr>
              </a:gs>
              <a:gs pos="100000">
                <a:srgbClr val="000000">
                  <a:alpha val="70000"/>
                </a:srgbClr>
              </a:gs>
            </a:gsLst>
            <a:lin ang="114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Rectangle 17">
            <a:extLst>
              <a:ext uri="{FF2B5EF4-FFF2-40B4-BE49-F238E27FC236}">
                <a16:creationId xmlns:a16="http://schemas.microsoft.com/office/drawing/2014/main" id="{7CAE1007-7C2A-03A0-B33A-A0F55D400139}"/>
              </a:ext>
            </a:extLst>
          </p:cNvPr>
          <p:cNvSpPr>
            <a:spLocks noMove="1" noResize="1"/>
          </p:cNvSpPr>
          <p:nvPr/>
        </p:nvSpPr>
        <p:spPr>
          <a:xfrm flipH="1">
            <a:off x="-9272" y="4466368"/>
            <a:ext cx="12201268" cy="2390131"/>
          </a:xfrm>
          <a:prstGeom prst="rect">
            <a:avLst/>
          </a:prstGeom>
          <a:gradFill>
            <a:gsLst>
              <a:gs pos="0">
                <a:srgbClr val="000000">
                  <a:alpha val="71765"/>
                </a:srgbClr>
              </a:gs>
              <a:gs pos="100000">
                <a:srgbClr val="4472C4">
                  <a:alpha val="24000"/>
                </a:srgbClr>
              </a:gs>
            </a:gsLst>
            <a:lin ang="156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8" name="Rectangle 19">
            <a:extLst>
              <a:ext uri="{FF2B5EF4-FFF2-40B4-BE49-F238E27FC236}">
                <a16:creationId xmlns:a16="http://schemas.microsoft.com/office/drawing/2014/main" id="{379F6001-C525-E7E0-CCBE-312808F93069}"/>
              </a:ext>
            </a:extLst>
          </p:cNvPr>
          <p:cNvSpPr>
            <a:spLocks noMove="1" noResize="1"/>
          </p:cNvSpPr>
          <p:nvPr/>
        </p:nvSpPr>
        <p:spPr>
          <a:xfrm flipH="1">
            <a:off x="8115300" y="4466368"/>
            <a:ext cx="4081332" cy="2390131"/>
          </a:xfrm>
          <a:prstGeom prst="rect">
            <a:avLst/>
          </a:prstGeom>
          <a:gradFill>
            <a:gsLst>
              <a:gs pos="0">
                <a:srgbClr val="000000">
                  <a:alpha val="62000"/>
                </a:srgbClr>
              </a:gs>
              <a:gs pos="100000">
                <a:srgbClr val="2F5597">
                  <a:alpha val="44000"/>
                </a:srgbClr>
              </a:gs>
            </a:gsLst>
            <a:lin ang="192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Rectangle 21">
            <a:extLst>
              <a:ext uri="{FF2B5EF4-FFF2-40B4-BE49-F238E27FC236}">
                <a16:creationId xmlns:a16="http://schemas.microsoft.com/office/drawing/2014/main" id="{B036182B-71C6-339F-CCAA-AA3F882641EE}"/>
              </a:ext>
            </a:extLst>
          </p:cNvPr>
          <p:cNvSpPr>
            <a:spLocks noMove="1" noResize="1"/>
          </p:cNvSpPr>
          <p:nvPr/>
        </p:nvSpPr>
        <p:spPr>
          <a:xfrm rot="10799991">
            <a:off x="-4636" y="4486256"/>
            <a:ext cx="12194548" cy="1968154"/>
          </a:xfrm>
          <a:prstGeom prst="rect">
            <a:avLst/>
          </a:prstGeom>
          <a:gradFill>
            <a:gsLst>
              <a:gs pos="0">
                <a:srgbClr val="000000">
                  <a:alpha val="0"/>
                </a:srgbClr>
              </a:gs>
              <a:gs pos="100000">
                <a:srgbClr val="203864">
                  <a:alpha val="55000"/>
                </a:srgbClr>
              </a:gs>
            </a:gsLst>
            <a:lin ang="168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0" name="Freeform: Shape 23">
            <a:extLst>
              <a:ext uri="{FF2B5EF4-FFF2-40B4-BE49-F238E27FC236}">
                <a16:creationId xmlns:a16="http://schemas.microsoft.com/office/drawing/2014/main" id="{9620DAFA-7440-0004-F654-8E665AEAC524}"/>
              </a:ext>
            </a:extLst>
          </p:cNvPr>
          <p:cNvSpPr>
            <a:spLocks noMove="1" noResize="1"/>
          </p:cNvSpPr>
          <p:nvPr/>
        </p:nvSpPr>
        <p:spPr>
          <a:xfrm rot="14834049">
            <a:off x="6748952" y="2254163"/>
            <a:ext cx="3118762" cy="4639930"/>
          </a:xfrm>
          <a:custGeom>
            <a:avLst/>
            <a:gdLst>
              <a:gd name="f0" fmla="val 10800000"/>
              <a:gd name="f1" fmla="val 5400000"/>
              <a:gd name="f2" fmla="val 180"/>
              <a:gd name="f3" fmla="val w"/>
              <a:gd name="f4" fmla="val h"/>
              <a:gd name="f5" fmla="val 0"/>
              <a:gd name="f6" fmla="val 3118759"/>
              <a:gd name="f7" fmla="val 4639931"/>
              <a:gd name="f8" fmla="val 79510"/>
              <a:gd name="f9" fmla="val 1204940"/>
              <a:gd name="f10" fmla="val 1103495"/>
              <a:gd name="f11" fmla="val 4578302"/>
              <a:gd name="f12" fmla="val 437725"/>
              <a:gd name="f13" fmla="val 4128517"/>
              <a:gd name="f14" fmla="val 3366815"/>
              <a:gd name="f15" fmla="val 2502877"/>
              <a:gd name="f16" fmla="val 1120576"/>
              <a:gd name="f17" fmla="val 2675665"/>
              <a:gd name="f18" fmla="val 2844363"/>
              <a:gd name="f19" fmla="val 17509"/>
              <a:gd name="f20" fmla="val 3007294"/>
              <a:gd name="f21" fmla="val 50850"/>
              <a:gd name="f22" fmla="+- 0 0 -90"/>
              <a:gd name="f23" fmla="*/ f3 1 3118759"/>
              <a:gd name="f24" fmla="*/ f4 1 4639931"/>
              <a:gd name="f25" fmla="+- f7 0 f5"/>
              <a:gd name="f26" fmla="+- f6 0 f5"/>
              <a:gd name="f27" fmla="*/ f22 f0 1"/>
              <a:gd name="f28" fmla="*/ f26 1 3118759"/>
              <a:gd name="f29" fmla="*/ f25 1 4639931"/>
              <a:gd name="f30" fmla="*/ 3118759 f26 1"/>
              <a:gd name="f31" fmla="*/ 79510 f25 1"/>
              <a:gd name="f32" fmla="*/ 1204940 f26 1"/>
              <a:gd name="f33" fmla="*/ 4639931 f25 1"/>
              <a:gd name="f34" fmla="*/ 1103495 f26 1"/>
              <a:gd name="f35" fmla="*/ 4578302 f25 1"/>
              <a:gd name="f36" fmla="*/ 0 f26 1"/>
              <a:gd name="f37" fmla="*/ 2502877 f25 1"/>
              <a:gd name="f38" fmla="*/ 2502877 f26 1"/>
              <a:gd name="f39" fmla="*/ 0 f25 1"/>
              <a:gd name="f40" fmla="*/ 3007294 f26 1"/>
              <a:gd name="f41" fmla="*/ 50850 f25 1"/>
              <a:gd name="f42" fmla="*/ f27 1 f2"/>
              <a:gd name="f43" fmla="*/ f30 1 3118759"/>
              <a:gd name="f44" fmla="*/ f31 1 4639931"/>
              <a:gd name="f45" fmla="*/ f32 1 3118759"/>
              <a:gd name="f46" fmla="*/ f33 1 4639931"/>
              <a:gd name="f47" fmla="*/ f34 1 3118759"/>
              <a:gd name="f48" fmla="*/ f35 1 4639931"/>
              <a:gd name="f49" fmla="*/ f36 1 3118759"/>
              <a:gd name="f50" fmla="*/ f37 1 4639931"/>
              <a:gd name="f51" fmla="*/ f38 1 3118759"/>
              <a:gd name="f52" fmla="*/ f39 1 4639931"/>
              <a:gd name="f53" fmla="*/ f40 1 3118759"/>
              <a:gd name="f54" fmla="*/ f41 1 4639931"/>
              <a:gd name="f55" fmla="*/ f5 1 f28"/>
              <a:gd name="f56" fmla="*/ f6 1 f28"/>
              <a:gd name="f57" fmla="*/ f5 1 f29"/>
              <a:gd name="f58" fmla="*/ f7 1 f29"/>
              <a:gd name="f59" fmla="+- f42 0 f1"/>
              <a:gd name="f60" fmla="*/ f43 1 f28"/>
              <a:gd name="f61" fmla="*/ f44 1 f29"/>
              <a:gd name="f62" fmla="*/ f45 1 f28"/>
              <a:gd name="f63" fmla="*/ f46 1 f29"/>
              <a:gd name="f64" fmla="*/ f47 1 f28"/>
              <a:gd name="f65" fmla="*/ f48 1 f29"/>
              <a:gd name="f66" fmla="*/ f49 1 f28"/>
              <a:gd name="f67" fmla="*/ f50 1 f29"/>
              <a:gd name="f68" fmla="*/ f51 1 f28"/>
              <a:gd name="f69" fmla="*/ f52 1 f29"/>
              <a:gd name="f70" fmla="*/ f53 1 f28"/>
              <a:gd name="f71" fmla="*/ f54 1 f29"/>
              <a:gd name="f72" fmla="*/ f55 f23 1"/>
              <a:gd name="f73" fmla="*/ f56 f23 1"/>
              <a:gd name="f74" fmla="*/ f58 f24 1"/>
              <a:gd name="f75" fmla="*/ f57 f24 1"/>
              <a:gd name="f76" fmla="*/ f60 f23 1"/>
              <a:gd name="f77" fmla="*/ f61 f24 1"/>
              <a:gd name="f78" fmla="*/ f62 f23 1"/>
              <a:gd name="f79" fmla="*/ f63 f24 1"/>
              <a:gd name="f80" fmla="*/ f64 f23 1"/>
              <a:gd name="f81" fmla="*/ f65 f24 1"/>
              <a:gd name="f82" fmla="*/ f66 f23 1"/>
              <a:gd name="f83" fmla="*/ f67 f24 1"/>
              <a:gd name="f84" fmla="*/ f68 f23 1"/>
              <a:gd name="f85" fmla="*/ f69 f24 1"/>
              <a:gd name="f86" fmla="*/ f70 f23 1"/>
              <a:gd name="f87" fmla="*/ f71 f24 1"/>
            </a:gdLst>
            <a:ahLst/>
            <a:cxnLst>
              <a:cxn ang="3cd4">
                <a:pos x="hc" y="t"/>
              </a:cxn>
              <a:cxn ang="0">
                <a:pos x="r" y="vc"/>
              </a:cxn>
              <a:cxn ang="cd4">
                <a:pos x="hc" y="b"/>
              </a:cxn>
              <a:cxn ang="cd2">
                <a:pos x="l" y="vc"/>
              </a:cxn>
              <a:cxn ang="f59">
                <a:pos x="f76" y="f77"/>
              </a:cxn>
              <a:cxn ang="f59">
                <a:pos x="f78" y="f79"/>
              </a:cxn>
              <a:cxn ang="f59">
                <a:pos x="f80" y="f81"/>
              </a:cxn>
              <a:cxn ang="f59">
                <a:pos x="f82" y="f83"/>
              </a:cxn>
              <a:cxn ang="f59">
                <a:pos x="f84" y="f85"/>
              </a:cxn>
              <a:cxn ang="f59">
                <a:pos x="f86" y="f87"/>
              </a:cxn>
            </a:cxnLst>
            <a:rect l="f72" t="f75" r="f73" b="f74"/>
            <a:pathLst>
              <a:path w="3118759" h="4639931">
                <a:moveTo>
                  <a:pt x="f6" y="f8"/>
                </a:moveTo>
                <a:lnTo>
                  <a:pt x="f9" y="f7"/>
                </a:lnTo>
                <a:lnTo>
                  <a:pt x="f10" y="f11"/>
                </a:lnTo>
                <a:cubicBezTo>
                  <a:pt x="f12" y="f13"/>
                  <a:pt x="f5" y="f14"/>
                  <a:pt x="f5" y="f15"/>
                </a:cubicBezTo>
                <a:cubicBezTo>
                  <a:pt x="f5" y="f16"/>
                  <a:pt x="f16" y="f5"/>
                  <a:pt x="f15" y="f5"/>
                </a:cubicBezTo>
                <a:cubicBezTo>
                  <a:pt x="f17" y="f5"/>
                  <a:pt x="f18" y="f19"/>
                  <a:pt x="f20" y="f21"/>
                </a:cubicBezTo>
                <a:close/>
              </a:path>
            </a:pathLst>
          </a:custGeom>
          <a:gradFill>
            <a:gsLst>
              <a:gs pos="0">
                <a:srgbClr val="4472C4">
                  <a:alpha val="0"/>
                </a:srgbClr>
              </a:gs>
              <a:gs pos="100000">
                <a:srgbClr val="4472C4">
                  <a:alpha val="17000"/>
                </a:srgbClr>
              </a:gs>
            </a:gsLst>
            <a:lin ang="114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1" name="Title 1">
            <a:extLst>
              <a:ext uri="{FF2B5EF4-FFF2-40B4-BE49-F238E27FC236}">
                <a16:creationId xmlns:a16="http://schemas.microsoft.com/office/drawing/2014/main" id="{8CAD1C2B-458A-51DD-163A-F297BD36CB8A}"/>
              </a:ext>
            </a:extLst>
          </p:cNvPr>
          <p:cNvSpPr txBox="1">
            <a:spLocks noGrp="1"/>
          </p:cNvSpPr>
          <p:nvPr>
            <p:ph type="title"/>
          </p:nvPr>
        </p:nvSpPr>
        <p:spPr>
          <a:xfrm>
            <a:off x="1127574" y="4905957"/>
            <a:ext cx="9932688" cy="858740"/>
          </a:xfrm>
        </p:spPr>
        <p:txBody>
          <a:bodyPr/>
          <a:lstStyle/>
          <a:p>
            <a:pPr lvl="0"/>
            <a:r>
              <a:rPr lang="en-US" sz="4800">
                <a:solidFill>
                  <a:srgbClr val="FFFFFF"/>
                </a:solidFill>
              </a:rPr>
              <a:t>Special recognition: Dawn Meston</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person in a suit and scarf&#10;&#10;Description automatically generated">
            <a:extLst>
              <a:ext uri="{FF2B5EF4-FFF2-40B4-BE49-F238E27FC236}">
                <a16:creationId xmlns:a16="http://schemas.microsoft.com/office/drawing/2014/main" id="{37458E0D-EA58-D967-2015-67E6E4F0A8C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8" y="9"/>
            <a:ext cx="12191978" cy="6857990"/>
          </a:xfrm>
          <a:prstGeom prst="rect">
            <a:avLst/>
          </a:prstGeom>
          <a:noFill/>
          <a:ln cap="flat">
            <a:noFill/>
          </a:ln>
        </p:spPr>
      </p:pic>
      <p:sp>
        <p:nvSpPr>
          <p:cNvPr id="3" name="Title 1">
            <a:extLst>
              <a:ext uri="{FF2B5EF4-FFF2-40B4-BE49-F238E27FC236}">
                <a16:creationId xmlns:a16="http://schemas.microsoft.com/office/drawing/2014/main" id="{541BFB3D-06CD-BC04-0386-C09F742DC8A9}"/>
              </a:ext>
            </a:extLst>
          </p:cNvPr>
          <p:cNvSpPr txBox="1">
            <a:spLocks noGrp="1"/>
          </p:cNvSpPr>
          <p:nvPr>
            <p:ph type="title"/>
          </p:nvPr>
        </p:nvSpPr>
        <p:spPr>
          <a:xfrm>
            <a:off x="9094649" y="190140"/>
            <a:ext cx="2752353" cy="2709275"/>
          </a:xfrm>
          <a:solidFill>
            <a:srgbClr val="FFFFFF"/>
          </a:solidFill>
          <a:ln w="174622">
            <a:solidFill>
              <a:srgbClr val="FFFFFF"/>
            </a:solidFill>
            <a:prstDash val="solid"/>
          </a:ln>
        </p:spPr>
        <p:txBody>
          <a:bodyPr anchorCtr="1"/>
          <a:lstStyle/>
          <a:p>
            <a:pPr lvl="0" algn="ctr"/>
            <a:r>
              <a:rPr lang="en-US" sz="2800">
                <a:solidFill>
                  <a:srgbClr val="262626"/>
                </a:solidFill>
              </a:rPr>
              <a:t>Special recognition: Barry Sweeney</a:t>
            </a:r>
          </a:p>
        </p:txBody>
      </p:sp>
      <p:pic>
        <p:nvPicPr>
          <p:cNvPr id="4" name="Picture 6" descr="A logo of a house&#10;&#10;Description automatically generated">
            <a:extLst>
              <a:ext uri="{FF2B5EF4-FFF2-40B4-BE49-F238E27FC236}">
                <a16:creationId xmlns:a16="http://schemas.microsoft.com/office/drawing/2014/main" id="{83C8F6E3-888C-005A-7632-ECB649528C19}"/>
              </a:ext>
            </a:extLst>
          </p:cNvPr>
          <p:cNvPicPr>
            <a:picLocks noChangeAspect="1"/>
          </p:cNvPicPr>
          <p:nvPr/>
        </p:nvPicPr>
        <p:blipFill>
          <a:blip r:embed="rId3"/>
          <a:stretch>
            <a:fillRect/>
          </a:stretch>
        </p:blipFill>
        <p:spPr>
          <a:xfrm>
            <a:off x="195215" y="5799929"/>
            <a:ext cx="2399641" cy="1106936"/>
          </a:xfrm>
          <a:prstGeom prst="rect">
            <a:avLst/>
          </a:prstGeom>
          <a:noFill/>
          <a:ln cap="flat">
            <a:noFill/>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3A6122B2-0D3A-2041-F978-6FA3ED4B1BA9}"/>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FFFFFF"/>
              </a:solidFill>
              <a:uFillTx/>
              <a:latin typeface="Calibri"/>
            </a:endParaRPr>
          </a:p>
        </p:txBody>
      </p:sp>
      <p:pic>
        <p:nvPicPr>
          <p:cNvPr id="3" name="Picture 6" descr="A logo with purple triangles&#10;&#10;Description automatically generated">
            <a:extLst>
              <a:ext uri="{FF2B5EF4-FFF2-40B4-BE49-F238E27FC236}">
                <a16:creationId xmlns:a16="http://schemas.microsoft.com/office/drawing/2014/main" id="{A87A1392-F04F-4C76-99FF-12E5E2304929}"/>
              </a:ext>
            </a:extLst>
          </p:cNvPr>
          <p:cNvPicPr>
            <a:picLocks noChangeAspect="1"/>
          </p:cNvPicPr>
          <p:nvPr/>
        </p:nvPicPr>
        <p:blipFill>
          <a:blip r:embed="rId2" cstate="screen">
            <a:extLst>
              <a:ext uri="{28A0092B-C50C-407E-A947-70E740481C1C}">
                <a14:useLocalDpi xmlns:a14="http://schemas.microsoft.com/office/drawing/2010/main"/>
              </a:ext>
            </a:extLst>
          </a:blip>
          <a:srcRect t="8082" r="-5" b="9806"/>
          <a:stretch>
            <a:fillRect/>
          </a:stretch>
        </p:blipFill>
        <p:spPr>
          <a:xfrm>
            <a:off x="18" y="658"/>
            <a:ext cx="8115281" cy="4468654"/>
          </a:xfrm>
          <a:prstGeom prst="rect">
            <a:avLst/>
          </a:prstGeom>
          <a:noFill/>
          <a:ln cap="flat">
            <a:noFill/>
          </a:ln>
        </p:spPr>
      </p:pic>
      <p:pic>
        <p:nvPicPr>
          <p:cNvPr id="4" name="Picture 4" descr="A person taking a selfie&#10;&#10;Description automatically generated">
            <a:extLst>
              <a:ext uri="{FF2B5EF4-FFF2-40B4-BE49-F238E27FC236}">
                <a16:creationId xmlns:a16="http://schemas.microsoft.com/office/drawing/2014/main" id="{3781E80A-5067-410C-17F3-005E0504CBB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6200004">
            <a:off x="7919216" y="196074"/>
            <a:ext cx="4468873" cy="4076706"/>
          </a:xfrm>
          <a:prstGeom prst="rect">
            <a:avLst/>
          </a:prstGeom>
          <a:noFill/>
          <a:ln cap="flat">
            <a:noFill/>
          </a:ln>
        </p:spPr>
      </p:pic>
      <p:sp>
        <p:nvSpPr>
          <p:cNvPr id="5" name="Rectangle 28">
            <a:extLst>
              <a:ext uri="{FF2B5EF4-FFF2-40B4-BE49-F238E27FC236}">
                <a16:creationId xmlns:a16="http://schemas.microsoft.com/office/drawing/2014/main" id="{9F5E68FC-6A20-298F-4795-B5C7F885FA48}"/>
              </a:ext>
            </a:extLst>
          </p:cNvPr>
          <p:cNvSpPr>
            <a:spLocks noMove="1" noResize="1"/>
          </p:cNvSpPr>
          <p:nvPr/>
        </p:nvSpPr>
        <p:spPr>
          <a:xfrm flipH="1">
            <a:off x="0" y="4466368"/>
            <a:ext cx="12191996" cy="2390131"/>
          </a:xfrm>
          <a:prstGeom prst="rect">
            <a:avLst/>
          </a:prstGeom>
          <a:gradFill>
            <a:gsLst>
              <a:gs pos="0">
                <a:srgbClr val="000000">
                  <a:alpha val="96000"/>
                </a:srgbClr>
              </a:gs>
              <a:gs pos="100000">
                <a:srgbClr val="4472C4"/>
              </a:gs>
            </a:gsLst>
            <a:lin ang="84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6" name="Rectangle 29">
            <a:extLst>
              <a:ext uri="{FF2B5EF4-FFF2-40B4-BE49-F238E27FC236}">
                <a16:creationId xmlns:a16="http://schemas.microsoft.com/office/drawing/2014/main" id="{6AD3136C-1ED0-9F1D-4783-4902013CDACA}"/>
              </a:ext>
            </a:extLst>
          </p:cNvPr>
          <p:cNvSpPr>
            <a:spLocks noMove="1" noResize="1"/>
          </p:cNvSpPr>
          <p:nvPr/>
        </p:nvSpPr>
        <p:spPr>
          <a:xfrm flipH="1">
            <a:off x="0" y="4464539"/>
            <a:ext cx="8115300" cy="2391960"/>
          </a:xfrm>
          <a:prstGeom prst="rect">
            <a:avLst/>
          </a:prstGeom>
          <a:gradFill>
            <a:gsLst>
              <a:gs pos="0">
                <a:srgbClr val="2F5597">
                  <a:alpha val="59000"/>
                </a:srgbClr>
              </a:gs>
              <a:gs pos="100000">
                <a:srgbClr val="000000">
                  <a:alpha val="70000"/>
                </a:srgbClr>
              </a:gs>
            </a:gsLst>
            <a:lin ang="114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Rectangle 17">
            <a:extLst>
              <a:ext uri="{FF2B5EF4-FFF2-40B4-BE49-F238E27FC236}">
                <a16:creationId xmlns:a16="http://schemas.microsoft.com/office/drawing/2014/main" id="{59DF5DFE-4F76-26AD-8581-A211971AEF01}"/>
              </a:ext>
            </a:extLst>
          </p:cNvPr>
          <p:cNvSpPr>
            <a:spLocks noMove="1" noResize="1"/>
          </p:cNvSpPr>
          <p:nvPr/>
        </p:nvSpPr>
        <p:spPr>
          <a:xfrm flipH="1">
            <a:off x="-9272" y="4466368"/>
            <a:ext cx="12201268" cy="2390131"/>
          </a:xfrm>
          <a:prstGeom prst="rect">
            <a:avLst/>
          </a:prstGeom>
          <a:gradFill>
            <a:gsLst>
              <a:gs pos="0">
                <a:srgbClr val="000000">
                  <a:alpha val="71765"/>
                </a:srgbClr>
              </a:gs>
              <a:gs pos="100000">
                <a:srgbClr val="4472C4">
                  <a:alpha val="24000"/>
                </a:srgbClr>
              </a:gs>
            </a:gsLst>
            <a:lin ang="156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8" name="Rectangle 19">
            <a:extLst>
              <a:ext uri="{FF2B5EF4-FFF2-40B4-BE49-F238E27FC236}">
                <a16:creationId xmlns:a16="http://schemas.microsoft.com/office/drawing/2014/main" id="{02BC9AB0-CE7C-D7D3-F699-6EF01A1D8B16}"/>
              </a:ext>
            </a:extLst>
          </p:cNvPr>
          <p:cNvSpPr>
            <a:spLocks noMove="1" noResize="1"/>
          </p:cNvSpPr>
          <p:nvPr/>
        </p:nvSpPr>
        <p:spPr>
          <a:xfrm flipH="1">
            <a:off x="8115300" y="4466368"/>
            <a:ext cx="4081332" cy="2390131"/>
          </a:xfrm>
          <a:prstGeom prst="rect">
            <a:avLst/>
          </a:prstGeom>
          <a:gradFill>
            <a:gsLst>
              <a:gs pos="0">
                <a:srgbClr val="000000">
                  <a:alpha val="62000"/>
                </a:srgbClr>
              </a:gs>
              <a:gs pos="100000">
                <a:srgbClr val="2F5597">
                  <a:alpha val="44000"/>
                </a:srgbClr>
              </a:gs>
            </a:gsLst>
            <a:lin ang="192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Rectangle 21">
            <a:extLst>
              <a:ext uri="{FF2B5EF4-FFF2-40B4-BE49-F238E27FC236}">
                <a16:creationId xmlns:a16="http://schemas.microsoft.com/office/drawing/2014/main" id="{7A2C3224-31DF-0528-F620-3BB5414F148A}"/>
              </a:ext>
            </a:extLst>
          </p:cNvPr>
          <p:cNvSpPr>
            <a:spLocks noMove="1" noResize="1"/>
          </p:cNvSpPr>
          <p:nvPr/>
        </p:nvSpPr>
        <p:spPr>
          <a:xfrm rot="10799991">
            <a:off x="-4636" y="4486256"/>
            <a:ext cx="12194548" cy="1968154"/>
          </a:xfrm>
          <a:prstGeom prst="rect">
            <a:avLst/>
          </a:prstGeom>
          <a:gradFill>
            <a:gsLst>
              <a:gs pos="0">
                <a:srgbClr val="000000">
                  <a:alpha val="0"/>
                </a:srgbClr>
              </a:gs>
              <a:gs pos="100000">
                <a:srgbClr val="203864">
                  <a:alpha val="55000"/>
                </a:srgbClr>
              </a:gs>
            </a:gsLst>
            <a:lin ang="168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0" name="Freeform: Shape 23">
            <a:extLst>
              <a:ext uri="{FF2B5EF4-FFF2-40B4-BE49-F238E27FC236}">
                <a16:creationId xmlns:a16="http://schemas.microsoft.com/office/drawing/2014/main" id="{E95E5511-0ED1-F0B9-8918-F2FA10AAD548}"/>
              </a:ext>
            </a:extLst>
          </p:cNvPr>
          <p:cNvSpPr>
            <a:spLocks noMove="1" noResize="1"/>
          </p:cNvSpPr>
          <p:nvPr/>
        </p:nvSpPr>
        <p:spPr>
          <a:xfrm rot="14834049">
            <a:off x="6748952" y="2254163"/>
            <a:ext cx="3118762" cy="4639930"/>
          </a:xfrm>
          <a:custGeom>
            <a:avLst/>
            <a:gdLst>
              <a:gd name="f0" fmla="val 10800000"/>
              <a:gd name="f1" fmla="val 5400000"/>
              <a:gd name="f2" fmla="val 180"/>
              <a:gd name="f3" fmla="val w"/>
              <a:gd name="f4" fmla="val h"/>
              <a:gd name="f5" fmla="val 0"/>
              <a:gd name="f6" fmla="val 3118759"/>
              <a:gd name="f7" fmla="val 4639931"/>
              <a:gd name="f8" fmla="val 79510"/>
              <a:gd name="f9" fmla="val 1204940"/>
              <a:gd name="f10" fmla="val 1103495"/>
              <a:gd name="f11" fmla="val 4578302"/>
              <a:gd name="f12" fmla="val 437725"/>
              <a:gd name="f13" fmla="val 4128517"/>
              <a:gd name="f14" fmla="val 3366815"/>
              <a:gd name="f15" fmla="val 2502877"/>
              <a:gd name="f16" fmla="val 1120576"/>
              <a:gd name="f17" fmla="val 2675665"/>
              <a:gd name="f18" fmla="val 2844363"/>
              <a:gd name="f19" fmla="val 17509"/>
              <a:gd name="f20" fmla="val 3007294"/>
              <a:gd name="f21" fmla="val 50850"/>
              <a:gd name="f22" fmla="+- 0 0 -90"/>
              <a:gd name="f23" fmla="*/ f3 1 3118759"/>
              <a:gd name="f24" fmla="*/ f4 1 4639931"/>
              <a:gd name="f25" fmla="+- f7 0 f5"/>
              <a:gd name="f26" fmla="+- f6 0 f5"/>
              <a:gd name="f27" fmla="*/ f22 f0 1"/>
              <a:gd name="f28" fmla="*/ f26 1 3118759"/>
              <a:gd name="f29" fmla="*/ f25 1 4639931"/>
              <a:gd name="f30" fmla="*/ 3118759 f26 1"/>
              <a:gd name="f31" fmla="*/ 79510 f25 1"/>
              <a:gd name="f32" fmla="*/ 1204940 f26 1"/>
              <a:gd name="f33" fmla="*/ 4639931 f25 1"/>
              <a:gd name="f34" fmla="*/ 1103495 f26 1"/>
              <a:gd name="f35" fmla="*/ 4578302 f25 1"/>
              <a:gd name="f36" fmla="*/ 0 f26 1"/>
              <a:gd name="f37" fmla="*/ 2502877 f25 1"/>
              <a:gd name="f38" fmla="*/ 2502877 f26 1"/>
              <a:gd name="f39" fmla="*/ 0 f25 1"/>
              <a:gd name="f40" fmla="*/ 3007294 f26 1"/>
              <a:gd name="f41" fmla="*/ 50850 f25 1"/>
              <a:gd name="f42" fmla="*/ f27 1 f2"/>
              <a:gd name="f43" fmla="*/ f30 1 3118759"/>
              <a:gd name="f44" fmla="*/ f31 1 4639931"/>
              <a:gd name="f45" fmla="*/ f32 1 3118759"/>
              <a:gd name="f46" fmla="*/ f33 1 4639931"/>
              <a:gd name="f47" fmla="*/ f34 1 3118759"/>
              <a:gd name="f48" fmla="*/ f35 1 4639931"/>
              <a:gd name="f49" fmla="*/ f36 1 3118759"/>
              <a:gd name="f50" fmla="*/ f37 1 4639931"/>
              <a:gd name="f51" fmla="*/ f38 1 3118759"/>
              <a:gd name="f52" fmla="*/ f39 1 4639931"/>
              <a:gd name="f53" fmla="*/ f40 1 3118759"/>
              <a:gd name="f54" fmla="*/ f41 1 4639931"/>
              <a:gd name="f55" fmla="*/ f5 1 f28"/>
              <a:gd name="f56" fmla="*/ f6 1 f28"/>
              <a:gd name="f57" fmla="*/ f5 1 f29"/>
              <a:gd name="f58" fmla="*/ f7 1 f29"/>
              <a:gd name="f59" fmla="+- f42 0 f1"/>
              <a:gd name="f60" fmla="*/ f43 1 f28"/>
              <a:gd name="f61" fmla="*/ f44 1 f29"/>
              <a:gd name="f62" fmla="*/ f45 1 f28"/>
              <a:gd name="f63" fmla="*/ f46 1 f29"/>
              <a:gd name="f64" fmla="*/ f47 1 f28"/>
              <a:gd name="f65" fmla="*/ f48 1 f29"/>
              <a:gd name="f66" fmla="*/ f49 1 f28"/>
              <a:gd name="f67" fmla="*/ f50 1 f29"/>
              <a:gd name="f68" fmla="*/ f51 1 f28"/>
              <a:gd name="f69" fmla="*/ f52 1 f29"/>
              <a:gd name="f70" fmla="*/ f53 1 f28"/>
              <a:gd name="f71" fmla="*/ f54 1 f29"/>
              <a:gd name="f72" fmla="*/ f55 f23 1"/>
              <a:gd name="f73" fmla="*/ f56 f23 1"/>
              <a:gd name="f74" fmla="*/ f58 f24 1"/>
              <a:gd name="f75" fmla="*/ f57 f24 1"/>
              <a:gd name="f76" fmla="*/ f60 f23 1"/>
              <a:gd name="f77" fmla="*/ f61 f24 1"/>
              <a:gd name="f78" fmla="*/ f62 f23 1"/>
              <a:gd name="f79" fmla="*/ f63 f24 1"/>
              <a:gd name="f80" fmla="*/ f64 f23 1"/>
              <a:gd name="f81" fmla="*/ f65 f24 1"/>
              <a:gd name="f82" fmla="*/ f66 f23 1"/>
              <a:gd name="f83" fmla="*/ f67 f24 1"/>
              <a:gd name="f84" fmla="*/ f68 f23 1"/>
              <a:gd name="f85" fmla="*/ f69 f24 1"/>
              <a:gd name="f86" fmla="*/ f70 f23 1"/>
              <a:gd name="f87" fmla="*/ f71 f24 1"/>
            </a:gdLst>
            <a:ahLst/>
            <a:cxnLst>
              <a:cxn ang="3cd4">
                <a:pos x="hc" y="t"/>
              </a:cxn>
              <a:cxn ang="0">
                <a:pos x="r" y="vc"/>
              </a:cxn>
              <a:cxn ang="cd4">
                <a:pos x="hc" y="b"/>
              </a:cxn>
              <a:cxn ang="cd2">
                <a:pos x="l" y="vc"/>
              </a:cxn>
              <a:cxn ang="f59">
                <a:pos x="f76" y="f77"/>
              </a:cxn>
              <a:cxn ang="f59">
                <a:pos x="f78" y="f79"/>
              </a:cxn>
              <a:cxn ang="f59">
                <a:pos x="f80" y="f81"/>
              </a:cxn>
              <a:cxn ang="f59">
                <a:pos x="f82" y="f83"/>
              </a:cxn>
              <a:cxn ang="f59">
                <a:pos x="f84" y="f85"/>
              </a:cxn>
              <a:cxn ang="f59">
                <a:pos x="f86" y="f87"/>
              </a:cxn>
            </a:cxnLst>
            <a:rect l="f72" t="f75" r="f73" b="f74"/>
            <a:pathLst>
              <a:path w="3118759" h="4639931">
                <a:moveTo>
                  <a:pt x="f6" y="f8"/>
                </a:moveTo>
                <a:lnTo>
                  <a:pt x="f9" y="f7"/>
                </a:lnTo>
                <a:lnTo>
                  <a:pt x="f10" y="f11"/>
                </a:lnTo>
                <a:cubicBezTo>
                  <a:pt x="f12" y="f13"/>
                  <a:pt x="f5" y="f14"/>
                  <a:pt x="f5" y="f15"/>
                </a:cubicBezTo>
                <a:cubicBezTo>
                  <a:pt x="f5" y="f16"/>
                  <a:pt x="f16" y="f5"/>
                  <a:pt x="f15" y="f5"/>
                </a:cubicBezTo>
                <a:cubicBezTo>
                  <a:pt x="f17" y="f5"/>
                  <a:pt x="f18" y="f19"/>
                  <a:pt x="f20" y="f21"/>
                </a:cubicBezTo>
                <a:close/>
              </a:path>
            </a:pathLst>
          </a:custGeom>
          <a:gradFill>
            <a:gsLst>
              <a:gs pos="0">
                <a:srgbClr val="4472C4">
                  <a:alpha val="0"/>
                </a:srgbClr>
              </a:gs>
              <a:gs pos="100000">
                <a:srgbClr val="4472C4">
                  <a:alpha val="17000"/>
                </a:srgbClr>
              </a:gs>
            </a:gsLst>
            <a:lin ang="114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1" name="Title 1">
            <a:extLst>
              <a:ext uri="{FF2B5EF4-FFF2-40B4-BE49-F238E27FC236}">
                <a16:creationId xmlns:a16="http://schemas.microsoft.com/office/drawing/2014/main" id="{04183503-F8FB-990F-43FC-717E8E00679C}"/>
              </a:ext>
            </a:extLst>
          </p:cNvPr>
          <p:cNvSpPr txBox="1">
            <a:spLocks noGrp="1"/>
          </p:cNvSpPr>
          <p:nvPr>
            <p:ph type="title"/>
          </p:nvPr>
        </p:nvSpPr>
        <p:spPr>
          <a:xfrm>
            <a:off x="1127574" y="4905957"/>
            <a:ext cx="9932688" cy="858740"/>
          </a:xfrm>
        </p:spPr>
        <p:txBody>
          <a:bodyPr/>
          <a:lstStyle/>
          <a:p>
            <a:pPr lvl="0"/>
            <a:r>
              <a:rPr lang="en-US" sz="4800">
                <a:solidFill>
                  <a:srgbClr val="FFFFFF"/>
                </a:solidFill>
              </a:rPr>
              <a:t>Special recognition: Dawn Meston</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for a company&#10;&#10;Description automatically generated with medium confidence">
            <a:extLst>
              <a:ext uri="{FF2B5EF4-FFF2-40B4-BE49-F238E27FC236}">
                <a16:creationId xmlns:a16="http://schemas.microsoft.com/office/drawing/2014/main" id="{4928CA1E-E925-DD30-0C20-5A30514224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04EA79A-992F-724F-C40A-BF9C35E9067E}"/>
              </a:ext>
            </a:extLst>
          </p:cNvPr>
          <p:cNvSpPr>
            <a:spLocks noGrp="1"/>
          </p:cNvSpPr>
          <p:nvPr>
            <p:ph type="ctrTitle"/>
          </p:nvPr>
        </p:nvSpPr>
        <p:spPr>
          <a:xfrm>
            <a:off x="399393" y="911378"/>
            <a:ext cx="9144000" cy="4641626"/>
          </a:xfrm>
        </p:spPr>
        <p:txBody>
          <a:bodyPr anchor="t" anchorCtr="0">
            <a:normAutofit/>
          </a:bodyPr>
          <a:lstStyle/>
          <a:p>
            <a:pPr algn="l"/>
            <a:r>
              <a:rPr lang="en-US" sz="2400" b="1" dirty="0">
                <a:solidFill>
                  <a:srgbClr val="F0C75E"/>
                </a:solidFill>
                <a:latin typeface="Arial" panose="020B0604020202020204" pitchFamily="34" charset="0"/>
                <a:cs typeface="Arial" panose="020B0604020202020204" pitchFamily="34" charset="0"/>
              </a:rPr>
              <a:t>Award – </a:t>
            </a:r>
            <a:br>
              <a:rPr lang="en-US" sz="4800" b="1" dirty="0">
                <a:solidFill>
                  <a:schemeClr val="bg1"/>
                </a:solidFill>
                <a:latin typeface="Arial" panose="020B0604020202020204" pitchFamily="34" charset="0"/>
                <a:cs typeface="Arial" panose="020B0604020202020204" pitchFamily="34" charset="0"/>
              </a:rPr>
            </a:br>
            <a:r>
              <a:rPr lang="en-GB" sz="4800" b="1" dirty="0">
                <a:solidFill>
                  <a:schemeClr val="bg1"/>
                </a:solidFill>
                <a:effectLst/>
                <a:latin typeface="Arial" panose="020B0604020202020204" pitchFamily="34" charset="0"/>
                <a:cs typeface="Arial" panose="020B0604020202020204" pitchFamily="34" charset="0"/>
              </a:rPr>
              <a:t>Best renovation by the public</a:t>
            </a:r>
            <a:br>
              <a:rPr lang="en-GB" sz="4800" b="1" dirty="0">
                <a:solidFill>
                  <a:schemeClr val="bg1"/>
                </a:solidFill>
                <a:effectLst/>
                <a:latin typeface="Arial" panose="020B0604020202020204" pitchFamily="34" charset="0"/>
                <a:cs typeface="Arial" panose="020B0604020202020204" pitchFamily="34" charset="0"/>
              </a:rPr>
            </a:br>
            <a:endParaRPr lang="en-US" sz="4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121535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0">
            <a:extLst>
              <a:ext uri="{FF2B5EF4-FFF2-40B4-BE49-F238E27FC236}">
                <a16:creationId xmlns:a16="http://schemas.microsoft.com/office/drawing/2014/main" id="{42B86154-2926-9A5F-0F16-5410821A6D40}"/>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FFFFFF"/>
              </a:solidFill>
              <a:uFillTx/>
              <a:latin typeface="Calibri"/>
            </a:endParaRPr>
          </a:p>
        </p:txBody>
      </p:sp>
      <p:sp>
        <p:nvSpPr>
          <p:cNvPr id="3" name="Rectangle 22">
            <a:extLst>
              <a:ext uri="{FF2B5EF4-FFF2-40B4-BE49-F238E27FC236}">
                <a16:creationId xmlns:a16="http://schemas.microsoft.com/office/drawing/2014/main" id="{7163AD54-D3F4-CF9A-7394-6BB3EB760616}"/>
              </a:ext>
            </a:extLst>
          </p:cNvPr>
          <p:cNvSpPr>
            <a:spLocks noMove="1" noResize="1"/>
          </p:cNvSpPr>
          <p:nvPr/>
        </p:nvSpPr>
        <p:spPr>
          <a:xfrm rot="5399996" flipH="1">
            <a:off x="-1417594" y="1417558"/>
            <a:ext cx="6875821" cy="4040742"/>
          </a:xfrm>
          <a:prstGeom prst="rect">
            <a:avLst/>
          </a:prstGeom>
          <a:gradFill>
            <a:gsLst>
              <a:gs pos="0">
                <a:srgbClr val="000000"/>
              </a:gs>
              <a:gs pos="100000">
                <a:srgbClr val="2F5597"/>
              </a:gs>
            </a:gsLst>
            <a:lin ang="186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Rectangle 24">
            <a:extLst>
              <a:ext uri="{FF2B5EF4-FFF2-40B4-BE49-F238E27FC236}">
                <a16:creationId xmlns:a16="http://schemas.microsoft.com/office/drawing/2014/main" id="{4C1E9685-57C2-5709-4A51-EF344A3BADA6}"/>
              </a:ext>
            </a:extLst>
          </p:cNvPr>
          <p:cNvSpPr>
            <a:spLocks noMove="1" noResize="1"/>
          </p:cNvSpPr>
          <p:nvPr/>
        </p:nvSpPr>
        <p:spPr>
          <a:xfrm rot="16200004">
            <a:off x="-159540" y="2659400"/>
            <a:ext cx="4355598" cy="4040742"/>
          </a:xfrm>
          <a:prstGeom prst="rect">
            <a:avLst/>
          </a:prstGeom>
          <a:gradFill>
            <a:gsLst>
              <a:gs pos="0">
                <a:srgbClr val="4472C4">
                  <a:alpha val="50000"/>
                </a:srgbClr>
              </a:gs>
              <a:gs pos="100000">
                <a:srgbClr val="203864">
                  <a:alpha val="0"/>
                </a:srgbClr>
              </a:gs>
            </a:gsLst>
            <a:lin ang="114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5" name="Picture 10" descr="A kitchen with a sink and a window&#10;&#10;Description automatically generated">
            <a:extLst>
              <a:ext uri="{FF2B5EF4-FFF2-40B4-BE49-F238E27FC236}">
                <a16:creationId xmlns:a16="http://schemas.microsoft.com/office/drawing/2014/main" id="{0443FAE6-8FBB-1485-E481-2F6E63AEFF0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152324" y="9"/>
            <a:ext cx="4039672" cy="6875812"/>
          </a:xfrm>
          <a:prstGeom prst="rect">
            <a:avLst/>
          </a:prstGeom>
          <a:noFill/>
          <a:ln cap="flat">
            <a:noFill/>
          </a:ln>
        </p:spPr>
      </p:pic>
      <p:sp>
        <p:nvSpPr>
          <p:cNvPr id="6" name="Freeform: Shape 26">
            <a:extLst>
              <a:ext uri="{FF2B5EF4-FFF2-40B4-BE49-F238E27FC236}">
                <a16:creationId xmlns:a16="http://schemas.microsoft.com/office/drawing/2014/main" id="{5F605487-6022-BCC5-BCFF-6ED1F3D8471A}"/>
              </a:ext>
            </a:extLst>
          </p:cNvPr>
          <p:cNvSpPr>
            <a:spLocks noMove="1" noResize="1"/>
          </p:cNvSpPr>
          <p:nvPr/>
        </p:nvSpPr>
        <p:spPr>
          <a:xfrm rot="6097841">
            <a:off x="-747358" y="1201312"/>
            <a:ext cx="4808299" cy="4088666"/>
          </a:xfrm>
          <a:custGeom>
            <a:avLst/>
            <a:gdLst>
              <a:gd name="f0" fmla="val 10800000"/>
              <a:gd name="f1" fmla="val 5400000"/>
              <a:gd name="f2" fmla="val 180"/>
              <a:gd name="f3" fmla="val w"/>
              <a:gd name="f4" fmla="val h"/>
              <a:gd name="f5" fmla="val 0"/>
              <a:gd name="f6" fmla="val 4808302"/>
              <a:gd name="f7" fmla="val 4088666"/>
              <a:gd name="f8" fmla="val 48844"/>
              <a:gd name="f9" fmla="val 2888671"/>
              <a:gd name="f10" fmla="val 16818"/>
              <a:gd name="f11" fmla="val 2732167"/>
              <a:gd name="f12" fmla="val 2570123"/>
              <a:gd name="f13" fmla="val 2404151"/>
              <a:gd name="f14" fmla="val 1076375"/>
              <a:gd name="f15" fmla="val 3731927"/>
              <a:gd name="f16" fmla="val 2653109"/>
              <a:gd name="f17" fmla="val 4770461"/>
              <a:gd name="f18" fmla="val 2893229"/>
              <a:gd name="f19" fmla="val 4700216"/>
              <a:gd name="f20" fmla="val 3119072"/>
              <a:gd name="f21" fmla="val 4643143"/>
              <a:gd name="f22" fmla="val 3275009"/>
              <a:gd name="f23" fmla="val 690093"/>
              <a:gd name="f24" fmla="val 548991"/>
              <a:gd name="f25" fmla="val 3933414"/>
              <a:gd name="f26" fmla="val 304015"/>
              <a:gd name="f27" fmla="val 3636572"/>
              <a:gd name="f28" fmla="val 128908"/>
              <a:gd name="f29" fmla="val 3279932"/>
              <a:gd name="f30" fmla="+- 0 0 -90"/>
              <a:gd name="f31" fmla="*/ f3 1 4808302"/>
              <a:gd name="f32" fmla="*/ f4 1 4088666"/>
              <a:gd name="f33" fmla="+- f7 0 f5"/>
              <a:gd name="f34" fmla="+- f6 0 f5"/>
              <a:gd name="f35" fmla="*/ f30 f0 1"/>
              <a:gd name="f36" fmla="*/ f34 1 4808302"/>
              <a:gd name="f37" fmla="*/ f33 1 4088666"/>
              <a:gd name="f38" fmla="*/ 48844 f34 1"/>
              <a:gd name="f39" fmla="*/ 2888671 f33 1"/>
              <a:gd name="f40" fmla="*/ 0 f34 1"/>
              <a:gd name="f41" fmla="*/ 2404151 f33 1"/>
              <a:gd name="f42" fmla="*/ 2404151 f34 1"/>
              <a:gd name="f43" fmla="*/ 0 f33 1"/>
              <a:gd name="f44" fmla="*/ 4808302 f34 1"/>
              <a:gd name="f45" fmla="*/ 4700216 f34 1"/>
              <a:gd name="f46" fmla="*/ 3119072 f33 1"/>
              <a:gd name="f47" fmla="*/ 4643143 f34 1"/>
              <a:gd name="f48" fmla="*/ 3275009 f33 1"/>
              <a:gd name="f49" fmla="*/ 690093 f34 1"/>
              <a:gd name="f50" fmla="*/ 4088666 f33 1"/>
              <a:gd name="f51" fmla="*/ 548991 f34 1"/>
              <a:gd name="f52" fmla="*/ 3933414 f33 1"/>
              <a:gd name="f53" fmla="*/ f35 1 f2"/>
              <a:gd name="f54" fmla="*/ f38 1 4808302"/>
              <a:gd name="f55" fmla="*/ f39 1 4088666"/>
              <a:gd name="f56" fmla="*/ f40 1 4808302"/>
              <a:gd name="f57" fmla="*/ f41 1 4088666"/>
              <a:gd name="f58" fmla="*/ f42 1 4808302"/>
              <a:gd name="f59" fmla="*/ f43 1 4088666"/>
              <a:gd name="f60" fmla="*/ f44 1 4808302"/>
              <a:gd name="f61" fmla="*/ f45 1 4808302"/>
              <a:gd name="f62" fmla="*/ f46 1 4088666"/>
              <a:gd name="f63" fmla="*/ f47 1 4808302"/>
              <a:gd name="f64" fmla="*/ f48 1 4088666"/>
              <a:gd name="f65" fmla="*/ f49 1 4808302"/>
              <a:gd name="f66" fmla="*/ f50 1 4088666"/>
              <a:gd name="f67" fmla="*/ f51 1 4808302"/>
              <a:gd name="f68" fmla="*/ f52 1 4088666"/>
              <a:gd name="f69" fmla="*/ f5 1 f36"/>
              <a:gd name="f70" fmla="*/ f6 1 f36"/>
              <a:gd name="f71" fmla="*/ f5 1 f37"/>
              <a:gd name="f72" fmla="*/ f7 1 f37"/>
              <a:gd name="f73" fmla="+- f53 0 f1"/>
              <a:gd name="f74" fmla="*/ f54 1 f36"/>
              <a:gd name="f75" fmla="*/ f55 1 f37"/>
              <a:gd name="f76" fmla="*/ f56 1 f36"/>
              <a:gd name="f77" fmla="*/ f57 1 f37"/>
              <a:gd name="f78" fmla="*/ f58 1 f36"/>
              <a:gd name="f79" fmla="*/ f59 1 f37"/>
              <a:gd name="f80" fmla="*/ f60 1 f36"/>
              <a:gd name="f81" fmla="*/ f61 1 f36"/>
              <a:gd name="f82" fmla="*/ f62 1 f37"/>
              <a:gd name="f83" fmla="*/ f63 1 f36"/>
              <a:gd name="f84" fmla="*/ f64 1 f37"/>
              <a:gd name="f85" fmla="*/ f65 1 f36"/>
              <a:gd name="f86" fmla="*/ f66 1 f37"/>
              <a:gd name="f87" fmla="*/ f67 1 f36"/>
              <a:gd name="f88" fmla="*/ f68 1 f37"/>
              <a:gd name="f89" fmla="*/ f69 f31 1"/>
              <a:gd name="f90" fmla="*/ f70 f31 1"/>
              <a:gd name="f91" fmla="*/ f72 f32 1"/>
              <a:gd name="f92" fmla="*/ f71 f32 1"/>
              <a:gd name="f93" fmla="*/ f74 f31 1"/>
              <a:gd name="f94" fmla="*/ f75 f32 1"/>
              <a:gd name="f95" fmla="*/ f76 f31 1"/>
              <a:gd name="f96" fmla="*/ f77 f32 1"/>
              <a:gd name="f97" fmla="*/ f78 f31 1"/>
              <a:gd name="f98" fmla="*/ f79 f32 1"/>
              <a:gd name="f99" fmla="*/ f80 f31 1"/>
              <a:gd name="f100" fmla="*/ f81 f31 1"/>
              <a:gd name="f101" fmla="*/ f82 f32 1"/>
              <a:gd name="f102" fmla="*/ f83 f31 1"/>
              <a:gd name="f103" fmla="*/ f84 f32 1"/>
              <a:gd name="f104" fmla="*/ f85 f31 1"/>
              <a:gd name="f105" fmla="*/ f86 f32 1"/>
              <a:gd name="f106" fmla="*/ f87 f31 1"/>
              <a:gd name="f107" fmla="*/ f88 f32 1"/>
            </a:gdLst>
            <a:ahLst/>
            <a:cxnLst>
              <a:cxn ang="3cd4">
                <a:pos x="hc" y="t"/>
              </a:cxn>
              <a:cxn ang="0">
                <a:pos x="r" y="vc"/>
              </a:cxn>
              <a:cxn ang="cd4">
                <a:pos x="hc" y="b"/>
              </a:cxn>
              <a:cxn ang="cd2">
                <a:pos x="l" y="vc"/>
              </a:cxn>
              <a:cxn ang="f73">
                <a:pos x="f93" y="f94"/>
              </a:cxn>
              <a:cxn ang="f73">
                <a:pos x="f95" y="f96"/>
              </a:cxn>
              <a:cxn ang="f73">
                <a:pos x="f97" y="f98"/>
              </a:cxn>
              <a:cxn ang="f73">
                <a:pos x="f99" y="f96"/>
              </a:cxn>
              <a:cxn ang="f73">
                <a:pos x="f100" y="f101"/>
              </a:cxn>
              <a:cxn ang="f73">
                <a:pos x="f102" y="f103"/>
              </a:cxn>
              <a:cxn ang="f73">
                <a:pos x="f104" y="f105"/>
              </a:cxn>
              <a:cxn ang="f73">
                <a:pos x="f106" y="f107"/>
              </a:cxn>
              <a:cxn ang="f73">
                <a:pos x="f93" y="f94"/>
              </a:cxn>
            </a:cxnLst>
            <a:rect l="f89" t="f92" r="f90" b="f91"/>
            <a:pathLst>
              <a:path w="4808302" h="4088666">
                <a:moveTo>
                  <a:pt x="f8" y="f9"/>
                </a:moveTo>
                <a:cubicBezTo>
                  <a:pt x="f10" y="f11"/>
                  <a:pt x="f5" y="f12"/>
                  <a:pt x="f5" y="f13"/>
                </a:cubicBezTo>
                <a:cubicBezTo>
                  <a:pt x="f5" y="f14"/>
                  <a:pt x="f14" y="f5"/>
                  <a:pt x="f13" y="f5"/>
                </a:cubicBezTo>
                <a:cubicBezTo>
                  <a:pt x="f15" y="f5"/>
                  <a:pt x="f6" y="f14"/>
                  <a:pt x="f6" y="f13"/>
                </a:cubicBezTo>
                <a:cubicBezTo>
                  <a:pt x="f6" y="f16"/>
                  <a:pt x="f17" y="f18"/>
                  <a:pt x="f19" y="f20"/>
                </a:cubicBezTo>
                <a:lnTo>
                  <a:pt x="f21" y="f22"/>
                </a:lnTo>
                <a:lnTo>
                  <a:pt x="f23" y="f7"/>
                </a:lnTo>
                <a:lnTo>
                  <a:pt x="f24" y="f25"/>
                </a:lnTo>
                <a:cubicBezTo>
                  <a:pt x="f26" y="f27"/>
                  <a:pt x="f28" y="f29"/>
                  <a:pt x="f8" y="f9"/>
                </a:cubicBezTo>
                <a:close/>
              </a:path>
            </a:pathLst>
          </a:custGeom>
          <a:gradFill>
            <a:gsLst>
              <a:gs pos="0">
                <a:srgbClr val="8FAADC">
                  <a:alpha val="0"/>
                </a:srgbClr>
              </a:gs>
              <a:gs pos="100000">
                <a:srgbClr val="2F5597">
                  <a:alpha val="26000"/>
                </a:srgbClr>
              </a:gs>
            </a:gsLst>
            <a:lin ang="168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Title 1">
            <a:extLst>
              <a:ext uri="{FF2B5EF4-FFF2-40B4-BE49-F238E27FC236}">
                <a16:creationId xmlns:a16="http://schemas.microsoft.com/office/drawing/2014/main" id="{2388F891-B35B-E897-2CA8-C80B638C9EA3}"/>
              </a:ext>
            </a:extLst>
          </p:cNvPr>
          <p:cNvSpPr txBox="1">
            <a:spLocks noGrp="1"/>
          </p:cNvSpPr>
          <p:nvPr>
            <p:ph type="title"/>
          </p:nvPr>
        </p:nvSpPr>
        <p:spPr>
          <a:xfrm>
            <a:off x="553788" y="2945172"/>
            <a:ext cx="2984939" cy="2757976"/>
          </a:xfrm>
        </p:spPr>
        <p:txBody>
          <a:bodyPr anchor="t"/>
          <a:lstStyle/>
          <a:p>
            <a:pPr lvl="0" algn="r"/>
            <a:r>
              <a:rPr lang="en-US" sz="4000">
                <a:solidFill>
                  <a:srgbClr val="FFFFFF"/>
                </a:solidFill>
              </a:rPr>
              <a:t>Housing renovation public: Robert Tai</a:t>
            </a:r>
          </a:p>
        </p:txBody>
      </p:sp>
      <p:pic>
        <p:nvPicPr>
          <p:cNvPr id="8" name="Picture 8" descr="A person in a pink shirt&#10;&#10;Description automatically generated">
            <a:extLst>
              <a:ext uri="{FF2B5EF4-FFF2-40B4-BE49-F238E27FC236}">
                <a16:creationId xmlns:a16="http://schemas.microsoft.com/office/drawing/2014/main" id="{F3016DC2-E190-25C5-BC6C-7C5308E48A8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400013">
            <a:off x="2650064" y="1377777"/>
            <a:ext cx="6876141" cy="4123989"/>
          </a:xfrm>
          <a:prstGeom prst="rect">
            <a:avLst/>
          </a:prstGeom>
          <a:noFill/>
          <a:ln cap="flat">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
            <a:extLst>
              <a:ext uri="{FF2B5EF4-FFF2-40B4-BE49-F238E27FC236}">
                <a16:creationId xmlns:a16="http://schemas.microsoft.com/office/drawing/2014/main" id="{DA9A27F0-AE1D-A9FF-6EA0-059D7E97C3F2}"/>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FFFFFF"/>
              </a:solidFill>
              <a:uFillTx/>
              <a:latin typeface="Calibri"/>
            </a:endParaRPr>
          </a:p>
        </p:txBody>
      </p:sp>
      <p:sp>
        <p:nvSpPr>
          <p:cNvPr id="3" name="Rectangle 15">
            <a:extLst>
              <a:ext uri="{FF2B5EF4-FFF2-40B4-BE49-F238E27FC236}">
                <a16:creationId xmlns:a16="http://schemas.microsoft.com/office/drawing/2014/main" id="{23BB317B-3A2C-EF1F-8C61-5D96F72368E0}"/>
              </a:ext>
            </a:extLst>
          </p:cNvPr>
          <p:cNvSpPr>
            <a:spLocks noMove="1" noResize="1"/>
          </p:cNvSpPr>
          <p:nvPr/>
        </p:nvSpPr>
        <p:spPr>
          <a:xfrm flipH="1">
            <a:off x="0" y="493"/>
            <a:ext cx="12191996" cy="1575959"/>
          </a:xfrm>
          <a:prstGeom prst="rect">
            <a:avLst/>
          </a:prstGeom>
          <a:gradFill>
            <a:gsLst>
              <a:gs pos="0">
                <a:srgbClr val="203864"/>
              </a:gs>
              <a:gs pos="100000">
                <a:srgbClr val="2F5597"/>
              </a:gs>
            </a:gsLst>
            <a:lin ang="84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Rectangle 17">
            <a:extLst>
              <a:ext uri="{FF2B5EF4-FFF2-40B4-BE49-F238E27FC236}">
                <a16:creationId xmlns:a16="http://schemas.microsoft.com/office/drawing/2014/main" id="{E26390F0-BC38-973D-2319-E907152BA165}"/>
              </a:ext>
            </a:extLst>
          </p:cNvPr>
          <p:cNvSpPr>
            <a:spLocks noMove="1" noResize="1"/>
          </p:cNvSpPr>
          <p:nvPr/>
        </p:nvSpPr>
        <p:spPr>
          <a:xfrm rot="10800009" flipH="1">
            <a:off x="8128796" y="-28"/>
            <a:ext cx="4063145" cy="1576416"/>
          </a:xfrm>
          <a:prstGeom prst="rect">
            <a:avLst/>
          </a:prstGeom>
          <a:gradFill>
            <a:gsLst>
              <a:gs pos="0">
                <a:srgbClr val="203864">
                  <a:alpha val="68000"/>
                </a:srgbClr>
              </a:gs>
              <a:gs pos="100000">
                <a:srgbClr val="4472C4">
                  <a:alpha val="79000"/>
                </a:srgbClr>
              </a:gs>
            </a:gsLst>
            <a:lin ang="192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5" name="Rectangle 19">
            <a:extLst>
              <a:ext uri="{FF2B5EF4-FFF2-40B4-BE49-F238E27FC236}">
                <a16:creationId xmlns:a16="http://schemas.microsoft.com/office/drawing/2014/main" id="{95435995-5A7F-7161-D9D4-2E7DCA0383FC}"/>
              </a:ext>
            </a:extLst>
          </p:cNvPr>
          <p:cNvSpPr>
            <a:spLocks noMove="1" noResize="1"/>
          </p:cNvSpPr>
          <p:nvPr/>
        </p:nvSpPr>
        <p:spPr>
          <a:xfrm rot="5400013">
            <a:off x="5307740" y="-5307777"/>
            <a:ext cx="1576443" cy="12191996"/>
          </a:xfrm>
          <a:prstGeom prst="rect">
            <a:avLst/>
          </a:prstGeom>
          <a:gradFill>
            <a:gsLst>
              <a:gs pos="0">
                <a:srgbClr val="000000">
                  <a:alpha val="0"/>
                </a:srgbClr>
              </a:gs>
              <a:gs pos="100000">
                <a:srgbClr val="000000">
                  <a:alpha val="87000"/>
                </a:srgbClr>
              </a:gs>
            </a:gsLst>
            <a:lin ang="114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6" name="Rectangle 21">
            <a:extLst>
              <a:ext uri="{FF2B5EF4-FFF2-40B4-BE49-F238E27FC236}">
                <a16:creationId xmlns:a16="http://schemas.microsoft.com/office/drawing/2014/main" id="{323DAEC4-3297-B683-F9E4-4335AB8DF8B3}"/>
              </a:ext>
            </a:extLst>
          </p:cNvPr>
          <p:cNvSpPr>
            <a:spLocks noMove="1" noResize="1"/>
          </p:cNvSpPr>
          <p:nvPr/>
        </p:nvSpPr>
        <p:spPr>
          <a:xfrm>
            <a:off x="3825438" y="987"/>
            <a:ext cx="4303422" cy="1575465"/>
          </a:xfrm>
          <a:prstGeom prst="rect">
            <a:avLst/>
          </a:prstGeom>
          <a:gradFill>
            <a:gsLst>
              <a:gs pos="0">
                <a:srgbClr val="4472C4">
                  <a:alpha val="17000"/>
                </a:srgbClr>
              </a:gs>
              <a:gs pos="100000">
                <a:srgbClr val="203864">
                  <a:alpha val="0"/>
                </a:srgbClr>
              </a:gs>
            </a:gsLst>
            <a:lin ang="144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Title 1">
            <a:extLst>
              <a:ext uri="{FF2B5EF4-FFF2-40B4-BE49-F238E27FC236}">
                <a16:creationId xmlns:a16="http://schemas.microsoft.com/office/drawing/2014/main" id="{35C59239-E40C-05EC-9E6E-9131A8DF1DA2}"/>
              </a:ext>
            </a:extLst>
          </p:cNvPr>
          <p:cNvSpPr txBox="1">
            <a:spLocks noGrp="1"/>
          </p:cNvSpPr>
          <p:nvPr>
            <p:ph type="title"/>
          </p:nvPr>
        </p:nvSpPr>
        <p:spPr>
          <a:xfrm>
            <a:off x="699717" y="353159"/>
            <a:ext cx="7091300" cy="898580"/>
          </a:xfrm>
        </p:spPr>
        <p:txBody>
          <a:bodyPr/>
          <a:lstStyle/>
          <a:p>
            <a:pPr lvl="0"/>
            <a:r>
              <a:rPr lang="en-US" sz="2800">
                <a:solidFill>
                  <a:srgbClr val="FFFFFF"/>
                </a:solidFill>
              </a:rPr>
              <a:t>Housing renovation public: Lisa &amp; Sean Harkins</a:t>
            </a:r>
          </a:p>
        </p:txBody>
      </p:sp>
      <p:pic>
        <p:nvPicPr>
          <p:cNvPr id="8" name="Picture 8" descr="A kitchen with a island and chairs&#10;&#10;Description automatically generated">
            <a:extLst>
              <a:ext uri="{FF2B5EF4-FFF2-40B4-BE49-F238E27FC236}">
                <a16:creationId xmlns:a16="http://schemas.microsoft.com/office/drawing/2014/main" id="{A0C0F3A7-C15E-D8E2-2344-20758B9E57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5993" y="1572813"/>
            <a:ext cx="6096003" cy="5280568"/>
          </a:xfrm>
          <a:prstGeom prst="rect">
            <a:avLst/>
          </a:prstGeom>
          <a:noFill/>
          <a:ln cap="flat">
            <a:noFill/>
          </a:ln>
        </p:spPr>
      </p:pic>
      <p:pic>
        <p:nvPicPr>
          <p:cNvPr id="9" name="Picture 6" descr="A room with debris in it&#10;&#10;Description automatically generated">
            <a:extLst>
              <a:ext uri="{FF2B5EF4-FFF2-40B4-BE49-F238E27FC236}">
                <a16:creationId xmlns:a16="http://schemas.microsoft.com/office/drawing/2014/main" id="{20D96BD3-98F0-49ED-DD0D-DA45E9AA18E9}"/>
              </a:ext>
            </a:extLst>
          </p:cNvPr>
          <p:cNvPicPr>
            <a:picLocks noChangeAspect="1"/>
          </p:cNvPicPr>
          <p:nvPr/>
        </p:nvPicPr>
        <p:blipFill>
          <a:blip r:embed="rId3"/>
          <a:stretch>
            <a:fillRect/>
          </a:stretch>
        </p:blipFill>
        <p:spPr>
          <a:xfrm>
            <a:off x="0" y="1576443"/>
            <a:ext cx="6096003" cy="5280568"/>
          </a:xfrm>
          <a:prstGeom prst="rect">
            <a:avLst/>
          </a:prstGeom>
          <a:noFill/>
          <a:ln cap="flat">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E763DE6D-48D5-DE23-4F1E-EFD93FCBA73A}"/>
              </a:ext>
            </a:extLst>
          </p:cNvPr>
          <p:cNvSpPr txBox="1"/>
          <p:nvPr/>
        </p:nvSpPr>
        <p:spPr>
          <a:xfrm>
            <a:off x="2373638" y="5562600"/>
            <a:ext cx="7444725" cy="717376"/>
          </a:xfrm>
          <a:prstGeom prst="rect">
            <a:avLst/>
          </a:prstGeom>
        </p:spPr>
        <p:txBody>
          <a:bodyPr wrap="square" lIns="0" tIns="0" rIns="0" bIns="0" rtlCol="0" anchor="t">
            <a:spAutoFit/>
          </a:bodyPr>
          <a:lstStyle/>
          <a:p>
            <a:pPr algn="ctr">
              <a:lnSpc>
                <a:spcPts val="2939"/>
              </a:lnSpc>
            </a:pPr>
            <a:r>
              <a:rPr lang="en-US" sz="2100" dirty="0">
                <a:solidFill>
                  <a:srgbClr val="0F2C50"/>
                </a:solidFill>
                <a:latin typeface="Montserrat Classic"/>
              </a:rPr>
              <a:t>So far, we've sold </a:t>
            </a:r>
            <a:r>
              <a:rPr lang="en-US" sz="2100" dirty="0">
                <a:solidFill>
                  <a:srgbClr val="EE2737"/>
                </a:solidFill>
                <a:latin typeface="Montserrat Classic Bold"/>
              </a:rPr>
              <a:t>65</a:t>
            </a:r>
            <a:r>
              <a:rPr lang="en-US" sz="2100" dirty="0">
                <a:solidFill>
                  <a:srgbClr val="EE2737"/>
                </a:solidFill>
                <a:latin typeface="Montserrat Classic"/>
              </a:rPr>
              <a:t> </a:t>
            </a:r>
            <a:r>
              <a:rPr lang="en-US" sz="2100" dirty="0">
                <a:solidFill>
                  <a:srgbClr val="0F2C50"/>
                </a:solidFill>
                <a:latin typeface="Montserrat Classic"/>
              </a:rPr>
              <a:t>homes that were introduced to us by the Scottish Empty Homes Partnership!</a:t>
            </a:r>
          </a:p>
        </p:txBody>
      </p:sp>
      <p:sp>
        <p:nvSpPr>
          <p:cNvPr id="3" name="TextBox 2">
            <a:extLst>
              <a:ext uri="{FF2B5EF4-FFF2-40B4-BE49-F238E27FC236}">
                <a16:creationId xmlns:a16="http://schemas.microsoft.com/office/drawing/2014/main" id="{DA32453B-458C-C955-6B5E-73AECAB0B76B}"/>
              </a:ext>
            </a:extLst>
          </p:cNvPr>
          <p:cNvSpPr txBox="1"/>
          <p:nvPr/>
        </p:nvSpPr>
        <p:spPr>
          <a:xfrm>
            <a:off x="2130574" y="431800"/>
            <a:ext cx="7930853" cy="688971"/>
          </a:xfrm>
          <a:prstGeom prst="rect">
            <a:avLst/>
          </a:prstGeom>
        </p:spPr>
        <p:txBody>
          <a:bodyPr wrap="square" lIns="0" tIns="0" rIns="0" bIns="0" rtlCol="0" anchor="t">
            <a:spAutoFit/>
          </a:bodyPr>
          <a:lstStyle/>
          <a:p>
            <a:pPr algn="ctr">
              <a:lnSpc>
                <a:spcPts val="6230"/>
              </a:lnSpc>
            </a:pPr>
            <a:r>
              <a:rPr lang="en-US" sz="2925" dirty="0">
                <a:solidFill>
                  <a:srgbClr val="21395F"/>
                </a:solidFill>
                <a:latin typeface="Montserrat Classic Bold"/>
              </a:rPr>
              <a:t>Empty Homes </a:t>
            </a:r>
            <a:r>
              <a:rPr lang="en-US" sz="2925" dirty="0">
                <a:solidFill>
                  <a:srgbClr val="FF0000"/>
                </a:solidFill>
                <a:latin typeface="Montserrat Classic Bold"/>
              </a:rPr>
              <a:t>Success Stories</a:t>
            </a:r>
          </a:p>
        </p:txBody>
      </p:sp>
      <p:sp>
        <p:nvSpPr>
          <p:cNvPr id="4" name="Freeform 23">
            <a:extLst>
              <a:ext uri="{FF2B5EF4-FFF2-40B4-BE49-F238E27FC236}">
                <a16:creationId xmlns:a16="http://schemas.microsoft.com/office/drawing/2014/main" id="{1FE9D359-AF86-227D-D3FD-4FF45CCBEF08}"/>
              </a:ext>
            </a:extLst>
          </p:cNvPr>
          <p:cNvSpPr/>
          <p:nvPr/>
        </p:nvSpPr>
        <p:spPr>
          <a:xfrm>
            <a:off x="11002134" y="204690"/>
            <a:ext cx="957734" cy="962220"/>
          </a:xfrm>
          <a:custGeom>
            <a:avLst/>
            <a:gdLst/>
            <a:ahLst/>
            <a:cxnLst/>
            <a:rect l="l" t="t" r="r" b="b"/>
            <a:pathLst>
              <a:path w="1436601" h="1443330">
                <a:moveTo>
                  <a:pt x="0" y="0"/>
                </a:moveTo>
                <a:lnTo>
                  <a:pt x="1436601" y="0"/>
                </a:lnTo>
                <a:lnTo>
                  <a:pt x="1436601" y="1443330"/>
                </a:lnTo>
                <a:lnTo>
                  <a:pt x="0" y="144333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GB" sz="1200"/>
          </a:p>
        </p:txBody>
      </p:sp>
      <p:pic>
        <p:nvPicPr>
          <p:cNvPr id="7" name="Picture 6" descr="A group of houses with numbers and text&#10;&#10;Description automatically generated">
            <a:extLst>
              <a:ext uri="{FF2B5EF4-FFF2-40B4-BE49-F238E27FC236}">
                <a16:creationId xmlns:a16="http://schemas.microsoft.com/office/drawing/2014/main" id="{DB8697DB-BFF1-3A56-8011-9F6F5A18F6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99115" y="1143001"/>
            <a:ext cx="4393771" cy="4393771"/>
          </a:xfrm>
          <a:prstGeom prst="rect">
            <a:avLst/>
          </a:prstGeom>
        </p:spPr>
      </p:pic>
    </p:spTree>
    <p:extLst>
      <p:ext uri="{BB962C8B-B14F-4D97-AF65-F5344CB8AC3E}">
        <p14:creationId xmlns:p14="http://schemas.microsoft.com/office/powerpoint/2010/main" val="110596631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6">
            <a:extLst>
              <a:ext uri="{FF2B5EF4-FFF2-40B4-BE49-F238E27FC236}">
                <a16:creationId xmlns:a16="http://schemas.microsoft.com/office/drawing/2014/main" id="{92997E2D-8D7E-510A-4947-DACDF292E3CC}"/>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FFFFFF"/>
              </a:solidFill>
              <a:uFillTx/>
              <a:latin typeface="Calibri"/>
            </a:endParaRPr>
          </a:p>
        </p:txBody>
      </p:sp>
      <p:pic>
        <p:nvPicPr>
          <p:cNvPr id="3" name="Picture 8" descr="A house on the shore of a lake&#10;&#10;Description automatically generated">
            <a:extLst>
              <a:ext uri="{FF2B5EF4-FFF2-40B4-BE49-F238E27FC236}">
                <a16:creationId xmlns:a16="http://schemas.microsoft.com/office/drawing/2014/main" id="{22CB3DEC-E48D-6E18-997E-401A703FAAF8}"/>
              </a:ext>
            </a:extLst>
          </p:cNvPr>
          <p:cNvPicPr>
            <a:picLocks noChangeAspect="1"/>
          </p:cNvPicPr>
          <p:nvPr/>
        </p:nvPicPr>
        <p:blipFill>
          <a:blip r:embed="rId2" cstate="screen">
            <a:extLst>
              <a:ext uri="{28A0092B-C50C-407E-A947-70E740481C1C}">
                <a14:useLocalDpi xmlns:a14="http://schemas.microsoft.com/office/drawing/2010/main"/>
              </a:ext>
            </a:extLst>
          </a:blip>
          <a:srcRect t="8355" r="3" b="33169"/>
          <a:stretch>
            <a:fillRect/>
          </a:stretch>
        </p:blipFill>
        <p:spPr>
          <a:xfrm>
            <a:off x="18" y="658"/>
            <a:ext cx="8115281" cy="4468654"/>
          </a:xfrm>
          <a:prstGeom prst="rect">
            <a:avLst/>
          </a:prstGeom>
          <a:noFill/>
          <a:ln cap="flat">
            <a:noFill/>
          </a:ln>
        </p:spPr>
      </p:pic>
      <p:pic>
        <p:nvPicPr>
          <p:cNvPr id="4" name="Picture 4" descr="A stone house with a door and windows&#10;&#10;Description automatically generated">
            <a:extLst>
              <a:ext uri="{FF2B5EF4-FFF2-40B4-BE49-F238E27FC236}">
                <a16:creationId xmlns:a16="http://schemas.microsoft.com/office/drawing/2014/main" id="{420B1669-1121-0724-0566-0BD0CD92AD89}"/>
              </a:ext>
            </a:extLst>
          </p:cNvPr>
          <p:cNvPicPr>
            <a:picLocks noChangeAspect="1"/>
          </p:cNvPicPr>
          <p:nvPr/>
        </p:nvPicPr>
        <p:blipFill>
          <a:blip r:embed="rId3" cstate="screen">
            <a:extLst>
              <a:ext uri="{28A0092B-C50C-407E-A947-70E740481C1C}">
                <a14:useLocalDpi xmlns:a14="http://schemas.microsoft.com/office/drawing/2010/main"/>
              </a:ext>
            </a:extLst>
          </a:blip>
          <a:srcRect l="32767" r="26323" b="-13"/>
          <a:stretch>
            <a:fillRect/>
          </a:stretch>
        </p:blipFill>
        <p:spPr>
          <a:xfrm>
            <a:off x="8115300" y="-9"/>
            <a:ext cx="4076706" cy="4468873"/>
          </a:xfrm>
          <a:prstGeom prst="rect">
            <a:avLst/>
          </a:prstGeom>
          <a:noFill/>
          <a:ln cap="flat">
            <a:noFill/>
          </a:ln>
        </p:spPr>
      </p:pic>
      <p:sp>
        <p:nvSpPr>
          <p:cNvPr id="5" name="Rectangle 48">
            <a:extLst>
              <a:ext uri="{FF2B5EF4-FFF2-40B4-BE49-F238E27FC236}">
                <a16:creationId xmlns:a16="http://schemas.microsoft.com/office/drawing/2014/main" id="{D8284543-8E31-01D0-CBC0-7CADFC1B0D7D}"/>
              </a:ext>
            </a:extLst>
          </p:cNvPr>
          <p:cNvSpPr>
            <a:spLocks noMove="1" noResize="1"/>
          </p:cNvSpPr>
          <p:nvPr/>
        </p:nvSpPr>
        <p:spPr>
          <a:xfrm flipH="1">
            <a:off x="0" y="4466368"/>
            <a:ext cx="12191996" cy="2390131"/>
          </a:xfrm>
          <a:prstGeom prst="rect">
            <a:avLst/>
          </a:prstGeom>
          <a:gradFill>
            <a:gsLst>
              <a:gs pos="0">
                <a:srgbClr val="000000">
                  <a:alpha val="96000"/>
                </a:srgbClr>
              </a:gs>
              <a:gs pos="100000">
                <a:srgbClr val="4472C4"/>
              </a:gs>
            </a:gsLst>
            <a:lin ang="84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6" name="Rectangle 50">
            <a:extLst>
              <a:ext uri="{FF2B5EF4-FFF2-40B4-BE49-F238E27FC236}">
                <a16:creationId xmlns:a16="http://schemas.microsoft.com/office/drawing/2014/main" id="{21AD2EBF-3586-6314-84FB-1D6CBACEEF73}"/>
              </a:ext>
            </a:extLst>
          </p:cNvPr>
          <p:cNvSpPr>
            <a:spLocks noMove="1" noResize="1"/>
          </p:cNvSpPr>
          <p:nvPr/>
        </p:nvSpPr>
        <p:spPr>
          <a:xfrm flipH="1">
            <a:off x="0" y="4464539"/>
            <a:ext cx="8115300" cy="2391960"/>
          </a:xfrm>
          <a:prstGeom prst="rect">
            <a:avLst/>
          </a:prstGeom>
          <a:gradFill>
            <a:gsLst>
              <a:gs pos="0">
                <a:srgbClr val="2F5597">
                  <a:alpha val="59000"/>
                </a:srgbClr>
              </a:gs>
              <a:gs pos="100000">
                <a:srgbClr val="000000">
                  <a:alpha val="70000"/>
                </a:srgbClr>
              </a:gs>
            </a:gsLst>
            <a:lin ang="114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Rectangle 52">
            <a:extLst>
              <a:ext uri="{FF2B5EF4-FFF2-40B4-BE49-F238E27FC236}">
                <a16:creationId xmlns:a16="http://schemas.microsoft.com/office/drawing/2014/main" id="{333C15EF-9695-6D6D-4562-B243AB2A0D09}"/>
              </a:ext>
            </a:extLst>
          </p:cNvPr>
          <p:cNvSpPr>
            <a:spLocks noMove="1" noResize="1"/>
          </p:cNvSpPr>
          <p:nvPr/>
        </p:nvSpPr>
        <p:spPr>
          <a:xfrm flipH="1">
            <a:off x="-9272" y="4466368"/>
            <a:ext cx="12201268" cy="2390131"/>
          </a:xfrm>
          <a:prstGeom prst="rect">
            <a:avLst/>
          </a:prstGeom>
          <a:gradFill>
            <a:gsLst>
              <a:gs pos="0">
                <a:srgbClr val="000000">
                  <a:alpha val="71765"/>
                </a:srgbClr>
              </a:gs>
              <a:gs pos="100000">
                <a:srgbClr val="4472C4">
                  <a:alpha val="24000"/>
                </a:srgbClr>
              </a:gs>
            </a:gsLst>
            <a:lin ang="156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8" name="Rectangle 54">
            <a:extLst>
              <a:ext uri="{FF2B5EF4-FFF2-40B4-BE49-F238E27FC236}">
                <a16:creationId xmlns:a16="http://schemas.microsoft.com/office/drawing/2014/main" id="{715E8C51-F46F-3260-77BC-4C721F78B865}"/>
              </a:ext>
            </a:extLst>
          </p:cNvPr>
          <p:cNvSpPr>
            <a:spLocks noMove="1" noResize="1"/>
          </p:cNvSpPr>
          <p:nvPr/>
        </p:nvSpPr>
        <p:spPr>
          <a:xfrm flipH="1">
            <a:off x="8115300" y="4466368"/>
            <a:ext cx="4081332" cy="2390131"/>
          </a:xfrm>
          <a:prstGeom prst="rect">
            <a:avLst/>
          </a:prstGeom>
          <a:gradFill>
            <a:gsLst>
              <a:gs pos="0">
                <a:srgbClr val="000000">
                  <a:alpha val="62000"/>
                </a:srgbClr>
              </a:gs>
              <a:gs pos="100000">
                <a:srgbClr val="2F5597">
                  <a:alpha val="44000"/>
                </a:srgbClr>
              </a:gs>
            </a:gsLst>
            <a:lin ang="192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Rectangle 56">
            <a:extLst>
              <a:ext uri="{FF2B5EF4-FFF2-40B4-BE49-F238E27FC236}">
                <a16:creationId xmlns:a16="http://schemas.microsoft.com/office/drawing/2014/main" id="{A78499EB-941B-5593-1FB6-08A2283F7483}"/>
              </a:ext>
            </a:extLst>
          </p:cNvPr>
          <p:cNvSpPr>
            <a:spLocks noMove="1" noResize="1"/>
          </p:cNvSpPr>
          <p:nvPr/>
        </p:nvSpPr>
        <p:spPr>
          <a:xfrm rot="10799991">
            <a:off x="-4636" y="4486256"/>
            <a:ext cx="12194548" cy="1968154"/>
          </a:xfrm>
          <a:prstGeom prst="rect">
            <a:avLst/>
          </a:prstGeom>
          <a:gradFill>
            <a:gsLst>
              <a:gs pos="0">
                <a:srgbClr val="000000">
                  <a:alpha val="0"/>
                </a:srgbClr>
              </a:gs>
              <a:gs pos="100000">
                <a:srgbClr val="203864">
                  <a:alpha val="55000"/>
                </a:srgbClr>
              </a:gs>
            </a:gsLst>
            <a:lin ang="168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0" name="Freeform: Shape 62">
            <a:extLst>
              <a:ext uri="{FF2B5EF4-FFF2-40B4-BE49-F238E27FC236}">
                <a16:creationId xmlns:a16="http://schemas.microsoft.com/office/drawing/2014/main" id="{4C887A49-10BD-2986-98EC-18A88D4E398A}"/>
              </a:ext>
            </a:extLst>
          </p:cNvPr>
          <p:cNvSpPr>
            <a:spLocks noMove="1" noResize="1"/>
          </p:cNvSpPr>
          <p:nvPr/>
        </p:nvSpPr>
        <p:spPr>
          <a:xfrm rot="14834049">
            <a:off x="6748952" y="2254163"/>
            <a:ext cx="3118762" cy="4639930"/>
          </a:xfrm>
          <a:custGeom>
            <a:avLst/>
            <a:gdLst>
              <a:gd name="f0" fmla="val 10800000"/>
              <a:gd name="f1" fmla="val 5400000"/>
              <a:gd name="f2" fmla="val 180"/>
              <a:gd name="f3" fmla="val w"/>
              <a:gd name="f4" fmla="val h"/>
              <a:gd name="f5" fmla="val 0"/>
              <a:gd name="f6" fmla="val 3118759"/>
              <a:gd name="f7" fmla="val 4639931"/>
              <a:gd name="f8" fmla="val 79510"/>
              <a:gd name="f9" fmla="val 1204940"/>
              <a:gd name="f10" fmla="val 1103495"/>
              <a:gd name="f11" fmla="val 4578302"/>
              <a:gd name="f12" fmla="val 437725"/>
              <a:gd name="f13" fmla="val 4128517"/>
              <a:gd name="f14" fmla="val 3366815"/>
              <a:gd name="f15" fmla="val 2502877"/>
              <a:gd name="f16" fmla="val 1120576"/>
              <a:gd name="f17" fmla="val 2675665"/>
              <a:gd name="f18" fmla="val 2844363"/>
              <a:gd name="f19" fmla="val 17509"/>
              <a:gd name="f20" fmla="val 3007294"/>
              <a:gd name="f21" fmla="val 50850"/>
              <a:gd name="f22" fmla="+- 0 0 -90"/>
              <a:gd name="f23" fmla="*/ f3 1 3118759"/>
              <a:gd name="f24" fmla="*/ f4 1 4639931"/>
              <a:gd name="f25" fmla="+- f7 0 f5"/>
              <a:gd name="f26" fmla="+- f6 0 f5"/>
              <a:gd name="f27" fmla="*/ f22 f0 1"/>
              <a:gd name="f28" fmla="*/ f26 1 3118759"/>
              <a:gd name="f29" fmla="*/ f25 1 4639931"/>
              <a:gd name="f30" fmla="*/ 3118759 f26 1"/>
              <a:gd name="f31" fmla="*/ 79510 f25 1"/>
              <a:gd name="f32" fmla="*/ 1204940 f26 1"/>
              <a:gd name="f33" fmla="*/ 4639931 f25 1"/>
              <a:gd name="f34" fmla="*/ 1103495 f26 1"/>
              <a:gd name="f35" fmla="*/ 4578302 f25 1"/>
              <a:gd name="f36" fmla="*/ 0 f26 1"/>
              <a:gd name="f37" fmla="*/ 2502877 f25 1"/>
              <a:gd name="f38" fmla="*/ 2502877 f26 1"/>
              <a:gd name="f39" fmla="*/ 0 f25 1"/>
              <a:gd name="f40" fmla="*/ 3007294 f26 1"/>
              <a:gd name="f41" fmla="*/ 50850 f25 1"/>
              <a:gd name="f42" fmla="*/ f27 1 f2"/>
              <a:gd name="f43" fmla="*/ f30 1 3118759"/>
              <a:gd name="f44" fmla="*/ f31 1 4639931"/>
              <a:gd name="f45" fmla="*/ f32 1 3118759"/>
              <a:gd name="f46" fmla="*/ f33 1 4639931"/>
              <a:gd name="f47" fmla="*/ f34 1 3118759"/>
              <a:gd name="f48" fmla="*/ f35 1 4639931"/>
              <a:gd name="f49" fmla="*/ f36 1 3118759"/>
              <a:gd name="f50" fmla="*/ f37 1 4639931"/>
              <a:gd name="f51" fmla="*/ f38 1 3118759"/>
              <a:gd name="f52" fmla="*/ f39 1 4639931"/>
              <a:gd name="f53" fmla="*/ f40 1 3118759"/>
              <a:gd name="f54" fmla="*/ f41 1 4639931"/>
              <a:gd name="f55" fmla="*/ f5 1 f28"/>
              <a:gd name="f56" fmla="*/ f6 1 f28"/>
              <a:gd name="f57" fmla="*/ f5 1 f29"/>
              <a:gd name="f58" fmla="*/ f7 1 f29"/>
              <a:gd name="f59" fmla="+- f42 0 f1"/>
              <a:gd name="f60" fmla="*/ f43 1 f28"/>
              <a:gd name="f61" fmla="*/ f44 1 f29"/>
              <a:gd name="f62" fmla="*/ f45 1 f28"/>
              <a:gd name="f63" fmla="*/ f46 1 f29"/>
              <a:gd name="f64" fmla="*/ f47 1 f28"/>
              <a:gd name="f65" fmla="*/ f48 1 f29"/>
              <a:gd name="f66" fmla="*/ f49 1 f28"/>
              <a:gd name="f67" fmla="*/ f50 1 f29"/>
              <a:gd name="f68" fmla="*/ f51 1 f28"/>
              <a:gd name="f69" fmla="*/ f52 1 f29"/>
              <a:gd name="f70" fmla="*/ f53 1 f28"/>
              <a:gd name="f71" fmla="*/ f54 1 f29"/>
              <a:gd name="f72" fmla="*/ f55 f23 1"/>
              <a:gd name="f73" fmla="*/ f56 f23 1"/>
              <a:gd name="f74" fmla="*/ f58 f24 1"/>
              <a:gd name="f75" fmla="*/ f57 f24 1"/>
              <a:gd name="f76" fmla="*/ f60 f23 1"/>
              <a:gd name="f77" fmla="*/ f61 f24 1"/>
              <a:gd name="f78" fmla="*/ f62 f23 1"/>
              <a:gd name="f79" fmla="*/ f63 f24 1"/>
              <a:gd name="f80" fmla="*/ f64 f23 1"/>
              <a:gd name="f81" fmla="*/ f65 f24 1"/>
              <a:gd name="f82" fmla="*/ f66 f23 1"/>
              <a:gd name="f83" fmla="*/ f67 f24 1"/>
              <a:gd name="f84" fmla="*/ f68 f23 1"/>
              <a:gd name="f85" fmla="*/ f69 f24 1"/>
              <a:gd name="f86" fmla="*/ f70 f23 1"/>
              <a:gd name="f87" fmla="*/ f71 f24 1"/>
            </a:gdLst>
            <a:ahLst/>
            <a:cxnLst>
              <a:cxn ang="3cd4">
                <a:pos x="hc" y="t"/>
              </a:cxn>
              <a:cxn ang="0">
                <a:pos x="r" y="vc"/>
              </a:cxn>
              <a:cxn ang="cd4">
                <a:pos x="hc" y="b"/>
              </a:cxn>
              <a:cxn ang="cd2">
                <a:pos x="l" y="vc"/>
              </a:cxn>
              <a:cxn ang="f59">
                <a:pos x="f76" y="f77"/>
              </a:cxn>
              <a:cxn ang="f59">
                <a:pos x="f78" y="f79"/>
              </a:cxn>
              <a:cxn ang="f59">
                <a:pos x="f80" y="f81"/>
              </a:cxn>
              <a:cxn ang="f59">
                <a:pos x="f82" y="f83"/>
              </a:cxn>
              <a:cxn ang="f59">
                <a:pos x="f84" y="f85"/>
              </a:cxn>
              <a:cxn ang="f59">
                <a:pos x="f86" y="f87"/>
              </a:cxn>
            </a:cxnLst>
            <a:rect l="f72" t="f75" r="f73" b="f74"/>
            <a:pathLst>
              <a:path w="3118759" h="4639931">
                <a:moveTo>
                  <a:pt x="f6" y="f8"/>
                </a:moveTo>
                <a:lnTo>
                  <a:pt x="f9" y="f7"/>
                </a:lnTo>
                <a:lnTo>
                  <a:pt x="f10" y="f11"/>
                </a:lnTo>
                <a:cubicBezTo>
                  <a:pt x="f12" y="f13"/>
                  <a:pt x="f5" y="f14"/>
                  <a:pt x="f5" y="f15"/>
                </a:cubicBezTo>
                <a:cubicBezTo>
                  <a:pt x="f5" y="f16"/>
                  <a:pt x="f16" y="f5"/>
                  <a:pt x="f15" y="f5"/>
                </a:cubicBezTo>
                <a:cubicBezTo>
                  <a:pt x="f17" y="f5"/>
                  <a:pt x="f18" y="f19"/>
                  <a:pt x="f20" y="f21"/>
                </a:cubicBezTo>
                <a:close/>
              </a:path>
            </a:pathLst>
          </a:custGeom>
          <a:gradFill>
            <a:gsLst>
              <a:gs pos="0">
                <a:srgbClr val="4472C4">
                  <a:alpha val="0"/>
                </a:srgbClr>
              </a:gs>
              <a:gs pos="100000">
                <a:srgbClr val="4472C4">
                  <a:alpha val="17000"/>
                </a:srgbClr>
              </a:gs>
            </a:gsLst>
            <a:lin ang="114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1" name="Title 1">
            <a:extLst>
              <a:ext uri="{FF2B5EF4-FFF2-40B4-BE49-F238E27FC236}">
                <a16:creationId xmlns:a16="http://schemas.microsoft.com/office/drawing/2014/main" id="{5255FB2E-923D-038E-2709-AE50E6D22043}"/>
              </a:ext>
            </a:extLst>
          </p:cNvPr>
          <p:cNvSpPr txBox="1">
            <a:spLocks noGrp="1"/>
          </p:cNvSpPr>
          <p:nvPr>
            <p:ph type="title"/>
          </p:nvPr>
        </p:nvSpPr>
        <p:spPr>
          <a:xfrm>
            <a:off x="1127574" y="4905957"/>
            <a:ext cx="9932688" cy="858740"/>
          </a:xfrm>
        </p:spPr>
        <p:txBody>
          <a:bodyPr/>
          <a:lstStyle/>
          <a:p>
            <a:pPr lvl="0"/>
            <a:r>
              <a:rPr lang="en-US" sz="3300">
                <a:solidFill>
                  <a:srgbClr val="FFFFFF"/>
                </a:solidFill>
              </a:rPr>
              <a:t>Housing renovation public: Karis Beattie &amp; David Skene</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7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0">
            <a:extLst>
              <a:ext uri="{FF2B5EF4-FFF2-40B4-BE49-F238E27FC236}">
                <a16:creationId xmlns:a16="http://schemas.microsoft.com/office/drawing/2014/main" id="{73DF3523-B8B3-C166-0A01-55DA68E982F7}"/>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FFFFFF"/>
              </a:solidFill>
              <a:uFillTx/>
              <a:latin typeface="Calibri"/>
            </a:endParaRPr>
          </a:p>
        </p:txBody>
      </p:sp>
      <p:sp>
        <p:nvSpPr>
          <p:cNvPr id="3" name="Rectangle 22">
            <a:extLst>
              <a:ext uri="{FF2B5EF4-FFF2-40B4-BE49-F238E27FC236}">
                <a16:creationId xmlns:a16="http://schemas.microsoft.com/office/drawing/2014/main" id="{E9D52E1D-14B4-A29C-DC99-353849C54F06}"/>
              </a:ext>
            </a:extLst>
          </p:cNvPr>
          <p:cNvSpPr>
            <a:spLocks noMove="1" noResize="1"/>
          </p:cNvSpPr>
          <p:nvPr/>
        </p:nvSpPr>
        <p:spPr>
          <a:xfrm rot="5399996" flipH="1">
            <a:off x="-1417594" y="1417558"/>
            <a:ext cx="6875821" cy="4040742"/>
          </a:xfrm>
          <a:prstGeom prst="rect">
            <a:avLst/>
          </a:prstGeom>
          <a:gradFill>
            <a:gsLst>
              <a:gs pos="0">
                <a:srgbClr val="000000"/>
              </a:gs>
              <a:gs pos="100000">
                <a:srgbClr val="2F5597"/>
              </a:gs>
            </a:gsLst>
            <a:lin ang="186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Rectangle 24">
            <a:extLst>
              <a:ext uri="{FF2B5EF4-FFF2-40B4-BE49-F238E27FC236}">
                <a16:creationId xmlns:a16="http://schemas.microsoft.com/office/drawing/2014/main" id="{7AE76742-70CD-1A50-41FE-2F2473158C17}"/>
              </a:ext>
            </a:extLst>
          </p:cNvPr>
          <p:cNvSpPr>
            <a:spLocks noMove="1" noResize="1"/>
          </p:cNvSpPr>
          <p:nvPr/>
        </p:nvSpPr>
        <p:spPr>
          <a:xfrm rot="16200004">
            <a:off x="-159540" y="2659400"/>
            <a:ext cx="4355598" cy="4040742"/>
          </a:xfrm>
          <a:prstGeom prst="rect">
            <a:avLst/>
          </a:prstGeom>
          <a:gradFill>
            <a:gsLst>
              <a:gs pos="0">
                <a:srgbClr val="4472C4">
                  <a:alpha val="50000"/>
                </a:srgbClr>
              </a:gs>
              <a:gs pos="100000">
                <a:srgbClr val="203864">
                  <a:alpha val="0"/>
                </a:srgbClr>
              </a:gs>
            </a:gsLst>
            <a:lin ang="114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5" name="Picture 10" descr="A kitchen with a sink and a window&#10;&#10;Description automatically generated">
            <a:extLst>
              <a:ext uri="{FF2B5EF4-FFF2-40B4-BE49-F238E27FC236}">
                <a16:creationId xmlns:a16="http://schemas.microsoft.com/office/drawing/2014/main" id="{028DBA2C-D722-E301-39E3-0C1BF327B01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152324" y="9"/>
            <a:ext cx="4039672" cy="6875812"/>
          </a:xfrm>
          <a:prstGeom prst="rect">
            <a:avLst/>
          </a:prstGeom>
          <a:noFill/>
          <a:ln cap="flat">
            <a:noFill/>
          </a:ln>
        </p:spPr>
      </p:pic>
      <p:sp>
        <p:nvSpPr>
          <p:cNvPr id="6" name="Freeform: Shape 26">
            <a:extLst>
              <a:ext uri="{FF2B5EF4-FFF2-40B4-BE49-F238E27FC236}">
                <a16:creationId xmlns:a16="http://schemas.microsoft.com/office/drawing/2014/main" id="{5C693D4B-2E8B-6B9A-DDD0-F0733ADE25E6}"/>
              </a:ext>
            </a:extLst>
          </p:cNvPr>
          <p:cNvSpPr>
            <a:spLocks noMove="1" noResize="1"/>
          </p:cNvSpPr>
          <p:nvPr/>
        </p:nvSpPr>
        <p:spPr>
          <a:xfrm rot="6097841">
            <a:off x="-747358" y="1201312"/>
            <a:ext cx="4808299" cy="4088666"/>
          </a:xfrm>
          <a:custGeom>
            <a:avLst/>
            <a:gdLst>
              <a:gd name="f0" fmla="val 10800000"/>
              <a:gd name="f1" fmla="val 5400000"/>
              <a:gd name="f2" fmla="val 180"/>
              <a:gd name="f3" fmla="val w"/>
              <a:gd name="f4" fmla="val h"/>
              <a:gd name="f5" fmla="val 0"/>
              <a:gd name="f6" fmla="val 4808302"/>
              <a:gd name="f7" fmla="val 4088666"/>
              <a:gd name="f8" fmla="val 48844"/>
              <a:gd name="f9" fmla="val 2888671"/>
              <a:gd name="f10" fmla="val 16818"/>
              <a:gd name="f11" fmla="val 2732167"/>
              <a:gd name="f12" fmla="val 2570123"/>
              <a:gd name="f13" fmla="val 2404151"/>
              <a:gd name="f14" fmla="val 1076375"/>
              <a:gd name="f15" fmla="val 3731927"/>
              <a:gd name="f16" fmla="val 2653109"/>
              <a:gd name="f17" fmla="val 4770461"/>
              <a:gd name="f18" fmla="val 2893229"/>
              <a:gd name="f19" fmla="val 4700216"/>
              <a:gd name="f20" fmla="val 3119072"/>
              <a:gd name="f21" fmla="val 4643143"/>
              <a:gd name="f22" fmla="val 3275009"/>
              <a:gd name="f23" fmla="val 690093"/>
              <a:gd name="f24" fmla="val 548991"/>
              <a:gd name="f25" fmla="val 3933414"/>
              <a:gd name="f26" fmla="val 304015"/>
              <a:gd name="f27" fmla="val 3636572"/>
              <a:gd name="f28" fmla="val 128908"/>
              <a:gd name="f29" fmla="val 3279932"/>
              <a:gd name="f30" fmla="+- 0 0 -90"/>
              <a:gd name="f31" fmla="*/ f3 1 4808302"/>
              <a:gd name="f32" fmla="*/ f4 1 4088666"/>
              <a:gd name="f33" fmla="+- f7 0 f5"/>
              <a:gd name="f34" fmla="+- f6 0 f5"/>
              <a:gd name="f35" fmla="*/ f30 f0 1"/>
              <a:gd name="f36" fmla="*/ f34 1 4808302"/>
              <a:gd name="f37" fmla="*/ f33 1 4088666"/>
              <a:gd name="f38" fmla="*/ 48844 f34 1"/>
              <a:gd name="f39" fmla="*/ 2888671 f33 1"/>
              <a:gd name="f40" fmla="*/ 0 f34 1"/>
              <a:gd name="f41" fmla="*/ 2404151 f33 1"/>
              <a:gd name="f42" fmla="*/ 2404151 f34 1"/>
              <a:gd name="f43" fmla="*/ 0 f33 1"/>
              <a:gd name="f44" fmla="*/ 4808302 f34 1"/>
              <a:gd name="f45" fmla="*/ 4700216 f34 1"/>
              <a:gd name="f46" fmla="*/ 3119072 f33 1"/>
              <a:gd name="f47" fmla="*/ 4643143 f34 1"/>
              <a:gd name="f48" fmla="*/ 3275009 f33 1"/>
              <a:gd name="f49" fmla="*/ 690093 f34 1"/>
              <a:gd name="f50" fmla="*/ 4088666 f33 1"/>
              <a:gd name="f51" fmla="*/ 548991 f34 1"/>
              <a:gd name="f52" fmla="*/ 3933414 f33 1"/>
              <a:gd name="f53" fmla="*/ f35 1 f2"/>
              <a:gd name="f54" fmla="*/ f38 1 4808302"/>
              <a:gd name="f55" fmla="*/ f39 1 4088666"/>
              <a:gd name="f56" fmla="*/ f40 1 4808302"/>
              <a:gd name="f57" fmla="*/ f41 1 4088666"/>
              <a:gd name="f58" fmla="*/ f42 1 4808302"/>
              <a:gd name="f59" fmla="*/ f43 1 4088666"/>
              <a:gd name="f60" fmla="*/ f44 1 4808302"/>
              <a:gd name="f61" fmla="*/ f45 1 4808302"/>
              <a:gd name="f62" fmla="*/ f46 1 4088666"/>
              <a:gd name="f63" fmla="*/ f47 1 4808302"/>
              <a:gd name="f64" fmla="*/ f48 1 4088666"/>
              <a:gd name="f65" fmla="*/ f49 1 4808302"/>
              <a:gd name="f66" fmla="*/ f50 1 4088666"/>
              <a:gd name="f67" fmla="*/ f51 1 4808302"/>
              <a:gd name="f68" fmla="*/ f52 1 4088666"/>
              <a:gd name="f69" fmla="*/ f5 1 f36"/>
              <a:gd name="f70" fmla="*/ f6 1 f36"/>
              <a:gd name="f71" fmla="*/ f5 1 f37"/>
              <a:gd name="f72" fmla="*/ f7 1 f37"/>
              <a:gd name="f73" fmla="+- f53 0 f1"/>
              <a:gd name="f74" fmla="*/ f54 1 f36"/>
              <a:gd name="f75" fmla="*/ f55 1 f37"/>
              <a:gd name="f76" fmla="*/ f56 1 f36"/>
              <a:gd name="f77" fmla="*/ f57 1 f37"/>
              <a:gd name="f78" fmla="*/ f58 1 f36"/>
              <a:gd name="f79" fmla="*/ f59 1 f37"/>
              <a:gd name="f80" fmla="*/ f60 1 f36"/>
              <a:gd name="f81" fmla="*/ f61 1 f36"/>
              <a:gd name="f82" fmla="*/ f62 1 f37"/>
              <a:gd name="f83" fmla="*/ f63 1 f36"/>
              <a:gd name="f84" fmla="*/ f64 1 f37"/>
              <a:gd name="f85" fmla="*/ f65 1 f36"/>
              <a:gd name="f86" fmla="*/ f66 1 f37"/>
              <a:gd name="f87" fmla="*/ f67 1 f36"/>
              <a:gd name="f88" fmla="*/ f68 1 f37"/>
              <a:gd name="f89" fmla="*/ f69 f31 1"/>
              <a:gd name="f90" fmla="*/ f70 f31 1"/>
              <a:gd name="f91" fmla="*/ f72 f32 1"/>
              <a:gd name="f92" fmla="*/ f71 f32 1"/>
              <a:gd name="f93" fmla="*/ f74 f31 1"/>
              <a:gd name="f94" fmla="*/ f75 f32 1"/>
              <a:gd name="f95" fmla="*/ f76 f31 1"/>
              <a:gd name="f96" fmla="*/ f77 f32 1"/>
              <a:gd name="f97" fmla="*/ f78 f31 1"/>
              <a:gd name="f98" fmla="*/ f79 f32 1"/>
              <a:gd name="f99" fmla="*/ f80 f31 1"/>
              <a:gd name="f100" fmla="*/ f81 f31 1"/>
              <a:gd name="f101" fmla="*/ f82 f32 1"/>
              <a:gd name="f102" fmla="*/ f83 f31 1"/>
              <a:gd name="f103" fmla="*/ f84 f32 1"/>
              <a:gd name="f104" fmla="*/ f85 f31 1"/>
              <a:gd name="f105" fmla="*/ f86 f32 1"/>
              <a:gd name="f106" fmla="*/ f87 f31 1"/>
              <a:gd name="f107" fmla="*/ f88 f32 1"/>
            </a:gdLst>
            <a:ahLst/>
            <a:cxnLst>
              <a:cxn ang="3cd4">
                <a:pos x="hc" y="t"/>
              </a:cxn>
              <a:cxn ang="0">
                <a:pos x="r" y="vc"/>
              </a:cxn>
              <a:cxn ang="cd4">
                <a:pos x="hc" y="b"/>
              </a:cxn>
              <a:cxn ang="cd2">
                <a:pos x="l" y="vc"/>
              </a:cxn>
              <a:cxn ang="f73">
                <a:pos x="f93" y="f94"/>
              </a:cxn>
              <a:cxn ang="f73">
                <a:pos x="f95" y="f96"/>
              </a:cxn>
              <a:cxn ang="f73">
                <a:pos x="f97" y="f98"/>
              </a:cxn>
              <a:cxn ang="f73">
                <a:pos x="f99" y="f96"/>
              </a:cxn>
              <a:cxn ang="f73">
                <a:pos x="f100" y="f101"/>
              </a:cxn>
              <a:cxn ang="f73">
                <a:pos x="f102" y="f103"/>
              </a:cxn>
              <a:cxn ang="f73">
                <a:pos x="f104" y="f105"/>
              </a:cxn>
              <a:cxn ang="f73">
                <a:pos x="f106" y="f107"/>
              </a:cxn>
              <a:cxn ang="f73">
                <a:pos x="f93" y="f94"/>
              </a:cxn>
            </a:cxnLst>
            <a:rect l="f89" t="f92" r="f90" b="f91"/>
            <a:pathLst>
              <a:path w="4808302" h="4088666">
                <a:moveTo>
                  <a:pt x="f8" y="f9"/>
                </a:moveTo>
                <a:cubicBezTo>
                  <a:pt x="f10" y="f11"/>
                  <a:pt x="f5" y="f12"/>
                  <a:pt x="f5" y="f13"/>
                </a:cubicBezTo>
                <a:cubicBezTo>
                  <a:pt x="f5" y="f14"/>
                  <a:pt x="f14" y="f5"/>
                  <a:pt x="f13" y="f5"/>
                </a:cubicBezTo>
                <a:cubicBezTo>
                  <a:pt x="f15" y="f5"/>
                  <a:pt x="f6" y="f14"/>
                  <a:pt x="f6" y="f13"/>
                </a:cubicBezTo>
                <a:cubicBezTo>
                  <a:pt x="f6" y="f16"/>
                  <a:pt x="f17" y="f18"/>
                  <a:pt x="f19" y="f20"/>
                </a:cubicBezTo>
                <a:lnTo>
                  <a:pt x="f21" y="f22"/>
                </a:lnTo>
                <a:lnTo>
                  <a:pt x="f23" y="f7"/>
                </a:lnTo>
                <a:lnTo>
                  <a:pt x="f24" y="f25"/>
                </a:lnTo>
                <a:cubicBezTo>
                  <a:pt x="f26" y="f27"/>
                  <a:pt x="f28" y="f29"/>
                  <a:pt x="f8" y="f9"/>
                </a:cubicBezTo>
                <a:close/>
              </a:path>
            </a:pathLst>
          </a:custGeom>
          <a:gradFill>
            <a:gsLst>
              <a:gs pos="0">
                <a:srgbClr val="8FAADC">
                  <a:alpha val="0"/>
                </a:srgbClr>
              </a:gs>
              <a:gs pos="100000">
                <a:srgbClr val="2F5597">
                  <a:alpha val="26000"/>
                </a:srgbClr>
              </a:gs>
            </a:gsLst>
            <a:lin ang="168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Title 1">
            <a:extLst>
              <a:ext uri="{FF2B5EF4-FFF2-40B4-BE49-F238E27FC236}">
                <a16:creationId xmlns:a16="http://schemas.microsoft.com/office/drawing/2014/main" id="{69297D4C-2134-0396-0E9E-6D58D759A22A}"/>
              </a:ext>
            </a:extLst>
          </p:cNvPr>
          <p:cNvSpPr txBox="1">
            <a:spLocks noGrp="1"/>
          </p:cNvSpPr>
          <p:nvPr>
            <p:ph type="title"/>
          </p:nvPr>
        </p:nvSpPr>
        <p:spPr>
          <a:xfrm>
            <a:off x="553788" y="2945172"/>
            <a:ext cx="2984939" cy="2757976"/>
          </a:xfrm>
        </p:spPr>
        <p:txBody>
          <a:bodyPr anchor="t"/>
          <a:lstStyle/>
          <a:p>
            <a:pPr lvl="0" algn="r"/>
            <a:r>
              <a:rPr lang="en-US" sz="4000">
                <a:solidFill>
                  <a:srgbClr val="FFFFFF"/>
                </a:solidFill>
              </a:rPr>
              <a:t>Housing renovation public: Robert Tai</a:t>
            </a:r>
          </a:p>
        </p:txBody>
      </p:sp>
      <p:pic>
        <p:nvPicPr>
          <p:cNvPr id="8" name="Picture 8" descr="A person in a pink shirt&#10;&#10;Description automatically generated">
            <a:extLst>
              <a:ext uri="{FF2B5EF4-FFF2-40B4-BE49-F238E27FC236}">
                <a16:creationId xmlns:a16="http://schemas.microsoft.com/office/drawing/2014/main" id="{F2A77027-5789-6316-F20B-6ED740A716B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400013">
            <a:off x="2650064" y="1377777"/>
            <a:ext cx="6876141" cy="4123989"/>
          </a:xfrm>
          <a:prstGeom prst="rect">
            <a:avLst/>
          </a:prstGeom>
          <a:noFill/>
          <a:ln cap="flat">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for a company&#10;&#10;Description automatically generated with medium confidence">
            <a:extLst>
              <a:ext uri="{FF2B5EF4-FFF2-40B4-BE49-F238E27FC236}">
                <a16:creationId xmlns:a16="http://schemas.microsoft.com/office/drawing/2014/main" id="{4928CA1E-E925-DD30-0C20-5A30514224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04EA79A-992F-724F-C40A-BF9C35E9067E}"/>
              </a:ext>
            </a:extLst>
          </p:cNvPr>
          <p:cNvSpPr>
            <a:spLocks noGrp="1"/>
          </p:cNvSpPr>
          <p:nvPr>
            <p:ph type="ctrTitle"/>
          </p:nvPr>
        </p:nvSpPr>
        <p:spPr>
          <a:xfrm>
            <a:off x="399393" y="911378"/>
            <a:ext cx="9144000" cy="4641626"/>
          </a:xfrm>
        </p:spPr>
        <p:txBody>
          <a:bodyPr anchor="t" anchorCtr="0">
            <a:normAutofit/>
          </a:bodyPr>
          <a:lstStyle/>
          <a:p>
            <a:pPr algn="l"/>
            <a:r>
              <a:rPr lang="en-US" sz="2400" b="1" dirty="0">
                <a:solidFill>
                  <a:srgbClr val="F0C75E"/>
                </a:solidFill>
                <a:latin typeface="Arial" panose="020B0604020202020204" pitchFamily="34" charset="0"/>
                <a:cs typeface="Arial" panose="020B0604020202020204" pitchFamily="34" charset="0"/>
              </a:rPr>
              <a:t>Award – </a:t>
            </a:r>
            <a:br>
              <a:rPr lang="en-US" sz="4800" b="1" dirty="0">
                <a:solidFill>
                  <a:schemeClr val="bg1"/>
                </a:solidFill>
                <a:latin typeface="Arial" panose="020B0604020202020204" pitchFamily="34" charset="0"/>
                <a:cs typeface="Arial" panose="020B0604020202020204" pitchFamily="34" charset="0"/>
              </a:rPr>
            </a:br>
            <a:r>
              <a:rPr lang="en-GB" sz="4800" b="1" dirty="0">
                <a:solidFill>
                  <a:schemeClr val="bg1"/>
                </a:solidFill>
                <a:effectLst/>
                <a:latin typeface="Arial" panose="020B0604020202020204" pitchFamily="34" charset="0"/>
                <a:cs typeface="Arial" panose="020B0604020202020204" pitchFamily="34" charset="0"/>
              </a:rPr>
              <a:t>Best renovation by the housing sector</a:t>
            </a:r>
            <a:br>
              <a:rPr lang="en-GB" sz="4800" b="1" dirty="0">
                <a:solidFill>
                  <a:schemeClr val="bg1"/>
                </a:solidFill>
                <a:effectLst/>
                <a:latin typeface="Arial" panose="020B0604020202020204" pitchFamily="34" charset="0"/>
                <a:cs typeface="Arial" panose="020B0604020202020204" pitchFamily="34" charset="0"/>
              </a:rPr>
            </a:br>
            <a:endParaRPr lang="en-US" sz="4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343268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6">
            <a:extLst>
              <a:ext uri="{FF2B5EF4-FFF2-40B4-BE49-F238E27FC236}">
                <a16:creationId xmlns:a16="http://schemas.microsoft.com/office/drawing/2014/main" id="{29258967-B94A-7838-F558-EF540009692C}"/>
              </a:ext>
            </a:extLst>
          </p:cNvPr>
          <p:cNvSpPr>
            <a:spLocks noMove="1" noResize="1"/>
          </p:cNvSpPr>
          <p:nvPr/>
        </p:nvSpPr>
        <p:spPr>
          <a:xfrm>
            <a:off x="0" y="0"/>
            <a:ext cx="12188952"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4" descr="A building with a red fence and cars parked on the side&#10;&#10;Description automatically generated">
            <a:extLst>
              <a:ext uri="{FF2B5EF4-FFF2-40B4-BE49-F238E27FC236}">
                <a16:creationId xmlns:a16="http://schemas.microsoft.com/office/drawing/2014/main" id="{38C66957-6438-3000-17B7-C1CE6CC822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17647" y="555626"/>
            <a:ext cx="3451229" cy="4629150"/>
          </a:xfrm>
          <a:prstGeom prst="rect">
            <a:avLst/>
          </a:prstGeom>
          <a:noFill/>
          <a:ln cap="flat">
            <a:noFill/>
          </a:ln>
        </p:spPr>
      </p:pic>
      <p:pic>
        <p:nvPicPr>
          <p:cNvPr id="4" name="Picture 6" descr="A building with a garage&#10;&#10;Description automatically generated">
            <a:extLst>
              <a:ext uri="{FF2B5EF4-FFF2-40B4-BE49-F238E27FC236}">
                <a16:creationId xmlns:a16="http://schemas.microsoft.com/office/drawing/2014/main" id="{64A03B93-47D1-00A1-2A0C-BC11AA275C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0791" y="555626"/>
            <a:ext cx="5640384" cy="3744916"/>
          </a:xfrm>
          <a:prstGeom prst="rect">
            <a:avLst/>
          </a:prstGeom>
          <a:noFill/>
          <a:ln cap="flat">
            <a:noFill/>
          </a:ln>
        </p:spPr>
      </p:pic>
      <p:pic>
        <p:nvPicPr>
          <p:cNvPr id="5" name="Picture 8" descr="A blue text on a white background&#10;&#10;Description automatically generated">
            <a:extLst>
              <a:ext uri="{FF2B5EF4-FFF2-40B4-BE49-F238E27FC236}">
                <a16:creationId xmlns:a16="http://schemas.microsoft.com/office/drawing/2014/main" id="{5AC02199-A1D8-3380-70CC-7D7AACAA43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30791" y="4364038"/>
            <a:ext cx="5640384" cy="822329"/>
          </a:xfrm>
          <a:prstGeom prst="rect">
            <a:avLst/>
          </a:prstGeom>
          <a:noFill/>
          <a:ln cap="flat">
            <a:noFill/>
          </a:ln>
        </p:spPr>
      </p:pic>
      <p:sp>
        <p:nvSpPr>
          <p:cNvPr id="6" name="Title 1">
            <a:extLst>
              <a:ext uri="{FF2B5EF4-FFF2-40B4-BE49-F238E27FC236}">
                <a16:creationId xmlns:a16="http://schemas.microsoft.com/office/drawing/2014/main" id="{225C0E6E-EC41-5B15-2ED1-D91917CBA8F3}"/>
              </a:ext>
            </a:extLst>
          </p:cNvPr>
          <p:cNvSpPr txBox="1">
            <a:spLocks noGrp="1"/>
          </p:cNvSpPr>
          <p:nvPr>
            <p:ph type="title"/>
          </p:nvPr>
        </p:nvSpPr>
        <p:spPr>
          <a:xfrm>
            <a:off x="838203" y="5358137"/>
            <a:ext cx="10515600" cy="942664"/>
          </a:xfrm>
        </p:spPr>
        <p:txBody>
          <a:bodyPr anchorCtr="1"/>
          <a:lstStyle/>
          <a:p>
            <a:pPr lvl="0" algn="ctr"/>
            <a:r>
              <a:rPr lang="en-US"/>
              <a:t>Housing renovation sector: Chalmers Street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E7015453-48AF-4DF7-8A04-35EAC4D8FB56}"/>
              </a:ext>
            </a:extLst>
          </p:cNvPr>
          <p:cNvSpPr>
            <a:spLocks noMove="1" noResize="1"/>
          </p:cNvSpPr>
          <p:nvPr/>
        </p:nvSpPr>
        <p:spPr>
          <a:xfrm>
            <a:off x="0" y="0"/>
            <a:ext cx="12188952"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4" descr="A living room with a couch and a coffee table&#10;&#10;Description automatically generated">
            <a:extLst>
              <a:ext uri="{FF2B5EF4-FFF2-40B4-BE49-F238E27FC236}">
                <a16:creationId xmlns:a16="http://schemas.microsoft.com/office/drawing/2014/main" id="{D1A1A7B5-E412-532F-3990-89A2067982E2}"/>
              </a:ext>
            </a:extLst>
          </p:cNvPr>
          <p:cNvPicPr>
            <a:picLocks noChangeAspect="1"/>
          </p:cNvPicPr>
          <p:nvPr/>
        </p:nvPicPr>
        <p:blipFill>
          <a:blip r:embed="rId2" cstate="screen">
            <a:extLst>
              <a:ext uri="{28A0092B-C50C-407E-A947-70E740481C1C}">
                <a14:useLocalDpi xmlns:a14="http://schemas.microsoft.com/office/drawing/2010/main"/>
              </a:ext>
            </a:extLst>
          </a:blip>
          <a:srcRect r="2224" b="1"/>
          <a:stretch>
            <a:fillRect/>
          </a:stretch>
        </p:blipFill>
        <p:spPr>
          <a:xfrm>
            <a:off x="18" y="-18"/>
            <a:ext cx="12191978" cy="6858018"/>
          </a:xfrm>
          <a:prstGeom prst="rect">
            <a:avLst/>
          </a:prstGeom>
          <a:noFill/>
          <a:ln cap="flat">
            <a:noFill/>
          </a:ln>
        </p:spPr>
      </p:pic>
      <p:sp>
        <p:nvSpPr>
          <p:cNvPr id="4" name="Rectangle 11">
            <a:extLst>
              <a:ext uri="{FF2B5EF4-FFF2-40B4-BE49-F238E27FC236}">
                <a16:creationId xmlns:a16="http://schemas.microsoft.com/office/drawing/2014/main" id="{316BA9CF-CB56-5EFD-3C16-9FB9D54211C0}"/>
              </a:ext>
            </a:extLst>
          </p:cNvPr>
          <p:cNvSpPr>
            <a:spLocks noMove="1" noResize="1"/>
          </p:cNvSpPr>
          <p:nvPr/>
        </p:nvSpPr>
        <p:spPr>
          <a:xfrm rot="16200004">
            <a:off x="-1103380" y="1100315"/>
            <a:ext cx="6858000" cy="4657350"/>
          </a:xfrm>
          <a:prstGeom prst="rect">
            <a:avLst/>
          </a:prstGeom>
          <a:gradFill>
            <a:gsLst>
              <a:gs pos="0">
                <a:srgbClr val="000000">
                  <a:alpha val="0"/>
                </a:srgbClr>
              </a:gs>
              <a:gs pos="100000">
                <a:srgbClr val="000000">
                  <a:alpha val="24000"/>
                </a:srgbClr>
              </a:gs>
            </a:gsLst>
            <a:lin ang="162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5" name="Title 1">
            <a:extLst>
              <a:ext uri="{FF2B5EF4-FFF2-40B4-BE49-F238E27FC236}">
                <a16:creationId xmlns:a16="http://schemas.microsoft.com/office/drawing/2014/main" id="{E2B272B8-CD82-B5F9-106A-7C2BE7F1CD57}"/>
              </a:ext>
            </a:extLst>
          </p:cNvPr>
          <p:cNvSpPr txBox="1">
            <a:spLocks noGrp="1"/>
          </p:cNvSpPr>
          <p:nvPr>
            <p:ph type="title"/>
          </p:nvPr>
        </p:nvSpPr>
        <p:spPr>
          <a:xfrm>
            <a:off x="643463" y="643463"/>
            <a:ext cx="5452530" cy="3569241"/>
          </a:xfrm>
        </p:spPr>
        <p:txBody>
          <a:bodyPr anchor="t"/>
          <a:lstStyle/>
          <a:p>
            <a:pPr lvl="0"/>
            <a:r>
              <a:rPr lang="en-US" sz="5200">
                <a:solidFill>
                  <a:srgbClr val="FFFFFF"/>
                </a:solidFill>
              </a:rPr>
              <a:t>Housing renovation sector: Bulldale Street, Yoker</a:t>
            </a:r>
          </a:p>
        </p:txBody>
      </p:sp>
      <p:sp>
        <p:nvSpPr>
          <p:cNvPr id="6" name="Rectangle 13">
            <a:extLst>
              <a:ext uri="{FF2B5EF4-FFF2-40B4-BE49-F238E27FC236}">
                <a16:creationId xmlns:a16="http://schemas.microsoft.com/office/drawing/2014/main" id="{9D0BF12A-C9F1-C8BF-F6FC-2EA0F7894A1F}"/>
              </a:ext>
            </a:extLst>
          </p:cNvPr>
          <p:cNvSpPr>
            <a:spLocks noMove="1" noResize="1"/>
          </p:cNvSpPr>
          <p:nvPr/>
        </p:nvSpPr>
        <p:spPr>
          <a:xfrm rot="5400013">
            <a:off x="7540128" y="2206187"/>
            <a:ext cx="6858000" cy="2445626"/>
          </a:xfrm>
          <a:prstGeom prst="rect">
            <a:avLst/>
          </a:prstGeom>
          <a:gradFill>
            <a:gsLst>
              <a:gs pos="0">
                <a:srgbClr val="000000">
                  <a:alpha val="0"/>
                </a:srgbClr>
              </a:gs>
              <a:gs pos="100000">
                <a:srgbClr val="000000">
                  <a:alpha val="24000"/>
                </a:srgbClr>
              </a:gs>
            </a:gsLst>
            <a:lin ang="162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7" name="Picture 12" descr="A logo with text overlay&#10;&#10;Description automatically generated">
            <a:extLst>
              <a:ext uri="{FF2B5EF4-FFF2-40B4-BE49-F238E27FC236}">
                <a16:creationId xmlns:a16="http://schemas.microsoft.com/office/drawing/2014/main" id="{1A45A0DC-893A-7BC6-BB05-6B7F3A5958AB}"/>
              </a:ext>
            </a:extLst>
          </p:cNvPr>
          <p:cNvPicPr>
            <a:picLocks noChangeAspect="1"/>
          </p:cNvPicPr>
          <p:nvPr/>
        </p:nvPicPr>
        <p:blipFill>
          <a:blip r:embed="rId3"/>
          <a:stretch>
            <a:fillRect/>
          </a:stretch>
        </p:blipFill>
        <p:spPr>
          <a:xfrm>
            <a:off x="9175967" y="5695267"/>
            <a:ext cx="2777590" cy="981306"/>
          </a:xfrm>
          <a:prstGeom prst="rect">
            <a:avLst/>
          </a:prstGeom>
          <a:noFill/>
          <a:ln cap="flat">
            <a:noFill/>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6">
            <a:extLst>
              <a:ext uri="{FF2B5EF4-FFF2-40B4-BE49-F238E27FC236}">
                <a16:creationId xmlns:a16="http://schemas.microsoft.com/office/drawing/2014/main" id="{8EAA864C-1B56-B34F-A308-8D0C4BCA4E71}"/>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4" descr="A room with a ladder and pipes&#10;&#10;Description automatically generated">
            <a:extLst>
              <a:ext uri="{FF2B5EF4-FFF2-40B4-BE49-F238E27FC236}">
                <a16:creationId xmlns:a16="http://schemas.microsoft.com/office/drawing/2014/main" id="{C89EBAF8-8F79-51CD-F029-F9A25EE65D7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817580" y="9"/>
            <a:ext cx="4374416" cy="6857990"/>
          </a:xfrm>
          <a:prstGeom prst="rect">
            <a:avLst/>
          </a:prstGeom>
          <a:noFill/>
          <a:ln cap="flat">
            <a:noFill/>
          </a:ln>
        </p:spPr>
      </p:pic>
      <p:pic>
        <p:nvPicPr>
          <p:cNvPr id="4" name="Picture 6" descr="A room with a wood floor and a light fixture&#10;&#10;Description automatically generated">
            <a:extLst>
              <a:ext uri="{FF2B5EF4-FFF2-40B4-BE49-F238E27FC236}">
                <a16:creationId xmlns:a16="http://schemas.microsoft.com/office/drawing/2014/main" id="{53394E6E-3C35-5258-FAED-A4925FE20AE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595402" y="36"/>
            <a:ext cx="4942295" cy="6858000"/>
          </a:xfrm>
          <a:prstGeom prst="rect">
            <a:avLst/>
          </a:prstGeom>
          <a:noFill/>
          <a:ln cap="flat">
            <a:noFill/>
          </a:ln>
        </p:spPr>
      </p:pic>
      <p:sp>
        <p:nvSpPr>
          <p:cNvPr id="5" name="Freeform: Shape 38">
            <a:extLst>
              <a:ext uri="{FF2B5EF4-FFF2-40B4-BE49-F238E27FC236}">
                <a16:creationId xmlns:a16="http://schemas.microsoft.com/office/drawing/2014/main" id="{6624F12A-152B-B6A6-7F98-CB79D51D3940}"/>
              </a:ext>
            </a:extLst>
          </p:cNvPr>
          <p:cNvSpPr>
            <a:spLocks noMove="1" noResize="1"/>
          </p:cNvSpPr>
          <p:nvPr/>
        </p:nvSpPr>
        <p:spPr>
          <a:xfrm>
            <a:off x="0" y="0"/>
            <a:ext cx="4397139" cy="6858000"/>
          </a:xfrm>
          <a:custGeom>
            <a:avLst/>
            <a:gdLst>
              <a:gd name="f0" fmla="val 10800000"/>
              <a:gd name="f1" fmla="val 5400000"/>
              <a:gd name="f2" fmla="val 180"/>
              <a:gd name="f3" fmla="val w"/>
              <a:gd name="f4" fmla="val h"/>
              <a:gd name="f5" fmla="val 0"/>
              <a:gd name="f6" fmla="val 4397136"/>
              <a:gd name="f7" fmla="val 6858000"/>
              <a:gd name="f8" fmla="val 3599069"/>
              <a:gd name="f9" fmla="val 3634072"/>
              <a:gd name="f10" fmla="val 58977"/>
              <a:gd name="f11" fmla="val 4105532"/>
              <a:gd name="f12" fmla="val 933006"/>
              <a:gd name="f13" fmla="val 2140466"/>
              <a:gd name="f14" fmla="val 3474189"/>
              <a:gd name="f15" fmla="val 4641197"/>
              <a:gd name="f16" fmla="val 4173877"/>
              <a:gd name="f17" fmla="val 5711534"/>
              <a:gd name="f18" fmla="val 3802221"/>
              <a:gd name="f19" fmla="val 6546415"/>
              <a:gd name="f20" fmla="val 3649466"/>
              <a:gd name="f21" fmla="+- 0 0 -90"/>
              <a:gd name="f22" fmla="*/ f3 1 4397136"/>
              <a:gd name="f23" fmla="*/ f4 1 6858000"/>
              <a:gd name="f24" fmla="+- f7 0 f5"/>
              <a:gd name="f25" fmla="+- f6 0 f5"/>
              <a:gd name="f26" fmla="*/ f21 f0 1"/>
              <a:gd name="f27" fmla="*/ f25 1 4397136"/>
              <a:gd name="f28" fmla="*/ f24 1 6858000"/>
              <a:gd name="f29" fmla="*/ 0 f25 1"/>
              <a:gd name="f30" fmla="*/ 0 f24 1"/>
              <a:gd name="f31" fmla="*/ 3599069 f25 1"/>
              <a:gd name="f32" fmla="*/ 3634072 f25 1"/>
              <a:gd name="f33" fmla="*/ 58977 f24 1"/>
              <a:gd name="f34" fmla="*/ 4397136 f25 1"/>
              <a:gd name="f35" fmla="*/ 3474189 f24 1"/>
              <a:gd name="f36" fmla="*/ 3802221 f25 1"/>
              <a:gd name="f37" fmla="*/ 6546415 f24 1"/>
              <a:gd name="f38" fmla="*/ 3649466 f25 1"/>
              <a:gd name="f39" fmla="*/ 6858000 f24 1"/>
              <a:gd name="f40" fmla="*/ f26 1 f2"/>
              <a:gd name="f41" fmla="*/ f29 1 4397136"/>
              <a:gd name="f42" fmla="*/ f30 1 6858000"/>
              <a:gd name="f43" fmla="*/ f31 1 4397136"/>
              <a:gd name="f44" fmla="*/ f32 1 4397136"/>
              <a:gd name="f45" fmla="*/ f33 1 6858000"/>
              <a:gd name="f46" fmla="*/ f34 1 4397136"/>
              <a:gd name="f47" fmla="*/ f35 1 6858000"/>
              <a:gd name="f48" fmla="*/ f36 1 4397136"/>
              <a:gd name="f49" fmla="*/ f37 1 6858000"/>
              <a:gd name="f50" fmla="*/ f38 1 4397136"/>
              <a:gd name="f51" fmla="*/ f39 1 6858000"/>
              <a:gd name="f52" fmla="*/ f5 1 f27"/>
              <a:gd name="f53" fmla="*/ f6 1 f27"/>
              <a:gd name="f54" fmla="*/ f5 1 f28"/>
              <a:gd name="f55" fmla="*/ f7 1 f28"/>
              <a:gd name="f56" fmla="+- f40 0 f1"/>
              <a:gd name="f57" fmla="*/ f41 1 f27"/>
              <a:gd name="f58" fmla="*/ f42 1 f28"/>
              <a:gd name="f59" fmla="*/ f43 1 f27"/>
              <a:gd name="f60" fmla="*/ f44 1 f27"/>
              <a:gd name="f61" fmla="*/ f45 1 f28"/>
              <a:gd name="f62" fmla="*/ f46 1 f27"/>
              <a:gd name="f63" fmla="*/ f47 1 f28"/>
              <a:gd name="f64" fmla="*/ f48 1 f27"/>
              <a:gd name="f65" fmla="*/ f49 1 f28"/>
              <a:gd name="f66" fmla="*/ f50 1 f27"/>
              <a:gd name="f67" fmla="*/ f51 1 f28"/>
              <a:gd name="f68" fmla="*/ f52 f22 1"/>
              <a:gd name="f69" fmla="*/ f53 f22 1"/>
              <a:gd name="f70" fmla="*/ f55 f23 1"/>
              <a:gd name="f71" fmla="*/ f54 f23 1"/>
              <a:gd name="f72" fmla="*/ f57 f22 1"/>
              <a:gd name="f73" fmla="*/ f58 f23 1"/>
              <a:gd name="f74" fmla="*/ f59 f22 1"/>
              <a:gd name="f75" fmla="*/ f60 f22 1"/>
              <a:gd name="f76" fmla="*/ f61 f23 1"/>
              <a:gd name="f77" fmla="*/ f62 f22 1"/>
              <a:gd name="f78" fmla="*/ f63 f23 1"/>
              <a:gd name="f79" fmla="*/ f64 f22 1"/>
              <a:gd name="f80" fmla="*/ f65 f23 1"/>
              <a:gd name="f81" fmla="*/ f66 f22 1"/>
              <a:gd name="f82" fmla="*/ f67 f23 1"/>
            </a:gdLst>
            <a:ahLst/>
            <a:cxnLst>
              <a:cxn ang="3cd4">
                <a:pos x="hc" y="t"/>
              </a:cxn>
              <a:cxn ang="0">
                <a:pos x="r" y="vc"/>
              </a:cxn>
              <a:cxn ang="cd4">
                <a:pos x="hc" y="b"/>
              </a:cxn>
              <a:cxn ang="cd2">
                <a:pos x="l" y="vc"/>
              </a:cxn>
              <a:cxn ang="f56">
                <a:pos x="f72" y="f73"/>
              </a:cxn>
              <a:cxn ang="f56">
                <a:pos x="f74" y="f73"/>
              </a:cxn>
              <a:cxn ang="f56">
                <a:pos x="f75" y="f76"/>
              </a:cxn>
              <a:cxn ang="f56">
                <a:pos x="f77" y="f78"/>
              </a:cxn>
              <a:cxn ang="f56">
                <a:pos x="f79" y="f80"/>
              </a:cxn>
              <a:cxn ang="f56">
                <a:pos x="f81" y="f82"/>
              </a:cxn>
              <a:cxn ang="f56">
                <a:pos x="f72" y="f82"/>
              </a:cxn>
            </a:cxnLst>
            <a:rect l="f68" t="f71" r="f69" b="f70"/>
            <a:pathLst>
              <a:path w="4397136" h="6858000">
                <a:moveTo>
                  <a:pt x="f5" y="f5"/>
                </a:moveTo>
                <a:lnTo>
                  <a:pt x="f8" y="f5"/>
                </a:lnTo>
                <a:lnTo>
                  <a:pt x="f9" y="f10"/>
                </a:lnTo>
                <a:cubicBezTo>
                  <a:pt x="f11" y="f12"/>
                  <a:pt x="f6" y="f13"/>
                  <a:pt x="f6" y="f14"/>
                </a:cubicBezTo>
                <a:cubicBezTo>
                  <a:pt x="f6" y="f15"/>
                  <a:pt x="f16" y="f17"/>
                  <a:pt x="f18" y="f19"/>
                </a:cubicBezTo>
                <a:lnTo>
                  <a:pt x="f20" y="f7"/>
                </a:lnTo>
                <a:lnTo>
                  <a:pt x="f5" y="f7"/>
                </a:lnTo>
                <a:close/>
              </a:path>
            </a:pathLst>
          </a:custGeom>
          <a:solidFill>
            <a:srgbClr val="FFFFFF"/>
          </a:solidFill>
          <a:ln w="9528" cap="flat">
            <a:solidFill>
              <a:srgbClr val="EFEFEF"/>
            </a:solidFill>
            <a:prstDash val="solid"/>
            <a:miter/>
          </a:ln>
          <a:effectLst>
            <a:outerShdw dist="38103" algn="tl">
              <a:srgbClr val="D9D9D9">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6" name="Freeform: Shape 35">
            <a:extLst>
              <a:ext uri="{FF2B5EF4-FFF2-40B4-BE49-F238E27FC236}">
                <a16:creationId xmlns:a16="http://schemas.microsoft.com/office/drawing/2014/main" id="{F7DBAEC2-3C30-937B-031B-EE7A5A4CFB5F}"/>
              </a:ext>
            </a:extLst>
          </p:cNvPr>
          <p:cNvSpPr>
            <a:spLocks noMove="1" noResize="1"/>
          </p:cNvSpPr>
          <p:nvPr/>
        </p:nvSpPr>
        <p:spPr>
          <a:xfrm>
            <a:off x="0" y="0"/>
            <a:ext cx="4386504" cy="6858000"/>
          </a:xfrm>
          <a:custGeom>
            <a:avLst/>
            <a:gdLst>
              <a:gd name="f0" fmla="val 10800000"/>
              <a:gd name="f1" fmla="val 5400000"/>
              <a:gd name="f2" fmla="val 180"/>
              <a:gd name="f3" fmla="val w"/>
              <a:gd name="f4" fmla="val h"/>
              <a:gd name="f5" fmla="val 0"/>
              <a:gd name="f6" fmla="val 4386504"/>
              <a:gd name="f7" fmla="val 6858000"/>
              <a:gd name="f8" fmla="val 3588437"/>
              <a:gd name="f9" fmla="val 3623440"/>
              <a:gd name="f10" fmla="val 58977"/>
              <a:gd name="f11" fmla="val 4094900"/>
              <a:gd name="f12" fmla="val 933006"/>
              <a:gd name="f13" fmla="val 2140466"/>
              <a:gd name="f14" fmla="val 3474189"/>
              <a:gd name="f15" fmla="val 4641197"/>
              <a:gd name="f16" fmla="val 4163245"/>
              <a:gd name="f17" fmla="val 5711534"/>
              <a:gd name="f18" fmla="val 3791589"/>
              <a:gd name="f19" fmla="val 6546415"/>
              <a:gd name="f20" fmla="val 3638834"/>
              <a:gd name="f21" fmla="+- 0 0 -90"/>
              <a:gd name="f22" fmla="*/ f3 1 4386504"/>
              <a:gd name="f23" fmla="*/ f4 1 6858000"/>
              <a:gd name="f24" fmla="+- f7 0 f5"/>
              <a:gd name="f25" fmla="+- f6 0 f5"/>
              <a:gd name="f26" fmla="*/ f21 f0 1"/>
              <a:gd name="f27" fmla="*/ f25 1 4386504"/>
              <a:gd name="f28" fmla="*/ f24 1 6858000"/>
              <a:gd name="f29" fmla="*/ 0 f25 1"/>
              <a:gd name="f30" fmla="*/ 0 f24 1"/>
              <a:gd name="f31" fmla="*/ 3588437 f25 1"/>
              <a:gd name="f32" fmla="*/ 3623440 f25 1"/>
              <a:gd name="f33" fmla="*/ 58977 f24 1"/>
              <a:gd name="f34" fmla="*/ 4386504 f25 1"/>
              <a:gd name="f35" fmla="*/ 3474189 f24 1"/>
              <a:gd name="f36" fmla="*/ 3791589 f25 1"/>
              <a:gd name="f37" fmla="*/ 6546415 f24 1"/>
              <a:gd name="f38" fmla="*/ 3638834 f25 1"/>
              <a:gd name="f39" fmla="*/ 6858000 f24 1"/>
              <a:gd name="f40" fmla="*/ f26 1 f2"/>
              <a:gd name="f41" fmla="*/ f29 1 4386504"/>
              <a:gd name="f42" fmla="*/ f30 1 6858000"/>
              <a:gd name="f43" fmla="*/ f31 1 4386504"/>
              <a:gd name="f44" fmla="*/ f32 1 4386504"/>
              <a:gd name="f45" fmla="*/ f33 1 6858000"/>
              <a:gd name="f46" fmla="*/ f34 1 4386504"/>
              <a:gd name="f47" fmla="*/ f35 1 6858000"/>
              <a:gd name="f48" fmla="*/ f36 1 4386504"/>
              <a:gd name="f49" fmla="*/ f37 1 6858000"/>
              <a:gd name="f50" fmla="*/ f38 1 4386504"/>
              <a:gd name="f51" fmla="*/ f39 1 6858000"/>
              <a:gd name="f52" fmla="*/ f5 1 f27"/>
              <a:gd name="f53" fmla="*/ f6 1 f27"/>
              <a:gd name="f54" fmla="*/ f5 1 f28"/>
              <a:gd name="f55" fmla="*/ f7 1 f28"/>
              <a:gd name="f56" fmla="+- f40 0 f1"/>
              <a:gd name="f57" fmla="*/ f41 1 f27"/>
              <a:gd name="f58" fmla="*/ f42 1 f28"/>
              <a:gd name="f59" fmla="*/ f43 1 f27"/>
              <a:gd name="f60" fmla="*/ f44 1 f27"/>
              <a:gd name="f61" fmla="*/ f45 1 f28"/>
              <a:gd name="f62" fmla="*/ f46 1 f27"/>
              <a:gd name="f63" fmla="*/ f47 1 f28"/>
              <a:gd name="f64" fmla="*/ f48 1 f27"/>
              <a:gd name="f65" fmla="*/ f49 1 f28"/>
              <a:gd name="f66" fmla="*/ f50 1 f27"/>
              <a:gd name="f67" fmla="*/ f51 1 f28"/>
              <a:gd name="f68" fmla="*/ f52 f22 1"/>
              <a:gd name="f69" fmla="*/ f53 f22 1"/>
              <a:gd name="f70" fmla="*/ f55 f23 1"/>
              <a:gd name="f71" fmla="*/ f54 f23 1"/>
              <a:gd name="f72" fmla="*/ f57 f22 1"/>
              <a:gd name="f73" fmla="*/ f58 f23 1"/>
              <a:gd name="f74" fmla="*/ f59 f22 1"/>
              <a:gd name="f75" fmla="*/ f60 f22 1"/>
              <a:gd name="f76" fmla="*/ f61 f23 1"/>
              <a:gd name="f77" fmla="*/ f62 f22 1"/>
              <a:gd name="f78" fmla="*/ f63 f23 1"/>
              <a:gd name="f79" fmla="*/ f64 f22 1"/>
              <a:gd name="f80" fmla="*/ f65 f23 1"/>
              <a:gd name="f81" fmla="*/ f66 f22 1"/>
              <a:gd name="f82" fmla="*/ f67 f23 1"/>
            </a:gdLst>
            <a:ahLst/>
            <a:cxnLst>
              <a:cxn ang="3cd4">
                <a:pos x="hc" y="t"/>
              </a:cxn>
              <a:cxn ang="0">
                <a:pos x="r" y="vc"/>
              </a:cxn>
              <a:cxn ang="cd4">
                <a:pos x="hc" y="b"/>
              </a:cxn>
              <a:cxn ang="cd2">
                <a:pos x="l" y="vc"/>
              </a:cxn>
              <a:cxn ang="f56">
                <a:pos x="f72" y="f73"/>
              </a:cxn>
              <a:cxn ang="f56">
                <a:pos x="f74" y="f73"/>
              </a:cxn>
              <a:cxn ang="f56">
                <a:pos x="f75" y="f76"/>
              </a:cxn>
              <a:cxn ang="f56">
                <a:pos x="f77" y="f78"/>
              </a:cxn>
              <a:cxn ang="f56">
                <a:pos x="f79" y="f80"/>
              </a:cxn>
              <a:cxn ang="f56">
                <a:pos x="f81" y="f82"/>
              </a:cxn>
              <a:cxn ang="f56">
                <a:pos x="f72" y="f82"/>
              </a:cxn>
            </a:cxnLst>
            <a:rect l="f68" t="f71" r="f69" b="f70"/>
            <a:pathLst>
              <a:path w="4386504" h="6858000">
                <a:moveTo>
                  <a:pt x="f5" y="f5"/>
                </a:moveTo>
                <a:lnTo>
                  <a:pt x="f8" y="f5"/>
                </a:lnTo>
                <a:lnTo>
                  <a:pt x="f9" y="f10"/>
                </a:lnTo>
                <a:cubicBezTo>
                  <a:pt x="f11" y="f12"/>
                  <a:pt x="f6" y="f13"/>
                  <a:pt x="f6" y="f14"/>
                </a:cubicBezTo>
                <a:cubicBezTo>
                  <a:pt x="f6" y="f15"/>
                  <a:pt x="f16" y="f17"/>
                  <a:pt x="f18" y="f19"/>
                </a:cubicBezTo>
                <a:lnTo>
                  <a:pt x="f20" y="f7"/>
                </a:lnTo>
                <a:lnTo>
                  <a:pt x="f5" y="f7"/>
                </a:lnTo>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Title 1">
            <a:extLst>
              <a:ext uri="{FF2B5EF4-FFF2-40B4-BE49-F238E27FC236}">
                <a16:creationId xmlns:a16="http://schemas.microsoft.com/office/drawing/2014/main" id="{9001C58A-08FC-2B05-41AD-B5BC66DECE84}"/>
              </a:ext>
            </a:extLst>
          </p:cNvPr>
          <p:cNvSpPr txBox="1">
            <a:spLocks noGrp="1"/>
          </p:cNvSpPr>
          <p:nvPr>
            <p:ph type="title"/>
          </p:nvPr>
        </p:nvSpPr>
        <p:spPr>
          <a:xfrm>
            <a:off x="438912" y="1511585"/>
            <a:ext cx="3430956" cy="2896435"/>
          </a:xfrm>
        </p:spPr>
        <p:txBody>
          <a:bodyPr anchor="b"/>
          <a:lstStyle/>
          <a:p>
            <a:pPr lvl="0"/>
            <a:r>
              <a:rPr lang="en-US" sz="4000"/>
              <a:t>Housing renovation sector: Havelock Street</a:t>
            </a:r>
          </a:p>
        </p:txBody>
      </p:sp>
      <p:sp>
        <p:nvSpPr>
          <p:cNvPr id="8" name="Rectangle 37">
            <a:extLst>
              <a:ext uri="{FF2B5EF4-FFF2-40B4-BE49-F238E27FC236}">
                <a16:creationId xmlns:a16="http://schemas.microsoft.com/office/drawing/2014/main" id="{4500E2AE-3CDD-ABC8-3C0D-4BEA5294CDFA}"/>
              </a:ext>
            </a:extLst>
          </p:cNvPr>
          <p:cNvSpPr>
            <a:spLocks noMove="1" noResize="1"/>
          </p:cNvSpPr>
          <p:nvPr/>
        </p:nvSpPr>
        <p:spPr>
          <a:xfrm rot="5400013">
            <a:off x="767986" y="346795"/>
            <a:ext cx="146304" cy="704088"/>
          </a:xfrm>
          <a:prstGeom prst="rect">
            <a:avLst/>
          </a:prstGeom>
          <a:solidFill>
            <a:srgbClr val="ED7D3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venir Next LT Pro"/>
            </a:endParaRPr>
          </a:p>
        </p:txBody>
      </p:sp>
      <p:sp>
        <p:nvSpPr>
          <p:cNvPr id="9" name="Rectangle 39">
            <a:extLst>
              <a:ext uri="{FF2B5EF4-FFF2-40B4-BE49-F238E27FC236}">
                <a16:creationId xmlns:a16="http://schemas.microsoft.com/office/drawing/2014/main" id="{5315F8C5-F08F-3E7D-A4D7-1EFAC043460C}"/>
              </a:ext>
            </a:extLst>
          </p:cNvPr>
          <p:cNvSpPr>
            <a:spLocks noMove="1" noResize="1"/>
          </p:cNvSpPr>
          <p:nvPr/>
        </p:nvSpPr>
        <p:spPr>
          <a:xfrm>
            <a:off x="438912" y="4544568"/>
            <a:ext cx="3414963" cy="18288"/>
          </a:xfrm>
          <a:prstGeom prst="rect">
            <a:avLst/>
          </a:prstGeom>
          <a:solidFill>
            <a:srgbClr val="D5D5D5"/>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10" name="Picture 10" descr="A close-up of a logo&#10;&#10;Description automatically generated">
            <a:extLst>
              <a:ext uri="{FF2B5EF4-FFF2-40B4-BE49-F238E27FC236}">
                <a16:creationId xmlns:a16="http://schemas.microsoft.com/office/drawing/2014/main" id="{BCE1A992-1230-57F4-4A73-1C49B9F72B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4520" y="441691"/>
            <a:ext cx="2486043" cy="1400184"/>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6">
            <a:extLst>
              <a:ext uri="{FF2B5EF4-FFF2-40B4-BE49-F238E27FC236}">
                <a16:creationId xmlns:a16="http://schemas.microsoft.com/office/drawing/2014/main" id="{C7D99326-9764-A899-4A36-35D0F475F9F2}"/>
              </a:ext>
            </a:extLst>
          </p:cNvPr>
          <p:cNvSpPr>
            <a:spLocks noMove="1" noResize="1"/>
          </p:cNvSpPr>
          <p:nvPr/>
        </p:nvSpPr>
        <p:spPr>
          <a:xfrm>
            <a:off x="0" y="0"/>
            <a:ext cx="12188952"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4" descr="A building with a red fence and cars parked on the side&#10;&#10;Description automatically generated">
            <a:extLst>
              <a:ext uri="{FF2B5EF4-FFF2-40B4-BE49-F238E27FC236}">
                <a16:creationId xmlns:a16="http://schemas.microsoft.com/office/drawing/2014/main" id="{002CD0F5-7DB4-AA98-3F89-012F140E44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17647" y="555626"/>
            <a:ext cx="3451229" cy="4629150"/>
          </a:xfrm>
          <a:prstGeom prst="rect">
            <a:avLst/>
          </a:prstGeom>
          <a:noFill/>
          <a:ln cap="flat">
            <a:noFill/>
          </a:ln>
        </p:spPr>
      </p:pic>
      <p:pic>
        <p:nvPicPr>
          <p:cNvPr id="4" name="Picture 6" descr="A building with a garage&#10;&#10;Description automatically generated">
            <a:extLst>
              <a:ext uri="{FF2B5EF4-FFF2-40B4-BE49-F238E27FC236}">
                <a16:creationId xmlns:a16="http://schemas.microsoft.com/office/drawing/2014/main" id="{F8C8E879-48DF-AB4D-91DE-E21C32F6C1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0791" y="555626"/>
            <a:ext cx="5640384" cy="3744916"/>
          </a:xfrm>
          <a:prstGeom prst="rect">
            <a:avLst/>
          </a:prstGeom>
          <a:noFill/>
          <a:ln cap="flat">
            <a:noFill/>
          </a:ln>
        </p:spPr>
      </p:pic>
      <p:pic>
        <p:nvPicPr>
          <p:cNvPr id="5" name="Picture 8" descr="A blue text on a white background&#10;&#10;Description automatically generated">
            <a:extLst>
              <a:ext uri="{FF2B5EF4-FFF2-40B4-BE49-F238E27FC236}">
                <a16:creationId xmlns:a16="http://schemas.microsoft.com/office/drawing/2014/main" id="{0EB22B89-5B58-6FE0-E63E-585DFBC42D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30791" y="4364038"/>
            <a:ext cx="5640384" cy="822329"/>
          </a:xfrm>
          <a:prstGeom prst="rect">
            <a:avLst/>
          </a:prstGeom>
          <a:noFill/>
          <a:ln cap="flat">
            <a:noFill/>
          </a:ln>
        </p:spPr>
      </p:pic>
      <p:sp>
        <p:nvSpPr>
          <p:cNvPr id="6" name="Title 1">
            <a:extLst>
              <a:ext uri="{FF2B5EF4-FFF2-40B4-BE49-F238E27FC236}">
                <a16:creationId xmlns:a16="http://schemas.microsoft.com/office/drawing/2014/main" id="{138984FC-E450-39B9-EF07-6C051C8B53AB}"/>
              </a:ext>
            </a:extLst>
          </p:cNvPr>
          <p:cNvSpPr txBox="1">
            <a:spLocks noGrp="1"/>
          </p:cNvSpPr>
          <p:nvPr>
            <p:ph type="title"/>
          </p:nvPr>
        </p:nvSpPr>
        <p:spPr>
          <a:xfrm>
            <a:off x="838203" y="5358137"/>
            <a:ext cx="10515600" cy="942664"/>
          </a:xfrm>
        </p:spPr>
        <p:txBody>
          <a:bodyPr anchorCtr="1"/>
          <a:lstStyle/>
          <a:p>
            <a:pPr lvl="0" algn="ctr"/>
            <a:r>
              <a:rPr lang="en-US"/>
              <a:t>Housing renovation sector: Chalmers Street</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for a company&#10;&#10;Description automatically generated with medium confidence">
            <a:extLst>
              <a:ext uri="{FF2B5EF4-FFF2-40B4-BE49-F238E27FC236}">
                <a16:creationId xmlns:a16="http://schemas.microsoft.com/office/drawing/2014/main" id="{4928CA1E-E925-DD30-0C20-5A30514224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04EA79A-992F-724F-C40A-BF9C35E9067E}"/>
              </a:ext>
            </a:extLst>
          </p:cNvPr>
          <p:cNvSpPr>
            <a:spLocks noGrp="1"/>
          </p:cNvSpPr>
          <p:nvPr>
            <p:ph type="ctrTitle"/>
          </p:nvPr>
        </p:nvSpPr>
        <p:spPr>
          <a:xfrm>
            <a:off x="399393" y="911378"/>
            <a:ext cx="9144000" cy="4641626"/>
          </a:xfrm>
        </p:spPr>
        <p:txBody>
          <a:bodyPr anchor="t" anchorCtr="0">
            <a:normAutofit/>
          </a:bodyPr>
          <a:lstStyle/>
          <a:p>
            <a:pPr algn="l"/>
            <a:r>
              <a:rPr lang="en-US" sz="2400" b="1" dirty="0">
                <a:solidFill>
                  <a:srgbClr val="F0C75E"/>
                </a:solidFill>
                <a:latin typeface="Arial" panose="020B0604020202020204" pitchFamily="34" charset="0"/>
                <a:cs typeface="Arial" panose="020B0604020202020204" pitchFamily="34" charset="0"/>
              </a:rPr>
              <a:t>Award – </a:t>
            </a:r>
            <a:br>
              <a:rPr lang="en-US" sz="4800" b="1" dirty="0">
                <a:solidFill>
                  <a:schemeClr val="bg1"/>
                </a:solidFill>
                <a:latin typeface="Arial" panose="020B0604020202020204" pitchFamily="34" charset="0"/>
                <a:cs typeface="Arial" panose="020B0604020202020204" pitchFamily="34" charset="0"/>
              </a:rPr>
            </a:br>
            <a:r>
              <a:rPr lang="en-GB" sz="4800" b="1" dirty="0">
                <a:solidFill>
                  <a:schemeClr val="bg1"/>
                </a:solidFill>
                <a:effectLst/>
                <a:latin typeface="Arial" panose="020B0604020202020204" pitchFamily="34" charset="0"/>
                <a:cs typeface="Arial" panose="020B0604020202020204" pitchFamily="34" charset="0"/>
              </a:rPr>
              <a:t>Best environmentally friendly retrofit</a:t>
            </a:r>
            <a:br>
              <a:rPr lang="en-GB" sz="4800" b="1" dirty="0">
                <a:solidFill>
                  <a:schemeClr val="bg1"/>
                </a:solidFill>
                <a:effectLst/>
                <a:latin typeface="Arial" panose="020B0604020202020204" pitchFamily="34" charset="0"/>
                <a:cs typeface="Arial" panose="020B0604020202020204" pitchFamily="34" charset="0"/>
              </a:rPr>
            </a:br>
            <a:endParaRPr lang="en-US" sz="4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402841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8">
            <a:extLst>
              <a:ext uri="{FF2B5EF4-FFF2-40B4-BE49-F238E27FC236}">
                <a16:creationId xmlns:a16="http://schemas.microsoft.com/office/drawing/2014/main" id="{CD9724BE-9D4E-D3C7-9176-CA2E08D9CE6F}"/>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C0C46739-1B21-1568-474F-E39B3051C423}"/>
              </a:ext>
            </a:extLst>
          </p:cNvPr>
          <p:cNvSpPr txBox="1">
            <a:spLocks noGrp="1"/>
          </p:cNvSpPr>
          <p:nvPr>
            <p:ph type="title"/>
          </p:nvPr>
        </p:nvSpPr>
        <p:spPr>
          <a:xfrm>
            <a:off x="359176" y="1144764"/>
            <a:ext cx="3340961" cy="2896435"/>
          </a:xfrm>
        </p:spPr>
        <p:txBody>
          <a:bodyPr anchor="b"/>
          <a:lstStyle/>
          <a:p>
            <a:pPr lvl="0"/>
            <a:r>
              <a:rPr lang="en-US" sz="3700"/>
              <a:t>Environmentally friendly retrofit: Barnes House</a:t>
            </a:r>
          </a:p>
        </p:txBody>
      </p:sp>
      <p:sp>
        <p:nvSpPr>
          <p:cNvPr id="4" name="Rectangle 59">
            <a:extLst>
              <a:ext uri="{FF2B5EF4-FFF2-40B4-BE49-F238E27FC236}">
                <a16:creationId xmlns:a16="http://schemas.microsoft.com/office/drawing/2014/main" id="{E092CF6E-2FB2-4CC7-62B8-E7117429CE1A}"/>
              </a:ext>
            </a:extLst>
          </p:cNvPr>
          <p:cNvSpPr>
            <a:spLocks noMove="1" noResize="1"/>
          </p:cNvSpPr>
          <p:nvPr/>
        </p:nvSpPr>
        <p:spPr>
          <a:xfrm rot="5400013">
            <a:off x="688250" y="346795"/>
            <a:ext cx="146304" cy="704088"/>
          </a:xfrm>
          <a:prstGeom prst="rect">
            <a:avLst/>
          </a:prstGeom>
          <a:solidFill>
            <a:srgbClr val="ED7D3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5" name="Picture 10" descr="A brick house with a few windows&#10;&#10;Description automatically generated">
            <a:extLst>
              <a:ext uri="{FF2B5EF4-FFF2-40B4-BE49-F238E27FC236}">
                <a16:creationId xmlns:a16="http://schemas.microsoft.com/office/drawing/2014/main" id="{64DE330C-B7DF-418D-E143-AC309BDA119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197470" y="9"/>
            <a:ext cx="3547149" cy="4136059"/>
          </a:xfrm>
          <a:prstGeom prst="rect">
            <a:avLst/>
          </a:prstGeom>
          <a:noFill/>
          <a:ln cap="flat">
            <a:noFill/>
          </a:ln>
        </p:spPr>
      </p:pic>
      <p:sp>
        <p:nvSpPr>
          <p:cNvPr id="6" name="Rectangle 60">
            <a:extLst>
              <a:ext uri="{FF2B5EF4-FFF2-40B4-BE49-F238E27FC236}">
                <a16:creationId xmlns:a16="http://schemas.microsoft.com/office/drawing/2014/main" id="{23B70784-6E11-0504-8B07-62880A71920C}"/>
              </a:ext>
            </a:extLst>
          </p:cNvPr>
          <p:cNvSpPr>
            <a:spLocks noMove="1" noResize="1"/>
          </p:cNvSpPr>
          <p:nvPr/>
        </p:nvSpPr>
        <p:spPr>
          <a:xfrm>
            <a:off x="359176" y="4177747"/>
            <a:ext cx="3325389" cy="18288"/>
          </a:xfrm>
          <a:prstGeom prst="rect">
            <a:avLst/>
          </a:prstGeom>
          <a:solidFill>
            <a:srgbClr val="D5D5D5"/>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7" name="Picture 18" descr="A brick building with a few windows&#10;&#10;Description automatically generated">
            <a:extLst>
              <a:ext uri="{FF2B5EF4-FFF2-40B4-BE49-F238E27FC236}">
                <a16:creationId xmlns:a16="http://schemas.microsoft.com/office/drawing/2014/main" id="{1BFCD4FF-E6D7-BD68-1EE6-6C7BF22D413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197470" y="4241535"/>
            <a:ext cx="3547149" cy="2616464"/>
          </a:xfrm>
          <a:prstGeom prst="rect">
            <a:avLst/>
          </a:prstGeom>
          <a:noFill/>
          <a:ln cap="flat">
            <a:noFill/>
          </a:ln>
        </p:spPr>
      </p:pic>
      <p:pic>
        <p:nvPicPr>
          <p:cNvPr id="8" name="Picture 12" descr="A living room with a black couch and a kitchen&#10;&#10;Description automatically generated">
            <a:extLst>
              <a:ext uri="{FF2B5EF4-FFF2-40B4-BE49-F238E27FC236}">
                <a16:creationId xmlns:a16="http://schemas.microsoft.com/office/drawing/2014/main" id="{83E75F92-F241-8588-EBCB-F741F3DD327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862724" y="9"/>
            <a:ext cx="4329272" cy="6857990"/>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building with boats in the water&#10;&#10;Description automatically generated with medium confidence">
            <a:extLst>
              <a:ext uri="{FF2B5EF4-FFF2-40B4-BE49-F238E27FC236}">
                <a16:creationId xmlns:a16="http://schemas.microsoft.com/office/drawing/2014/main" id="{0CD5B546-D3EB-8F68-7974-A7A88F87C43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9"/>
            <a:ext cx="12191996" cy="6857990"/>
          </a:xfrm>
          <a:prstGeom prst="rect">
            <a:avLst/>
          </a:prstGeom>
          <a:noFill/>
          <a:ln cap="flat">
            <a:noFill/>
          </a:ln>
        </p:spPr>
      </p:pic>
      <p:sp>
        <p:nvSpPr>
          <p:cNvPr id="3" name="Title 1">
            <a:extLst>
              <a:ext uri="{FF2B5EF4-FFF2-40B4-BE49-F238E27FC236}">
                <a16:creationId xmlns:a16="http://schemas.microsoft.com/office/drawing/2014/main" id="{9E031F7A-A6C1-75F6-4201-36BD027F6E5D}"/>
              </a:ext>
            </a:extLst>
          </p:cNvPr>
          <p:cNvSpPr txBox="1">
            <a:spLocks noGrp="1"/>
          </p:cNvSpPr>
          <p:nvPr>
            <p:ph type="ctrTitle"/>
          </p:nvPr>
        </p:nvSpPr>
        <p:spPr>
          <a:xfrm>
            <a:off x="54269" y="66851"/>
            <a:ext cx="4166920" cy="4315364"/>
          </a:xfrm>
        </p:spPr>
        <p:txBody>
          <a:bodyPr anchor="t">
            <a:noAutofit/>
          </a:bodyPr>
          <a:lstStyle/>
          <a:p>
            <a:pPr lvl="0" algn="l">
              <a:lnSpc>
                <a:spcPct val="150000"/>
              </a:lnSpc>
            </a:pPr>
            <a:r>
              <a:rPr lang="en-GB" sz="3200">
                <a:solidFill>
                  <a:srgbClr val="E7E6E6"/>
                </a:solidFill>
                <a:highlight>
                  <a:srgbClr val="000000"/>
                </a:highlight>
                <a:latin typeface="Grandview (Headings)"/>
              </a:rPr>
              <a:t>ENVIRONMENTALLY FRIENDLY RETROFIT: ST. KENTIGERN’S CHURCH</a:t>
            </a:r>
          </a:p>
        </p:txBody>
      </p:sp>
      <p:pic>
        <p:nvPicPr>
          <p:cNvPr id="4" name="Picture 12" descr="A logo with text and a door&#10;&#10;Description automatically generated">
            <a:extLst>
              <a:ext uri="{FF2B5EF4-FFF2-40B4-BE49-F238E27FC236}">
                <a16:creationId xmlns:a16="http://schemas.microsoft.com/office/drawing/2014/main" id="{A9106F03-EBCC-B7B2-C3F2-113AEA8749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5175110"/>
            <a:ext cx="2207617" cy="1554726"/>
          </a:xfrm>
          <a:prstGeom prst="rect">
            <a:avLst/>
          </a:prstGeom>
          <a:noFill/>
          <a:ln cap="flat">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002134" y="204690"/>
            <a:ext cx="957734" cy="962220"/>
          </a:xfrm>
          <a:custGeom>
            <a:avLst/>
            <a:gdLst/>
            <a:ahLst/>
            <a:cxnLst/>
            <a:rect l="l" t="t" r="r" b="b"/>
            <a:pathLst>
              <a:path w="1436601" h="1443330">
                <a:moveTo>
                  <a:pt x="0" y="0"/>
                </a:moveTo>
                <a:lnTo>
                  <a:pt x="1436601" y="0"/>
                </a:lnTo>
                <a:lnTo>
                  <a:pt x="1436601" y="1443330"/>
                </a:lnTo>
                <a:lnTo>
                  <a:pt x="0" y="144333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6" name="TextBox 6"/>
          <p:cNvSpPr txBox="1"/>
          <p:nvPr/>
        </p:nvSpPr>
        <p:spPr>
          <a:xfrm>
            <a:off x="3302000" y="533400"/>
            <a:ext cx="5588000" cy="1012778"/>
          </a:xfrm>
          <a:prstGeom prst="rect">
            <a:avLst/>
          </a:prstGeom>
        </p:spPr>
        <p:txBody>
          <a:bodyPr wrap="square" lIns="0" tIns="0" rIns="0" bIns="0" rtlCol="0" anchor="t">
            <a:spAutoFit/>
          </a:bodyPr>
          <a:lstStyle/>
          <a:p>
            <a:pPr algn="ctr">
              <a:lnSpc>
                <a:spcPts val="4095"/>
              </a:lnSpc>
            </a:pPr>
            <a:r>
              <a:rPr lang="en-US" sz="2925" dirty="0">
                <a:solidFill>
                  <a:srgbClr val="EE2737"/>
                </a:solidFill>
                <a:latin typeface="Montserrat Classic Bold"/>
              </a:rPr>
              <a:t>691 Ferry Road, Edinburgh</a:t>
            </a:r>
          </a:p>
          <a:p>
            <a:pPr algn="ctr">
              <a:lnSpc>
                <a:spcPts val="4095"/>
              </a:lnSpc>
            </a:pPr>
            <a:r>
              <a:rPr lang="en-US" sz="2925" dirty="0">
                <a:solidFill>
                  <a:srgbClr val="0F2C50"/>
                </a:solidFill>
                <a:latin typeface="Montserrat Classic" panose="020B0604020202020204" charset="0"/>
              </a:rPr>
              <a:t>2 bedroom house</a:t>
            </a:r>
          </a:p>
        </p:txBody>
      </p:sp>
      <p:sp>
        <p:nvSpPr>
          <p:cNvPr id="7" name="TextBox 7"/>
          <p:cNvSpPr txBox="1"/>
          <p:nvPr/>
        </p:nvSpPr>
        <p:spPr>
          <a:xfrm>
            <a:off x="6850311" y="2548723"/>
            <a:ext cx="3867249" cy="4165243"/>
          </a:xfrm>
          <a:prstGeom prst="rect">
            <a:avLst/>
          </a:prstGeom>
        </p:spPr>
        <p:txBody>
          <a:bodyPr lIns="0" tIns="0" rIns="0" bIns="0" rtlCol="0" anchor="t">
            <a:spAutoFit/>
          </a:bodyPr>
          <a:lstStyle/>
          <a:p>
            <a:pPr algn="ctr"/>
            <a:r>
              <a:rPr lang="en-US" sz="2400" dirty="0">
                <a:solidFill>
                  <a:srgbClr val="0F2C50"/>
                </a:solidFill>
                <a:latin typeface="Montserrat Classic" panose="020B0604020202020204" charset="0"/>
              </a:rPr>
              <a:t>Our most recent Empty Homes sale (in-room auction, Tuesday 6th February at The Radisson RED Hotel in Glasgow) </a:t>
            </a:r>
          </a:p>
          <a:p>
            <a:pPr algn="ctr">
              <a:lnSpc>
                <a:spcPts val="3822"/>
              </a:lnSpc>
              <a:spcBef>
                <a:spcPct val="0"/>
              </a:spcBef>
            </a:pPr>
            <a:endParaRPr lang="en-US" sz="2730" dirty="0">
              <a:solidFill>
                <a:srgbClr val="0F2C50"/>
              </a:solidFill>
              <a:latin typeface="Montserrat Classic" panose="020B0604020202020204" charset="0"/>
            </a:endParaRPr>
          </a:p>
          <a:p>
            <a:pPr algn="ctr">
              <a:lnSpc>
                <a:spcPts val="3822"/>
              </a:lnSpc>
              <a:spcBef>
                <a:spcPct val="0"/>
              </a:spcBef>
            </a:pPr>
            <a:r>
              <a:rPr lang="en-US" sz="2730" b="1" dirty="0">
                <a:solidFill>
                  <a:srgbClr val="0F2C50"/>
                </a:solidFill>
                <a:latin typeface="Montserrat Classic" panose="020B0604020202020204" charset="0"/>
              </a:rPr>
              <a:t>Guide price: £75,000+</a:t>
            </a:r>
          </a:p>
          <a:p>
            <a:pPr algn="ctr">
              <a:lnSpc>
                <a:spcPts val="3822"/>
              </a:lnSpc>
              <a:spcBef>
                <a:spcPct val="0"/>
              </a:spcBef>
            </a:pPr>
            <a:r>
              <a:rPr lang="en-US" sz="3200" b="1" dirty="0">
                <a:solidFill>
                  <a:srgbClr val="FF0000"/>
                </a:solidFill>
                <a:latin typeface="Montserrat Classic" panose="020B0604020202020204" charset="0"/>
              </a:rPr>
              <a:t>Sold for: £131,000</a:t>
            </a:r>
          </a:p>
        </p:txBody>
      </p:sp>
      <p:pic>
        <p:nvPicPr>
          <p:cNvPr id="9" name="Picture 8" descr="A building with a gravel path and plants&#10;&#10;Description automatically generated with medium confidence">
            <a:extLst>
              <a:ext uri="{FF2B5EF4-FFF2-40B4-BE49-F238E27FC236}">
                <a16:creationId xmlns:a16="http://schemas.microsoft.com/office/drawing/2014/main" id="{9B6B8B8A-3A57-8EC0-2815-6075501203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3600" y="1975339"/>
            <a:ext cx="5080000" cy="2907323"/>
          </a:xfrm>
          <a:prstGeom prst="roundRect">
            <a:avLst/>
          </a:prstGeom>
        </p:spPr>
      </p:pic>
      <p:pic>
        <p:nvPicPr>
          <p:cNvPr id="11" name="Picture 10" descr="A living room with a couch and a coffee table&#10;&#10;Description automatically generated">
            <a:extLst>
              <a:ext uri="{FF2B5EF4-FFF2-40B4-BE49-F238E27FC236}">
                <a16:creationId xmlns:a16="http://schemas.microsoft.com/office/drawing/2014/main" id="{5AD7B0D5-3210-4DED-5606-05B7C58B12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3600" y="4953001"/>
            <a:ext cx="2404533" cy="1586523"/>
          </a:xfrm>
          <a:prstGeom prst="roundRect">
            <a:avLst/>
          </a:prstGeom>
        </p:spPr>
      </p:pic>
      <p:pic>
        <p:nvPicPr>
          <p:cNvPr id="13" name="Picture 12" descr="A kitchen with a broken ceiling&#10;&#10;Description automatically generated">
            <a:extLst>
              <a:ext uri="{FF2B5EF4-FFF2-40B4-BE49-F238E27FC236}">
                <a16:creationId xmlns:a16="http://schemas.microsoft.com/office/drawing/2014/main" id="{7DFF93D3-A9EC-0257-1226-EBA87B8DF1E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52800" y="4947139"/>
            <a:ext cx="2590800" cy="1604107"/>
          </a:xfrm>
          <a:prstGeom prst="roundRect">
            <a:avLst/>
          </a:prstGeo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3">
            <a:extLst>
              <a:ext uri="{FF2B5EF4-FFF2-40B4-BE49-F238E27FC236}">
                <a16:creationId xmlns:a16="http://schemas.microsoft.com/office/drawing/2014/main" id="{B37651A4-388B-1E19-C6A7-30E829BFF62C}"/>
              </a:ext>
            </a:extLst>
          </p:cNvPr>
          <p:cNvSpPr>
            <a:spLocks noMove="1" noResize="1"/>
          </p:cNvSpPr>
          <p:nvPr/>
        </p:nvSpPr>
        <p:spPr>
          <a:xfrm>
            <a:off x="0" y="0"/>
            <a:ext cx="12188952"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C4298579-12CF-CFDE-25F5-ADAD7546C24B}"/>
              </a:ext>
            </a:extLst>
          </p:cNvPr>
          <p:cNvSpPr txBox="1">
            <a:spLocks noGrp="1"/>
          </p:cNvSpPr>
          <p:nvPr>
            <p:ph type="title"/>
          </p:nvPr>
        </p:nvSpPr>
        <p:spPr>
          <a:xfrm>
            <a:off x="838203" y="728657"/>
            <a:ext cx="3785515" cy="3728850"/>
          </a:xfrm>
        </p:spPr>
        <p:txBody>
          <a:bodyPr anchor="b"/>
          <a:lstStyle/>
          <a:p>
            <a:pPr lvl="0"/>
            <a:r>
              <a:rPr lang="en-US" sz="4000"/>
              <a:t>Environmentally friendly retrofit: Sapphire House, Jedburgh</a:t>
            </a:r>
          </a:p>
        </p:txBody>
      </p:sp>
      <p:pic>
        <p:nvPicPr>
          <p:cNvPr id="4" name="Picture 4" descr="A collage of a building&#10;&#10;Description automatically generated">
            <a:extLst>
              <a:ext uri="{FF2B5EF4-FFF2-40B4-BE49-F238E27FC236}">
                <a16:creationId xmlns:a16="http://schemas.microsoft.com/office/drawing/2014/main" id="{6F40DBB6-13BB-9C58-44BA-74BDA1CD23CB}"/>
              </a:ext>
            </a:extLst>
          </p:cNvPr>
          <p:cNvPicPr>
            <a:picLocks noChangeAspect="1"/>
          </p:cNvPicPr>
          <p:nvPr/>
        </p:nvPicPr>
        <p:blipFill>
          <a:blip r:embed="rId2" cstate="screen">
            <a:extLst>
              <a:ext uri="{28A0092B-C50C-407E-A947-70E740481C1C}">
                <a14:useLocalDpi xmlns:a14="http://schemas.microsoft.com/office/drawing/2010/main"/>
              </a:ext>
            </a:extLst>
          </a:blip>
          <a:srcRect l="3649" r="1" b="1"/>
          <a:stretch>
            <a:fillRect/>
          </a:stretch>
        </p:blipFill>
        <p:spPr>
          <a:xfrm>
            <a:off x="5009503" y="9"/>
            <a:ext cx="7182493" cy="6857990"/>
          </a:xfrm>
          <a:prstGeom prst="rect">
            <a:avLst/>
          </a:prstGeom>
          <a:noFill/>
          <a:ln cap="flat">
            <a:noFill/>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8">
            <a:extLst>
              <a:ext uri="{FF2B5EF4-FFF2-40B4-BE49-F238E27FC236}">
                <a16:creationId xmlns:a16="http://schemas.microsoft.com/office/drawing/2014/main" id="{7FC6F815-4944-DE7A-1A7D-D5549B666B92}"/>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2F274C20-A49C-4274-437B-2CBF88234804}"/>
              </a:ext>
            </a:extLst>
          </p:cNvPr>
          <p:cNvSpPr txBox="1">
            <a:spLocks noGrp="1"/>
          </p:cNvSpPr>
          <p:nvPr>
            <p:ph type="title"/>
          </p:nvPr>
        </p:nvSpPr>
        <p:spPr>
          <a:xfrm>
            <a:off x="359176" y="1144764"/>
            <a:ext cx="3340961" cy="2896435"/>
          </a:xfrm>
        </p:spPr>
        <p:txBody>
          <a:bodyPr anchor="b"/>
          <a:lstStyle/>
          <a:p>
            <a:pPr lvl="0"/>
            <a:r>
              <a:rPr lang="en-US" sz="3700"/>
              <a:t>Environmentally friendly retrofit: Barnes House</a:t>
            </a:r>
          </a:p>
        </p:txBody>
      </p:sp>
      <p:sp>
        <p:nvSpPr>
          <p:cNvPr id="4" name="Rectangle 59">
            <a:extLst>
              <a:ext uri="{FF2B5EF4-FFF2-40B4-BE49-F238E27FC236}">
                <a16:creationId xmlns:a16="http://schemas.microsoft.com/office/drawing/2014/main" id="{0589A2D2-5B54-9399-1E17-2A3CB6C1A3EA}"/>
              </a:ext>
            </a:extLst>
          </p:cNvPr>
          <p:cNvSpPr>
            <a:spLocks noMove="1" noResize="1"/>
          </p:cNvSpPr>
          <p:nvPr/>
        </p:nvSpPr>
        <p:spPr>
          <a:xfrm rot="5400013">
            <a:off x="688250" y="346795"/>
            <a:ext cx="146304" cy="704088"/>
          </a:xfrm>
          <a:prstGeom prst="rect">
            <a:avLst/>
          </a:prstGeom>
          <a:solidFill>
            <a:srgbClr val="ED7D3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5" name="Picture 10" descr="A brick house with a few windows&#10;&#10;Description automatically generated">
            <a:extLst>
              <a:ext uri="{FF2B5EF4-FFF2-40B4-BE49-F238E27FC236}">
                <a16:creationId xmlns:a16="http://schemas.microsoft.com/office/drawing/2014/main" id="{9A38B3E5-AE1C-FEE9-60C4-BCD7A8087A8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197470" y="9"/>
            <a:ext cx="3547149" cy="4136059"/>
          </a:xfrm>
          <a:prstGeom prst="rect">
            <a:avLst/>
          </a:prstGeom>
          <a:noFill/>
          <a:ln cap="flat">
            <a:noFill/>
          </a:ln>
        </p:spPr>
      </p:pic>
      <p:sp>
        <p:nvSpPr>
          <p:cNvPr id="6" name="Rectangle 60">
            <a:extLst>
              <a:ext uri="{FF2B5EF4-FFF2-40B4-BE49-F238E27FC236}">
                <a16:creationId xmlns:a16="http://schemas.microsoft.com/office/drawing/2014/main" id="{B4B9B38A-75FD-A298-440B-43E59EB881ED}"/>
              </a:ext>
            </a:extLst>
          </p:cNvPr>
          <p:cNvSpPr>
            <a:spLocks noMove="1" noResize="1"/>
          </p:cNvSpPr>
          <p:nvPr/>
        </p:nvSpPr>
        <p:spPr>
          <a:xfrm>
            <a:off x="359176" y="4177747"/>
            <a:ext cx="3325389" cy="18288"/>
          </a:xfrm>
          <a:prstGeom prst="rect">
            <a:avLst/>
          </a:prstGeom>
          <a:solidFill>
            <a:srgbClr val="D5D5D5"/>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7" name="Picture 18" descr="A brick building with a few windows&#10;&#10;Description automatically generated">
            <a:extLst>
              <a:ext uri="{FF2B5EF4-FFF2-40B4-BE49-F238E27FC236}">
                <a16:creationId xmlns:a16="http://schemas.microsoft.com/office/drawing/2014/main" id="{F566E0CF-6309-232B-0FEB-8DE1F7E9F67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197470" y="4241535"/>
            <a:ext cx="3547149" cy="2616464"/>
          </a:xfrm>
          <a:prstGeom prst="rect">
            <a:avLst/>
          </a:prstGeom>
          <a:noFill/>
          <a:ln cap="flat">
            <a:noFill/>
          </a:ln>
        </p:spPr>
      </p:pic>
      <p:pic>
        <p:nvPicPr>
          <p:cNvPr id="8" name="Picture 12" descr="A living room with a black couch and a kitchen&#10;&#10;Description automatically generated">
            <a:extLst>
              <a:ext uri="{FF2B5EF4-FFF2-40B4-BE49-F238E27FC236}">
                <a16:creationId xmlns:a16="http://schemas.microsoft.com/office/drawing/2014/main" id="{A7E6AF04-8E2B-215E-16EE-D2C6979D3E5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862724" y="9"/>
            <a:ext cx="4329272" cy="6857990"/>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for a company&#10;&#10;Description automatically generated with medium confidence">
            <a:extLst>
              <a:ext uri="{FF2B5EF4-FFF2-40B4-BE49-F238E27FC236}">
                <a16:creationId xmlns:a16="http://schemas.microsoft.com/office/drawing/2014/main" id="{4928CA1E-E925-DD30-0C20-5A30514224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04EA79A-992F-724F-C40A-BF9C35E9067E}"/>
              </a:ext>
            </a:extLst>
          </p:cNvPr>
          <p:cNvSpPr>
            <a:spLocks noGrp="1"/>
          </p:cNvSpPr>
          <p:nvPr>
            <p:ph type="ctrTitle"/>
          </p:nvPr>
        </p:nvSpPr>
        <p:spPr>
          <a:xfrm>
            <a:off x="399393" y="911378"/>
            <a:ext cx="9144000" cy="4270222"/>
          </a:xfrm>
        </p:spPr>
        <p:txBody>
          <a:bodyPr anchor="t" anchorCtr="0">
            <a:normAutofit/>
          </a:bodyPr>
          <a:lstStyle/>
          <a:p>
            <a:pPr algn="l"/>
            <a:r>
              <a:rPr lang="en-US" sz="4800" b="1" dirty="0">
                <a:solidFill>
                  <a:schemeClr val="bg1"/>
                </a:solidFill>
                <a:latin typeface="Arial" panose="020B0604020202020204" pitchFamily="34" charset="0"/>
                <a:cs typeface="Arial" panose="020B0604020202020204" pitchFamily="34" charset="0"/>
              </a:rPr>
              <a:t>Ministerial Address </a:t>
            </a:r>
            <a:br>
              <a:rPr lang="en-US" sz="4800" b="1" dirty="0">
                <a:solidFill>
                  <a:schemeClr val="bg1"/>
                </a:solidFill>
                <a:latin typeface="Arial" panose="020B0604020202020204" pitchFamily="34" charset="0"/>
                <a:cs typeface="Arial" panose="020B0604020202020204" pitchFamily="34" charset="0"/>
              </a:rPr>
            </a:br>
            <a:r>
              <a:rPr lang="en-US" sz="4800" b="1" dirty="0">
                <a:solidFill>
                  <a:schemeClr val="bg1"/>
                </a:solidFill>
                <a:latin typeface="Arial" panose="020B0604020202020204" pitchFamily="34" charset="0"/>
                <a:cs typeface="Arial" panose="020B0604020202020204" pitchFamily="34" charset="0"/>
              </a:rPr>
              <a:t>and Q&amp;A session</a:t>
            </a:r>
            <a:br>
              <a:rPr lang="en-US" sz="4800" b="1" dirty="0">
                <a:solidFill>
                  <a:schemeClr val="bg1"/>
                </a:solidFill>
                <a:latin typeface="Arial" panose="020B0604020202020204" pitchFamily="34" charset="0"/>
                <a:cs typeface="Arial" panose="020B0604020202020204" pitchFamily="34" charset="0"/>
              </a:rPr>
            </a:br>
            <a:br>
              <a:rPr lang="en-US" sz="4800" b="1"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Paul McLennan MSP</a:t>
            </a:r>
          </a:p>
        </p:txBody>
      </p:sp>
    </p:spTree>
    <p:extLst>
      <p:ext uri="{BB962C8B-B14F-4D97-AF65-F5344CB8AC3E}">
        <p14:creationId xmlns:p14="http://schemas.microsoft.com/office/powerpoint/2010/main" val="327886386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57601-DB99-212C-9B94-3DEDE6FC6C80}"/>
              </a:ext>
            </a:extLst>
          </p:cNvPr>
          <p:cNvSpPr>
            <a:spLocks noGrp="1"/>
          </p:cNvSpPr>
          <p:nvPr>
            <p:ph type="title"/>
          </p:nvPr>
        </p:nvSpPr>
        <p:spPr/>
        <p:txBody>
          <a:bodyPr/>
          <a:lstStyle/>
          <a:p>
            <a:endParaRPr lang="en-US"/>
          </a:p>
        </p:txBody>
      </p:sp>
      <p:pic>
        <p:nvPicPr>
          <p:cNvPr id="9" name="Content Placeholder 8" descr="A blue background with a shadow&#10;&#10;Description automatically generated with medium confidence">
            <a:extLst>
              <a:ext uri="{FF2B5EF4-FFF2-40B4-BE49-F238E27FC236}">
                <a16:creationId xmlns:a16="http://schemas.microsoft.com/office/drawing/2014/main" id="{856182CE-D42D-2A40-D4C1-A2B6F31D8E2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p:spPr>
      </p:pic>
      <p:grpSp>
        <p:nvGrpSpPr>
          <p:cNvPr id="4" name="Group 3">
            <a:extLst>
              <a:ext uri="{FF2B5EF4-FFF2-40B4-BE49-F238E27FC236}">
                <a16:creationId xmlns:a16="http://schemas.microsoft.com/office/drawing/2014/main" id="{87A070E0-77DA-FD94-A1CB-548FE9E94764}"/>
              </a:ext>
            </a:extLst>
          </p:cNvPr>
          <p:cNvGrpSpPr/>
          <p:nvPr/>
        </p:nvGrpSpPr>
        <p:grpSpPr>
          <a:xfrm>
            <a:off x="4467638" y="3163658"/>
            <a:ext cx="3256723" cy="523220"/>
            <a:chOff x="3916017" y="3163658"/>
            <a:chExt cx="3256723" cy="523220"/>
          </a:xfrm>
        </p:grpSpPr>
        <p:sp>
          <p:nvSpPr>
            <p:cNvPr id="5" name="TextBox 4">
              <a:extLst>
                <a:ext uri="{FF2B5EF4-FFF2-40B4-BE49-F238E27FC236}">
                  <a16:creationId xmlns:a16="http://schemas.microsoft.com/office/drawing/2014/main" id="{E389BB99-566F-6EA1-D93E-14E77B74F264}"/>
                </a:ext>
              </a:extLst>
            </p:cNvPr>
            <p:cNvSpPr txBox="1"/>
            <p:nvPr/>
          </p:nvSpPr>
          <p:spPr>
            <a:xfrm>
              <a:off x="3916017" y="3163658"/>
              <a:ext cx="2948609" cy="523220"/>
            </a:xfrm>
            <a:prstGeom prst="rect">
              <a:avLst/>
            </a:prstGeom>
            <a:noFill/>
          </p:spPr>
          <p:txBody>
            <a:bodyPr wrap="square" rtlCol="0">
              <a:spAutoFit/>
            </a:bodyPr>
            <a:lstStyle/>
            <a:p>
              <a:r>
                <a:rPr lang="en-US" sz="2800" b="1" dirty="0">
                  <a:solidFill>
                    <a:schemeClr val="bg1"/>
                  </a:solidFill>
                  <a:hlinkClick r:id="rId3">
                    <a:extLst>
                      <a:ext uri="{A12FA001-AC4F-418D-AE19-62706E023703}">
                        <ahyp:hlinkClr xmlns:ahyp="http://schemas.microsoft.com/office/drawing/2018/hyperlinkcolor" val="tx"/>
                      </a:ext>
                    </a:extLst>
                  </a:hlinkClick>
                </a:rPr>
                <a:t>WATCH THE VIDEO</a:t>
              </a:r>
              <a:endParaRPr lang="en-US" sz="2800" b="1" dirty="0">
                <a:solidFill>
                  <a:schemeClr val="bg1"/>
                </a:solidFill>
              </a:endParaRPr>
            </a:p>
          </p:txBody>
        </p:sp>
        <p:sp>
          <p:nvSpPr>
            <p:cNvPr id="6" name="Triangle 5">
              <a:extLst>
                <a:ext uri="{FF2B5EF4-FFF2-40B4-BE49-F238E27FC236}">
                  <a16:creationId xmlns:a16="http://schemas.microsoft.com/office/drawing/2014/main" id="{65CE5F26-33B0-CD53-6B0B-A2FFF187C274}"/>
                </a:ext>
              </a:extLst>
            </p:cNvPr>
            <p:cNvSpPr/>
            <p:nvPr/>
          </p:nvSpPr>
          <p:spPr>
            <a:xfrm rot="5400000">
              <a:off x="6858114" y="3279608"/>
              <a:ext cx="337931" cy="29132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165E4A45-804A-8DC6-58E2-A315E085D91B}"/>
              </a:ext>
            </a:extLst>
          </p:cNvPr>
          <p:cNvSpPr/>
          <p:nvPr/>
        </p:nvSpPr>
        <p:spPr>
          <a:xfrm>
            <a:off x="4215847" y="3061252"/>
            <a:ext cx="3747052" cy="72555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01830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for a company&#10;&#10;Description automatically generated with medium confidence">
            <a:extLst>
              <a:ext uri="{FF2B5EF4-FFF2-40B4-BE49-F238E27FC236}">
                <a16:creationId xmlns:a16="http://schemas.microsoft.com/office/drawing/2014/main" id="{4928CA1E-E925-DD30-0C20-5A30514224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04EA79A-992F-724F-C40A-BF9C35E9067E}"/>
              </a:ext>
            </a:extLst>
          </p:cNvPr>
          <p:cNvSpPr>
            <a:spLocks noGrp="1"/>
          </p:cNvSpPr>
          <p:nvPr>
            <p:ph type="ctrTitle"/>
          </p:nvPr>
        </p:nvSpPr>
        <p:spPr>
          <a:xfrm>
            <a:off x="399393" y="911378"/>
            <a:ext cx="9144000" cy="4270222"/>
          </a:xfrm>
        </p:spPr>
        <p:txBody>
          <a:bodyPr anchor="t" anchorCtr="0">
            <a:normAutofit/>
          </a:bodyPr>
          <a:lstStyle/>
          <a:p>
            <a:pPr algn="l"/>
            <a:r>
              <a:rPr lang="en-US" sz="4800" b="1" dirty="0">
                <a:solidFill>
                  <a:schemeClr val="bg1"/>
                </a:solidFill>
                <a:latin typeface="Arial" panose="020B0604020202020204" pitchFamily="34" charset="0"/>
                <a:cs typeface="Arial" panose="020B0604020202020204" pitchFamily="34" charset="0"/>
              </a:rPr>
              <a:t>Chair’s closing remarks</a:t>
            </a:r>
            <a:br>
              <a:rPr lang="en-US" sz="4800" b="1" dirty="0">
                <a:solidFill>
                  <a:schemeClr val="bg1"/>
                </a:solidFill>
                <a:latin typeface="Arial" panose="020B0604020202020204" pitchFamily="34" charset="0"/>
                <a:cs typeface="Arial" panose="020B0604020202020204" pitchFamily="34" charset="0"/>
              </a:rPr>
            </a:br>
            <a:br>
              <a:rPr lang="en-US" sz="4800" b="1"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John Mills</a:t>
            </a:r>
            <a:br>
              <a:rPr lang="en-US" sz="2400"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ALACHO and Fife Council</a:t>
            </a:r>
          </a:p>
        </p:txBody>
      </p:sp>
    </p:spTree>
    <p:extLst>
      <p:ext uri="{BB962C8B-B14F-4D97-AF65-F5344CB8AC3E}">
        <p14:creationId xmlns:p14="http://schemas.microsoft.com/office/powerpoint/2010/main" val="2694018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C7FF4-02E7-EEBD-D28C-CCC47E023C8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9F9C777-77D8-C927-4E6A-BDC27D8C2EF8}"/>
              </a:ext>
            </a:extLst>
          </p:cNvPr>
          <p:cNvSpPr/>
          <p:nvPr/>
        </p:nvSpPr>
        <p:spPr>
          <a:xfrm>
            <a:off x="11002134" y="204690"/>
            <a:ext cx="957734" cy="962220"/>
          </a:xfrm>
          <a:custGeom>
            <a:avLst/>
            <a:gdLst/>
            <a:ahLst/>
            <a:cxnLst/>
            <a:rect l="l" t="t" r="r" b="b"/>
            <a:pathLst>
              <a:path w="1436601" h="1443330">
                <a:moveTo>
                  <a:pt x="0" y="0"/>
                </a:moveTo>
                <a:lnTo>
                  <a:pt x="1436601" y="0"/>
                </a:lnTo>
                <a:lnTo>
                  <a:pt x="1436601" y="1443330"/>
                </a:lnTo>
                <a:lnTo>
                  <a:pt x="0" y="144333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6" name="TextBox 6">
            <a:extLst>
              <a:ext uri="{FF2B5EF4-FFF2-40B4-BE49-F238E27FC236}">
                <a16:creationId xmlns:a16="http://schemas.microsoft.com/office/drawing/2014/main" id="{4FD4329F-2922-8BA5-DBDF-D40629843465}"/>
              </a:ext>
            </a:extLst>
          </p:cNvPr>
          <p:cNvSpPr txBox="1"/>
          <p:nvPr/>
        </p:nvSpPr>
        <p:spPr>
          <a:xfrm>
            <a:off x="2870200" y="533400"/>
            <a:ext cx="6451600" cy="1012778"/>
          </a:xfrm>
          <a:prstGeom prst="rect">
            <a:avLst/>
          </a:prstGeom>
        </p:spPr>
        <p:txBody>
          <a:bodyPr wrap="square" lIns="0" tIns="0" rIns="0" bIns="0" rtlCol="0" anchor="t">
            <a:spAutoFit/>
          </a:bodyPr>
          <a:lstStyle/>
          <a:p>
            <a:pPr algn="ctr">
              <a:lnSpc>
                <a:spcPts val="4095"/>
              </a:lnSpc>
            </a:pPr>
            <a:r>
              <a:rPr lang="en-US" sz="2925" dirty="0">
                <a:solidFill>
                  <a:srgbClr val="EE2737"/>
                </a:solidFill>
                <a:latin typeface="Montserrat Classic Bold"/>
              </a:rPr>
              <a:t>48 Greenfield Crescent, Wishaw</a:t>
            </a:r>
          </a:p>
          <a:p>
            <a:pPr algn="ctr">
              <a:lnSpc>
                <a:spcPts val="4095"/>
              </a:lnSpc>
            </a:pPr>
            <a:r>
              <a:rPr lang="en-US" sz="2925" dirty="0">
                <a:solidFill>
                  <a:srgbClr val="0F2C50"/>
                </a:solidFill>
                <a:latin typeface="Montserrat Classic" panose="020B0604020202020204" charset="0"/>
              </a:rPr>
              <a:t>2 bedroom house</a:t>
            </a:r>
          </a:p>
        </p:txBody>
      </p:sp>
      <p:sp>
        <p:nvSpPr>
          <p:cNvPr id="7" name="TextBox 7">
            <a:extLst>
              <a:ext uri="{FF2B5EF4-FFF2-40B4-BE49-F238E27FC236}">
                <a16:creationId xmlns:a16="http://schemas.microsoft.com/office/drawing/2014/main" id="{087B6108-DD60-6CB6-B058-F3380CDDA50D}"/>
              </a:ext>
            </a:extLst>
          </p:cNvPr>
          <p:cNvSpPr txBox="1"/>
          <p:nvPr/>
        </p:nvSpPr>
        <p:spPr>
          <a:xfrm>
            <a:off x="6850311" y="2548723"/>
            <a:ext cx="3867249" cy="3795911"/>
          </a:xfrm>
          <a:prstGeom prst="rect">
            <a:avLst/>
          </a:prstGeom>
        </p:spPr>
        <p:txBody>
          <a:bodyPr lIns="0" tIns="0" rIns="0" bIns="0" rtlCol="0" anchor="t">
            <a:spAutoFit/>
          </a:bodyPr>
          <a:lstStyle/>
          <a:p>
            <a:pPr algn="ctr"/>
            <a:r>
              <a:rPr lang="en-US" sz="2400" dirty="0">
                <a:solidFill>
                  <a:srgbClr val="0F2C50"/>
                </a:solidFill>
                <a:latin typeface="Montserrat Classic" panose="020B0604020202020204" charset="0"/>
              </a:rPr>
              <a:t>A 2023 highlight </a:t>
            </a:r>
          </a:p>
          <a:p>
            <a:pPr algn="ctr"/>
            <a:r>
              <a:rPr lang="en-US" sz="2400" dirty="0">
                <a:solidFill>
                  <a:srgbClr val="0F2C50"/>
                </a:solidFill>
                <a:latin typeface="Montserrat Classic" panose="020B0604020202020204" charset="0"/>
              </a:rPr>
              <a:t>(in-room auction, Thursday 20</a:t>
            </a:r>
            <a:r>
              <a:rPr lang="en-US" sz="2400" baseline="30000" dirty="0">
                <a:solidFill>
                  <a:srgbClr val="0F2C50"/>
                </a:solidFill>
                <a:latin typeface="Montserrat Classic" panose="020B0604020202020204" charset="0"/>
              </a:rPr>
              <a:t>th</a:t>
            </a:r>
            <a:r>
              <a:rPr lang="en-US" sz="2400" dirty="0">
                <a:solidFill>
                  <a:srgbClr val="0F2C50"/>
                </a:solidFill>
                <a:latin typeface="Montserrat Classic" panose="020B0604020202020204" charset="0"/>
              </a:rPr>
              <a:t> July at The Radisson RED Hotel in Glasgow)  </a:t>
            </a:r>
          </a:p>
          <a:p>
            <a:pPr algn="ctr">
              <a:lnSpc>
                <a:spcPts val="3822"/>
              </a:lnSpc>
              <a:spcBef>
                <a:spcPct val="0"/>
              </a:spcBef>
            </a:pPr>
            <a:endParaRPr lang="en-US" sz="2730" dirty="0">
              <a:solidFill>
                <a:srgbClr val="0F2C50"/>
              </a:solidFill>
              <a:latin typeface="Montserrat Classic" panose="020B0604020202020204" charset="0"/>
            </a:endParaRPr>
          </a:p>
          <a:p>
            <a:pPr algn="ctr">
              <a:lnSpc>
                <a:spcPts val="3822"/>
              </a:lnSpc>
              <a:spcBef>
                <a:spcPct val="0"/>
              </a:spcBef>
            </a:pPr>
            <a:r>
              <a:rPr lang="en-US" sz="2730" b="1" dirty="0">
                <a:solidFill>
                  <a:srgbClr val="0F2C50"/>
                </a:solidFill>
                <a:latin typeface="Montserrat Classic" panose="020B0604020202020204" charset="0"/>
              </a:rPr>
              <a:t>Guide price: £30,000+</a:t>
            </a:r>
          </a:p>
          <a:p>
            <a:pPr algn="ctr">
              <a:lnSpc>
                <a:spcPts val="3822"/>
              </a:lnSpc>
              <a:spcBef>
                <a:spcPct val="0"/>
              </a:spcBef>
            </a:pPr>
            <a:r>
              <a:rPr lang="en-US" sz="3200" b="1" dirty="0">
                <a:solidFill>
                  <a:srgbClr val="FF0000"/>
                </a:solidFill>
                <a:latin typeface="Montserrat Classic" panose="020B0604020202020204" charset="0"/>
              </a:rPr>
              <a:t>Sold for: £57,000</a:t>
            </a:r>
          </a:p>
        </p:txBody>
      </p:sp>
      <p:pic>
        <p:nvPicPr>
          <p:cNvPr id="4098" name="Picture 2" descr="No photo description available.">
            <a:extLst>
              <a:ext uri="{FF2B5EF4-FFF2-40B4-BE49-F238E27FC236}">
                <a16:creationId xmlns:a16="http://schemas.microsoft.com/office/drawing/2014/main" id="{074B604D-F0CD-1F3D-3690-127CBA94D51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32"/>
          <a:stretch/>
        </p:blipFill>
        <p:spPr bwMode="auto">
          <a:xfrm>
            <a:off x="863600" y="1992923"/>
            <a:ext cx="5080000" cy="2871177"/>
          </a:xfrm>
          <a:prstGeom prst="roundRect">
            <a:avLst/>
          </a:prstGeom>
          <a:noFill/>
          <a:extLst>
            <a:ext uri="{909E8E84-426E-40DD-AFC4-6F175D3DCCD1}">
              <a14:hiddenFill xmlns:a14="http://schemas.microsoft.com/office/drawing/2010/main">
                <a:solidFill>
                  <a:srgbClr val="FFFFFF"/>
                </a:solidFill>
              </a14:hiddenFill>
            </a:ext>
          </a:extLst>
        </p:spPr>
      </p:pic>
      <p:pic>
        <p:nvPicPr>
          <p:cNvPr id="4100" name="Picture 4" descr="No photo description available.">
            <a:extLst>
              <a:ext uri="{FF2B5EF4-FFF2-40B4-BE49-F238E27FC236}">
                <a16:creationId xmlns:a16="http://schemas.microsoft.com/office/drawing/2014/main" id="{F210CBBB-10A8-F791-E20E-CDDB8E9E56B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92257" y="4953000"/>
            <a:ext cx="2370667" cy="1600200"/>
          </a:xfrm>
          <a:prstGeom prst="roundRect">
            <a:avLst/>
          </a:prstGeom>
          <a:noFill/>
          <a:extLst>
            <a:ext uri="{909E8E84-426E-40DD-AFC4-6F175D3DCCD1}">
              <a14:hiddenFill xmlns:a14="http://schemas.microsoft.com/office/drawing/2010/main">
                <a:solidFill>
                  <a:srgbClr val="FFFFFF"/>
                </a:solidFill>
              </a14:hiddenFill>
            </a:ext>
          </a:extLst>
        </p:spPr>
      </p:pic>
      <p:pic>
        <p:nvPicPr>
          <p:cNvPr id="4102" name="Picture 6" descr="No photo description available.">
            <a:extLst>
              <a:ext uri="{FF2B5EF4-FFF2-40B4-BE49-F238E27FC236}">
                <a16:creationId xmlns:a16="http://schemas.microsoft.com/office/drawing/2014/main" id="{3354E191-003D-8BB3-14C5-975D87CE071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454"/>
          <a:stretch/>
        </p:blipFill>
        <p:spPr bwMode="auto">
          <a:xfrm>
            <a:off x="3352800" y="4953000"/>
            <a:ext cx="2590800" cy="1576754"/>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336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DD559-34EB-7FBD-B896-9C5D40CC01C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449F87D-F134-F54E-0080-B5420E8BF7AB}"/>
              </a:ext>
            </a:extLst>
          </p:cNvPr>
          <p:cNvSpPr/>
          <p:nvPr/>
        </p:nvSpPr>
        <p:spPr>
          <a:xfrm>
            <a:off x="497" y="0"/>
            <a:ext cx="12181394" cy="6858000"/>
          </a:xfrm>
          <a:prstGeom prst="rect">
            <a:avLst/>
          </a:prstGeom>
          <a:solidFill>
            <a:srgbClr val="1F2D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0" name="Right Triangle 9">
            <a:extLst>
              <a:ext uri="{FF2B5EF4-FFF2-40B4-BE49-F238E27FC236}">
                <a16:creationId xmlns:a16="http://schemas.microsoft.com/office/drawing/2014/main" id="{96603554-B46F-92D7-C30E-8F94791D41A8}"/>
              </a:ext>
            </a:extLst>
          </p:cNvPr>
          <p:cNvSpPr/>
          <p:nvPr/>
        </p:nvSpPr>
        <p:spPr>
          <a:xfrm rot="20698273">
            <a:off x="-480727" y="2009145"/>
            <a:ext cx="10196946" cy="5865404"/>
          </a:xfrm>
          <a:prstGeom prst="rtTriangle">
            <a:avLst/>
          </a:prstGeom>
          <a:solidFill>
            <a:srgbClr val="2139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8" name="Right Triangle 7">
            <a:extLst>
              <a:ext uri="{FF2B5EF4-FFF2-40B4-BE49-F238E27FC236}">
                <a16:creationId xmlns:a16="http://schemas.microsoft.com/office/drawing/2014/main" id="{F4F1E5AF-8DDA-8BC9-8324-50FB705C818D}"/>
              </a:ext>
            </a:extLst>
          </p:cNvPr>
          <p:cNvSpPr/>
          <p:nvPr/>
        </p:nvSpPr>
        <p:spPr>
          <a:xfrm rot="15942043" flipH="1">
            <a:off x="6457350" y="1730636"/>
            <a:ext cx="8026664" cy="4197045"/>
          </a:xfrm>
          <a:prstGeom prst="rtTriangle">
            <a:avLst/>
          </a:prstGeom>
          <a:solidFill>
            <a:srgbClr val="2139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6" name="Right Triangle 5">
            <a:extLst>
              <a:ext uri="{FF2B5EF4-FFF2-40B4-BE49-F238E27FC236}">
                <a16:creationId xmlns:a16="http://schemas.microsoft.com/office/drawing/2014/main" id="{AC9879E5-6AFC-7EC8-549E-5CE7FBC3D4CA}"/>
              </a:ext>
            </a:extLst>
          </p:cNvPr>
          <p:cNvSpPr/>
          <p:nvPr/>
        </p:nvSpPr>
        <p:spPr>
          <a:xfrm rot="20698273">
            <a:off x="-480726" y="2009145"/>
            <a:ext cx="10196946" cy="5865404"/>
          </a:xfrm>
          <a:prstGeom prst="rtTriangle">
            <a:avLst/>
          </a:prstGeom>
          <a:solidFill>
            <a:srgbClr val="2139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p>
        </p:txBody>
      </p:sp>
      <p:pic>
        <p:nvPicPr>
          <p:cNvPr id="3074" name="Picture 2">
            <a:extLst>
              <a:ext uri="{FF2B5EF4-FFF2-40B4-BE49-F238E27FC236}">
                <a16:creationId xmlns:a16="http://schemas.microsoft.com/office/drawing/2014/main" id="{205540BB-F4DB-0E39-68BE-027E9222BCB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197600" y="3081867"/>
            <a:ext cx="5994400" cy="37761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8C3400A-F458-083D-637E-45EE6DAD586F}"/>
              </a:ext>
            </a:extLst>
          </p:cNvPr>
          <p:cNvSpPr/>
          <p:nvPr/>
        </p:nvSpPr>
        <p:spPr>
          <a:xfrm>
            <a:off x="6197601" y="1854200"/>
            <a:ext cx="2641600" cy="2277165"/>
          </a:xfrm>
          <a:prstGeom prst="rect">
            <a:avLst/>
          </a:prstGeom>
          <a:solidFill>
            <a:srgbClr val="1F2D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 name="Freeform 3">
            <a:extLst>
              <a:ext uri="{FF2B5EF4-FFF2-40B4-BE49-F238E27FC236}">
                <a16:creationId xmlns:a16="http://schemas.microsoft.com/office/drawing/2014/main" id="{C91588E5-A838-147C-CF42-C6DD0185BCBF}"/>
              </a:ext>
            </a:extLst>
          </p:cNvPr>
          <p:cNvSpPr/>
          <p:nvPr/>
        </p:nvSpPr>
        <p:spPr>
          <a:xfrm>
            <a:off x="1219200" y="1007730"/>
            <a:ext cx="2388591" cy="2399778"/>
          </a:xfrm>
          <a:custGeom>
            <a:avLst/>
            <a:gdLst/>
            <a:ahLst/>
            <a:cxnLst/>
            <a:rect l="l" t="t" r="r" b="b"/>
            <a:pathLst>
              <a:path w="3582886" h="3599667">
                <a:moveTo>
                  <a:pt x="0" y="0"/>
                </a:moveTo>
                <a:lnTo>
                  <a:pt x="3582885" y="0"/>
                </a:lnTo>
                <a:lnTo>
                  <a:pt x="3582885" y="3599668"/>
                </a:lnTo>
                <a:lnTo>
                  <a:pt x="0" y="359966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sz="1200" dirty="0"/>
          </a:p>
        </p:txBody>
      </p:sp>
      <p:sp>
        <p:nvSpPr>
          <p:cNvPr id="11" name="TextBox 10">
            <a:extLst>
              <a:ext uri="{FF2B5EF4-FFF2-40B4-BE49-F238E27FC236}">
                <a16:creationId xmlns:a16="http://schemas.microsoft.com/office/drawing/2014/main" id="{CBE29DA2-83EF-A27F-A26C-AC991CD1D1E1}"/>
              </a:ext>
            </a:extLst>
          </p:cNvPr>
          <p:cNvSpPr txBox="1"/>
          <p:nvPr/>
        </p:nvSpPr>
        <p:spPr>
          <a:xfrm>
            <a:off x="4064000" y="2057400"/>
            <a:ext cx="6807200" cy="1323439"/>
          </a:xfrm>
          <a:prstGeom prst="rect">
            <a:avLst/>
          </a:prstGeom>
          <a:noFill/>
        </p:spPr>
        <p:txBody>
          <a:bodyPr wrap="square" rtlCol="0">
            <a:spAutoFit/>
          </a:bodyPr>
          <a:lstStyle/>
          <a:p>
            <a:r>
              <a:rPr lang="en-GB" sz="4000" dirty="0">
                <a:solidFill>
                  <a:schemeClr val="bg1"/>
                </a:solidFill>
                <a:latin typeface="Montserrat" panose="00000800000000000000" pitchFamily="50" charset="0"/>
              </a:rPr>
              <a:t>Visions for the </a:t>
            </a:r>
          </a:p>
          <a:p>
            <a:r>
              <a:rPr lang="en-GB" sz="4000" dirty="0">
                <a:solidFill>
                  <a:srgbClr val="F2C75E"/>
                </a:solidFill>
                <a:latin typeface="Montserrat" panose="00000800000000000000" pitchFamily="50" charset="0"/>
              </a:rPr>
              <a:t>future</a:t>
            </a:r>
          </a:p>
        </p:txBody>
      </p:sp>
      <p:pic>
        <p:nvPicPr>
          <p:cNvPr id="2" name="Picture 2" descr="Scottish Empty Homes Partnership">
            <a:extLst>
              <a:ext uri="{FF2B5EF4-FFF2-40B4-BE49-F238E27FC236}">
                <a16:creationId xmlns:a16="http://schemas.microsoft.com/office/drawing/2014/main" id="{78FEFA4E-31A2-E076-2A4A-064CADB0E6E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5600" y="5765800"/>
            <a:ext cx="2489200" cy="872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956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5E5DE-66F2-B522-84D1-1C9E5C94AEE6}"/>
            </a:ext>
          </a:extLst>
        </p:cNvPr>
        <p:cNvGrpSpPr/>
        <p:nvPr/>
      </p:nvGrpSpPr>
      <p:grpSpPr>
        <a:xfrm>
          <a:off x="0" y="0"/>
          <a:ext cx="0" cy="0"/>
          <a:chOff x="0" y="0"/>
          <a:chExt cx="0" cy="0"/>
        </a:xfrm>
      </p:grpSpPr>
      <p:pic>
        <p:nvPicPr>
          <p:cNvPr id="11" name="Picture 10" descr="A camera on a stand&#10;&#10;Description automatically generated">
            <a:extLst>
              <a:ext uri="{FF2B5EF4-FFF2-40B4-BE49-F238E27FC236}">
                <a16:creationId xmlns:a16="http://schemas.microsoft.com/office/drawing/2014/main" id="{4A266699-3854-EC3B-3DCE-59D6F1F3F625}"/>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t="-175"/>
          <a:stretch/>
        </p:blipFill>
        <p:spPr>
          <a:xfrm>
            <a:off x="6235031" y="0"/>
            <a:ext cx="5956969" cy="6858000"/>
          </a:xfrm>
          <a:prstGeom prst="rect">
            <a:avLst/>
          </a:prstGeom>
        </p:spPr>
      </p:pic>
      <p:sp>
        <p:nvSpPr>
          <p:cNvPr id="6" name="Freeform 6">
            <a:extLst>
              <a:ext uri="{FF2B5EF4-FFF2-40B4-BE49-F238E27FC236}">
                <a16:creationId xmlns:a16="http://schemas.microsoft.com/office/drawing/2014/main" id="{86DB5FB3-A9F0-5757-EC74-CD2F47B1F736}"/>
              </a:ext>
            </a:extLst>
          </p:cNvPr>
          <p:cNvSpPr/>
          <p:nvPr/>
        </p:nvSpPr>
        <p:spPr>
          <a:xfrm>
            <a:off x="11002134" y="204690"/>
            <a:ext cx="957734" cy="962220"/>
          </a:xfrm>
          <a:custGeom>
            <a:avLst/>
            <a:gdLst/>
            <a:ahLst/>
            <a:cxnLst/>
            <a:rect l="l" t="t" r="r" b="b"/>
            <a:pathLst>
              <a:path w="1436601" h="1443330">
                <a:moveTo>
                  <a:pt x="0" y="0"/>
                </a:moveTo>
                <a:lnTo>
                  <a:pt x="1436601" y="0"/>
                </a:lnTo>
                <a:lnTo>
                  <a:pt x="1436601" y="1443330"/>
                </a:lnTo>
                <a:lnTo>
                  <a:pt x="0" y="144333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7" name="Freeform 7">
            <a:extLst>
              <a:ext uri="{FF2B5EF4-FFF2-40B4-BE49-F238E27FC236}">
                <a16:creationId xmlns:a16="http://schemas.microsoft.com/office/drawing/2014/main" id="{A3D69A1A-72CF-DC4F-252C-8D7AEF39111D}"/>
              </a:ext>
            </a:extLst>
          </p:cNvPr>
          <p:cNvSpPr/>
          <p:nvPr/>
        </p:nvSpPr>
        <p:spPr>
          <a:xfrm>
            <a:off x="3403600" y="0"/>
            <a:ext cx="9672363" cy="6858000"/>
          </a:xfrm>
          <a:custGeom>
            <a:avLst/>
            <a:gdLst/>
            <a:ahLst/>
            <a:cxnLst/>
            <a:rect l="l" t="t" r="r" b="b"/>
            <a:pathLst>
              <a:path w="14508544" h="10287000">
                <a:moveTo>
                  <a:pt x="0" y="0"/>
                </a:moveTo>
                <a:lnTo>
                  <a:pt x="14508544" y="0"/>
                </a:lnTo>
                <a:lnTo>
                  <a:pt x="14508544" y="10287000"/>
                </a:lnTo>
                <a:lnTo>
                  <a:pt x="0" y="10287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GB" sz="1200" dirty="0"/>
          </a:p>
        </p:txBody>
      </p:sp>
      <p:sp>
        <p:nvSpPr>
          <p:cNvPr id="8" name="TextBox 8">
            <a:extLst>
              <a:ext uri="{FF2B5EF4-FFF2-40B4-BE49-F238E27FC236}">
                <a16:creationId xmlns:a16="http://schemas.microsoft.com/office/drawing/2014/main" id="{DAFE109D-63C3-BB66-439A-956C0FDD215F}"/>
              </a:ext>
            </a:extLst>
          </p:cNvPr>
          <p:cNvSpPr txBox="1"/>
          <p:nvPr/>
        </p:nvSpPr>
        <p:spPr>
          <a:xfrm>
            <a:off x="685801" y="1536558"/>
            <a:ext cx="7493000" cy="4780411"/>
          </a:xfrm>
          <a:prstGeom prst="rect">
            <a:avLst/>
          </a:prstGeom>
        </p:spPr>
        <p:txBody>
          <a:bodyPr wrap="square" lIns="0" tIns="0" rIns="0" bIns="0" rtlCol="0" anchor="t">
            <a:spAutoFit/>
          </a:bodyPr>
          <a:lstStyle/>
          <a:p>
            <a:pPr marL="582882" lvl="1" indent="-291441">
              <a:lnSpc>
                <a:spcPts val="4238"/>
              </a:lnSpc>
              <a:buFont typeface="Arial"/>
              <a:buChar char="•"/>
            </a:pPr>
            <a:r>
              <a:rPr lang="en-US" sz="2133" dirty="0">
                <a:solidFill>
                  <a:srgbClr val="21395F"/>
                </a:solidFill>
                <a:latin typeface="Montserrat Classic" panose="020B0604020202020204" charset="0"/>
              </a:rPr>
              <a:t>We’re setting up </a:t>
            </a:r>
            <a:r>
              <a:rPr lang="en-US" sz="2133" b="1" dirty="0">
                <a:solidFill>
                  <a:srgbClr val="EE2737"/>
                </a:solidFill>
                <a:latin typeface="Montserrat Classic" panose="020B0604020202020204" charset="0"/>
              </a:rPr>
              <a:t>in-house livestreams </a:t>
            </a:r>
            <a:r>
              <a:rPr lang="en-US" sz="2133" dirty="0">
                <a:solidFill>
                  <a:srgbClr val="21395F"/>
                </a:solidFill>
                <a:latin typeface="Montserrat Classic" panose="020B0604020202020204" charset="0"/>
              </a:rPr>
              <a:t>to respond even faster to sellers looking for competitive auction bidding, allowing this to be available at </a:t>
            </a:r>
            <a:r>
              <a:rPr lang="en-US" sz="2133" b="1" dirty="0">
                <a:solidFill>
                  <a:srgbClr val="EE2737"/>
                </a:solidFill>
                <a:latin typeface="Montserrat Classic" panose="020B0604020202020204" charset="0"/>
              </a:rPr>
              <a:t>even shorter notice.</a:t>
            </a:r>
          </a:p>
          <a:p>
            <a:pPr marL="582882" lvl="1" indent="-291441">
              <a:lnSpc>
                <a:spcPts val="4238"/>
              </a:lnSpc>
              <a:buFont typeface="Arial"/>
              <a:buChar char="•"/>
            </a:pPr>
            <a:r>
              <a:rPr lang="en-US" sz="2133" dirty="0">
                <a:solidFill>
                  <a:srgbClr val="21395F"/>
                </a:solidFill>
                <a:latin typeface="Montserrat Classic" panose="020B0604020202020204" charset="0"/>
              </a:rPr>
              <a:t>Speed is invaluable for sellers with properties that have been empty for a long time and they need to sell fast. </a:t>
            </a:r>
          </a:p>
          <a:p>
            <a:pPr marL="582882" lvl="1" indent="-291441">
              <a:lnSpc>
                <a:spcPts val="4238"/>
              </a:lnSpc>
              <a:buFont typeface="Arial"/>
              <a:buChar char="•"/>
            </a:pPr>
            <a:r>
              <a:rPr lang="en-US" sz="2133" b="1" dirty="0">
                <a:solidFill>
                  <a:srgbClr val="EE2737"/>
                </a:solidFill>
                <a:latin typeface="Montserrat Classic" panose="020B0604020202020204" charset="0"/>
              </a:rPr>
              <a:t>We look forward to continuing our support of the SEHP locally and nationally.</a:t>
            </a:r>
            <a:endParaRPr lang="en-US" sz="2133" b="1" u="sng" dirty="0">
              <a:solidFill>
                <a:srgbClr val="EE2737"/>
              </a:solidFill>
              <a:latin typeface="Montserrat Classic" panose="020B0604020202020204" charset="0"/>
            </a:endParaRPr>
          </a:p>
        </p:txBody>
      </p:sp>
      <p:sp>
        <p:nvSpPr>
          <p:cNvPr id="9" name="AutoShape 9">
            <a:extLst>
              <a:ext uri="{FF2B5EF4-FFF2-40B4-BE49-F238E27FC236}">
                <a16:creationId xmlns:a16="http://schemas.microsoft.com/office/drawing/2014/main" id="{21F2C9B3-B581-AFED-D265-7D2CB25BE170}"/>
              </a:ext>
            </a:extLst>
          </p:cNvPr>
          <p:cNvSpPr/>
          <p:nvPr/>
        </p:nvSpPr>
        <p:spPr>
          <a:xfrm>
            <a:off x="1028762" y="1342877"/>
            <a:ext cx="6875505" cy="0"/>
          </a:xfrm>
          <a:prstGeom prst="line">
            <a:avLst/>
          </a:prstGeom>
          <a:ln w="19050" cap="flat">
            <a:solidFill>
              <a:srgbClr val="0F2C50"/>
            </a:solidFill>
            <a:prstDash val="solid"/>
            <a:headEnd type="none" w="sm" len="sm"/>
            <a:tailEnd type="none" w="sm" len="sm"/>
          </a:ln>
        </p:spPr>
        <p:txBody>
          <a:bodyPr/>
          <a:lstStyle/>
          <a:p>
            <a:endParaRPr lang="en-GB" sz="1200"/>
          </a:p>
        </p:txBody>
      </p:sp>
      <p:sp>
        <p:nvSpPr>
          <p:cNvPr id="10" name="TextBox 10">
            <a:extLst>
              <a:ext uri="{FF2B5EF4-FFF2-40B4-BE49-F238E27FC236}">
                <a16:creationId xmlns:a16="http://schemas.microsoft.com/office/drawing/2014/main" id="{23AEDBD2-B665-C6E5-2E16-2D5131BF0AD1}"/>
              </a:ext>
            </a:extLst>
          </p:cNvPr>
          <p:cNvSpPr txBox="1"/>
          <p:nvPr/>
        </p:nvSpPr>
        <p:spPr>
          <a:xfrm>
            <a:off x="1028762" y="425450"/>
            <a:ext cx="4610038" cy="688971"/>
          </a:xfrm>
          <a:prstGeom prst="rect">
            <a:avLst/>
          </a:prstGeom>
        </p:spPr>
        <p:txBody>
          <a:bodyPr wrap="square" lIns="0" tIns="0" rIns="0" bIns="0" rtlCol="0" anchor="t">
            <a:spAutoFit/>
          </a:bodyPr>
          <a:lstStyle/>
          <a:p>
            <a:pPr>
              <a:lnSpc>
                <a:spcPts val="6230"/>
              </a:lnSpc>
            </a:pPr>
            <a:r>
              <a:rPr lang="en-US" sz="2925" dirty="0">
                <a:solidFill>
                  <a:srgbClr val="EE2737"/>
                </a:solidFill>
                <a:latin typeface="Montserrat Classic Bold"/>
              </a:rPr>
              <a:t>Empty No More</a:t>
            </a:r>
          </a:p>
        </p:txBody>
      </p:sp>
    </p:spTree>
    <p:extLst>
      <p:ext uri="{BB962C8B-B14F-4D97-AF65-F5344CB8AC3E}">
        <p14:creationId xmlns:p14="http://schemas.microsoft.com/office/powerpoint/2010/main" val="1581395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for a company&#10;&#10;Description automatically generated with medium confidence">
            <a:extLst>
              <a:ext uri="{FF2B5EF4-FFF2-40B4-BE49-F238E27FC236}">
                <a16:creationId xmlns:a16="http://schemas.microsoft.com/office/drawing/2014/main" id="{4928CA1E-E925-DD30-0C20-5A30514224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04EA79A-992F-724F-C40A-BF9C35E9067E}"/>
              </a:ext>
            </a:extLst>
          </p:cNvPr>
          <p:cNvSpPr>
            <a:spLocks noGrp="1"/>
          </p:cNvSpPr>
          <p:nvPr>
            <p:ph type="ctrTitle"/>
          </p:nvPr>
        </p:nvSpPr>
        <p:spPr>
          <a:xfrm>
            <a:off x="399393" y="999450"/>
            <a:ext cx="9144000" cy="2704060"/>
          </a:xfrm>
        </p:spPr>
        <p:txBody>
          <a:bodyPr anchor="t" anchorCtr="0">
            <a:normAutofit/>
          </a:bodyPr>
          <a:lstStyle/>
          <a:p>
            <a:pPr algn="l"/>
            <a:r>
              <a:rPr lang="en-US" sz="4800" b="1" dirty="0">
                <a:solidFill>
                  <a:schemeClr val="bg1"/>
                </a:solidFill>
                <a:latin typeface="Arial" panose="020B0604020202020204" pitchFamily="34" charset="0"/>
                <a:cs typeface="Arial" panose="020B0604020202020204" pitchFamily="34" charset="0"/>
              </a:rPr>
              <a:t>Chair’s opening remarks</a:t>
            </a:r>
            <a:br>
              <a:rPr lang="en-US" sz="4800" b="1" dirty="0">
                <a:solidFill>
                  <a:schemeClr val="bg1"/>
                </a:solidFill>
                <a:latin typeface="Arial" panose="020B0604020202020204" pitchFamily="34" charset="0"/>
                <a:cs typeface="Arial" panose="020B0604020202020204" pitchFamily="34" charset="0"/>
              </a:rPr>
            </a:br>
            <a:br>
              <a:rPr lang="en-US" sz="4800" b="1"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John Mills,</a:t>
            </a:r>
            <a:br>
              <a:rPr lang="en-US" sz="2400"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ALACHO and Fife Council</a:t>
            </a:r>
          </a:p>
        </p:txBody>
      </p:sp>
    </p:spTree>
    <p:extLst>
      <p:ext uri="{BB962C8B-B14F-4D97-AF65-F5344CB8AC3E}">
        <p14:creationId xmlns:p14="http://schemas.microsoft.com/office/powerpoint/2010/main" val="2750628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73312" y="1785880"/>
            <a:ext cx="8245377" cy="4318587"/>
            <a:chOff x="0" y="0"/>
            <a:chExt cx="3257433" cy="1706108"/>
          </a:xfrm>
        </p:grpSpPr>
        <p:sp>
          <p:nvSpPr>
            <p:cNvPr id="3" name="Freeform 3"/>
            <p:cNvSpPr/>
            <p:nvPr/>
          </p:nvSpPr>
          <p:spPr>
            <a:xfrm>
              <a:off x="0" y="0"/>
              <a:ext cx="3257433" cy="1706108"/>
            </a:xfrm>
            <a:custGeom>
              <a:avLst/>
              <a:gdLst/>
              <a:ahLst/>
              <a:cxnLst/>
              <a:rect l="l" t="t" r="r" b="b"/>
              <a:pathLst>
                <a:path w="3257433" h="1706108">
                  <a:moveTo>
                    <a:pt x="31924" y="0"/>
                  </a:moveTo>
                  <a:lnTo>
                    <a:pt x="3225509" y="0"/>
                  </a:lnTo>
                  <a:cubicBezTo>
                    <a:pt x="3243140" y="0"/>
                    <a:pt x="3257433" y="14293"/>
                    <a:pt x="3257433" y="31924"/>
                  </a:cubicBezTo>
                  <a:lnTo>
                    <a:pt x="3257433" y="1674184"/>
                  </a:lnTo>
                  <a:cubicBezTo>
                    <a:pt x="3257433" y="1691815"/>
                    <a:pt x="3243140" y="1706108"/>
                    <a:pt x="3225509" y="1706108"/>
                  </a:cubicBezTo>
                  <a:lnTo>
                    <a:pt x="31924" y="1706108"/>
                  </a:lnTo>
                  <a:cubicBezTo>
                    <a:pt x="14293" y="1706108"/>
                    <a:pt x="0" y="1691815"/>
                    <a:pt x="0" y="1674184"/>
                  </a:cubicBezTo>
                  <a:lnTo>
                    <a:pt x="0" y="31924"/>
                  </a:lnTo>
                  <a:cubicBezTo>
                    <a:pt x="0" y="14293"/>
                    <a:pt x="14293" y="0"/>
                    <a:pt x="31924" y="0"/>
                  </a:cubicBezTo>
                  <a:close/>
                </a:path>
              </a:pathLst>
            </a:custGeom>
            <a:solidFill>
              <a:srgbClr val="D9D9D9"/>
            </a:solidFill>
          </p:spPr>
          <p:txBody>
            <a:bodyPr/>
            <a:lstStyle/>
            <a:p>
              <a:endParaRPr lang="en-GB" sz="1200"/>
            </a:p>
          </p:txBody>
        </p:sp>
        <p:sp>
          <p:nvSpPr>
            <p:cNvPr id="4" name="TextBox 4"/>
            <p:cNvSpPr txBox="1"/>
            <p:nvPr/>
          </p:nvSpPr>
          <p:spPr>
            <a:xfrm>
              <a:off x="0" y="-38100"/>
              <a:ext cx="3257433" cy="1744208"/>
            </a:xfrm>
            <a:prstGeom prst="rect">
              <a:avLst/>
            </a:prstGeom>
          </p:spPr>
          <p:txBody>
            <a:bodyPr lIns="33867" tIns="33867" rIns="33867" bIns="33867" rtlCol="0" anchor="ctr"/>
            <a:lstStyle/>
            <a:p>
              <a:pPr algn="ctr">
                <a:lnSpc>
                  <a:spcPts val="1773"/>
                </a:lnSpc>
              </a:pPr>
              <a:endParaRPr sz="1200"/>
            </a:p>
          </p:txBody>
        </p:sp>
      </p:grpSp>
      <p:sp>
        <p:nvSpPr>
          <p:cNvPr id="5" name="Freeform 5"/>
          <p:cNvSpPr/>
          <p:nvPr/>
        </p:nvSpPr>
        <p:spPr>
          <a:xfrm>
            <a:off x="11002134" y="204690"/>
            <a:ext cx="957734" cy="962220"/>
          </a:xfrm>
          <a:custGeom>
            <a:avLst/>
            <a:gdLst/>
            <a:ahLst/>
            <a:cxnLst/>
            <a:rect l="l" t="t" r="r" b="b"/>
            <a:pathLst>
              <a:path w="1436601" h="1443330">
                <a:moveTo>
                  <a:pt x="0" y="0"/>
                </a:moveTo>
                <a:lnTo>
                  <a:pt x="1436601" y="0"/>
                </a:lnTo>
                <a:lnTo>
                  <a:pt x="1436601" y="1443330"/>
                </a:lnTo>
                <a:lnTo>
                  <a:pt x="0" y="144333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6" name="TextBox 6"/>
          <p:cNvSpPr txBox="1"/>
          <p:nvPr/>
        </p:nvSpPr>
        <p:spPr>
          <a:xfrm>
            <a:off x="2328202" y="2121921"/>
            <a:ext cx="7407830" cy="4006546"/>
          </a:xfrm>
          <a:prstGeom prst="rect">
            <a:avLst/>
          </a:prstGeom>
        </p:spPr>
        <p:txBody>
          <a:bodyPr lIns="0" tIns="0" rIns="0" bIns="0" rtlCol="0" anchor="t">
            <a:spAutoFit/>
          </a:bodyPr>
          <a:lstStyle/>
          <a:p>
            <a:pPr>
              <a:lnSpc>
                <a:spcPts val="3500"/>
              </a:lnSpc>
            </a:pPr>
            <a:r>
              <a:rPr lang="en-US" sz="2499">
                <a:solidFill>
                  <a:srgbClr val="EE2737"/>
                </a:solidFill>
                <a:latin typeface="Montserrat Classic Bold"/>
              </a:rPr>
              <a:t>Thursday 21st March</a:t>
            </a:r>
            <a:r>
              <a:rPr lang="en-US" sz="2499">
                <a:solidFill>
                  <a:srgbClr val="0F2C50"/>
                </a:solidFill>
                <a:latin typeface="Montserrat Classic"/>
              </a:rPr>
              <a:t> (In-room and livestream) </a:t>
            </a:r>
          </a:p>
          <a:p>
            <a:pPr>
              <a:lnSpc>
                <a:spcPts val="3500"/>
              </a:lnSpc>
            </a:pPr>
            <a:r>
              <a:rPr lang="en-US" sz="2499">
                <a:solidFill>
                  <a:srgbClr val="0F2C50"/>
                </a:solidFill>
                <a:latin typeface="Montserrat Classic Bold"/>
              </a:rPr>
              <a:t>The Radisson RED Hotel, Glasgow </a:t>
            </a:r>
          </a:p>
          <a:p>
            <a:pPr>
              <a:lnSpc>
                <a:spcPts val="3500"/>
              </a:lnSpc>
            </a:pPr>
            <a:endParaRPr lang="en-US" sz="2499">
              <a:solidFill>
                <a:srgbClr val="0F2C50"/>
              </a:solidFill>
              <a:latin typeface="Montserrat Classic Bold"/>
            </a:endParaRPr>
          </a:p>
          <a:p>
            <a:pPr>
              <a:lnSpc>
                <a:spcPts val="3500"/>
              </a:lnSpc>
            </a:pPr>
            <a:r>
              <a:rPr lang="en-US" sz="2499">
                <a:solidFill>
                  <a:srgbClr val="EE2737"/>
                </a:solidFill>
                <a:latin typeface="Montserrat Classic Bold"/>
              </a:rPr>
              <a:t>Thursday 9th May</a:t>
            </a:r>
            <a:r>
              <a:rPr lang="en-US" sz="2499">
                <a:solidFill>
                  <a:srgbClr val="0F2C50"/>
                </a:solidFill>
                <a:latin typeface="Montserrat Classic"/>
              </a:rPr>
              <a:t> (In-room and livestream)</a:t>
            </a:r>
          </a:p>
          <a:p>
            <a:pPr>
              <a:lnSpc>
                <a:spcPts val="3500"/>
              </a:lnSpc>
            </a:pPr>
            <a:r>
              <a:rPr lang="en-US" sz="2499">
                <a:solidFill>
                  <a:srgbClr val="0F2C50"/>
                </a:solidFill>
                <a:latin typeface="Montserrat Classic Bold"/>
              </a:rPr>
              <a:t>The Radisson RED Hotel, Glasgow </a:t>
            </a:r>
          </a:p>
          <a:p>
            <a:pPr>
              <a:lnSpc>
                <a:spcPts val="3500"/>
              </a:lnSpc>
            </a:pPr>
            <a:endParaRPr lang="en-US" sz="2499">
              <a:solidFill>
                <a:srgbClr val="0F2C50"/>
              </a:solidFill>
              <a:latin typeface="Montserrat Classic Bold"/>
            </a:endParaRPr>
          </a:p>
          <a:p>
            <a:pPr>
              <a:lnSpc>
                <a:spcPts val="3500"/>
              </a:lnSpc>
            </a:pPr>
            <a:r>
              <a:rPr lang="en-US" sz="2499">
                <a:solidFill>
                  <a:srgbClr val="0F2C50"/>
                </a:solidFill>
                <a:latin typeface="Montserrat Classic"/>
              </a:rPr>
              <a:t>We also have weekly National Online Auctions every Tuesday! </a:t>
            </a:r>
          </a:p>
        </p:txBody>
      </p:sp>
      <p:sp>
        <p:nvSpPr>
          <p:cNvPr id="7" name="TextBox 7"/>
          <p:cNvSpPr txBox="1"/>
          <p:nvPr/>
        </p:nvSpPr>
        <p:spPr>
          <a:xfrm>
            <a:off x="4250780" y="464620"/>
            <a:ext cx="4354205" cy="688971"/>
          </a:xfrm>
          <a:prstGeom prst="rect">
            <a:avLst/>
          </a:prstGeom>
        </p:spPr>
        <p:txBody>
          <a:bodyPr wrap="square" lIns="0" tIns="0" rIns="0" bIns="0" rtlCol="0" anchor="t">
            <a:spAutoFit/>
          </a:bodyPr>
          <a:lstStyle/>
          <a:p>
            <a:pPr>
              <a:lnSpc>
                <a:spcPts val="6230"/>
              </a:lnSpc>
            </a:pPr>
            <a:r>
              <a:rPr lang="en-US" sz="2925" dirty="0">
                <a:solidFill>
                  <a:srgbClr val="0F2C50"/>
                </a:solidFill>
                <a:latin typeface="Montserrat Classic Bold"/>
              </a:rPr>
              <a:t>Upcoming auctions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002134" y="204690"/>
            <a:ext cx="957734" cy="962220"/>
          </a:xfrm>
          <a:custGeom>
            <a:avLst/>
            <a:gdLst/>
            <a:ahLst/>
            <a:cxnLst/>
            <a:rect l="l" t="t" r="r" b="b"/>
            <a:pathLst>
              <a:path w="1436601" h="1443330">
                <a:moveTo>
                  <a:pt x="0" y="0"/>
                </a:moveTo>
                <a:lnTo>
                  <a:pt x="1436601" y="0"/>
                </a:lnTo>
                <a:lnTo>
                  <a:pt x="1436601" y="1443330"/>
                </a:lnTo>
                <a:lnTo>
                  <a:pt x="0" y="144333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GB" sz="1200"/>
          </a:p>
        </p:txBody>
      </p:sp>
      <p:grpSp>
        <p:nvGrpSpPr>
          <p:cNvPr id="3" name="Group 3"/>
          <p:cNvGrpSpPr/>
          <p:nvPr/>
        </p:nvGrpSpPr>
        <p:grpSpPr>
          <a:xfrm>
            <a:off x="1247056" y="1466892"/>
            <a:ext cx="3143423" cy="5008826"/>
            <a:chOff x="0" y="0"/>
            <a:chExt cx="1241846" cy="1978795"/>
          </a:xfrm>
        </p:grpSpPr>
        <p:sp>
          <p:nvSpPr>
            <p:cNvPr id="4" name="Freeform 4"/>
            <p:cNvSpPr/>
            <p:nvPr/>
          </p:nvSpPr>
          <p:spPr>
            <a:xfrm>
              <a:off x="0" y="0"/>
              <a:ext cx="1241846" cy="1978795"/>
            </a:xfrm>
            <a:custGeom>
              <a:avLst/>
              <a:gdLst/>
              <a:ahLst/>
              <a:cxnLst/>
              <a:rect l="l" t="t" r="r" b="b"/>
              <a:pathLst>
                <a:path w="1241846" h="1978795">
                  <a:moveTo>
                    <a:pt x="83738" y="0"/>
                  </a:moveTo>
                  <a:lnTo>
                    <a:pt x="1158108" y="0"/>
                  </a:lnTo>
                  <a:cubicBezTo>
                    <a:pt x="1204355" y="0"/>
                    <a:pt x="1241846" y="37491"/>
                    <a:pt x="1241846" y="83738"/>
                  </a:cubicBezTo>
                  <a:lnTo>
                    <a:pt x="1241846" y="1895057"/>
                  </a:lnTo>
                  <a:cubicBezTo>
                    <a:pt x="1241846" y="1941305"/>
                    <a:pt x="1204355" y="1978795"/>
                    <a:pt x="1158108" y="1978795"/>
                  </a:cubicBezTo>
                  <a:lnTo>
                    <a:pt x="83738" y="1978795"/>
                  </a:lnTo>
                  <a:cubicBezTo>
                    <a:pt x="37491" y="1978795"/>
                    <a:pt x="0" y="1941305"/>
                    <a:pt x="0" y="1895057"/>
                  </a:cubicBezTo>
                  <a:lnTo>
                    <a:pt x="0" y="83738"/>
                  </a:lnTo>
                  <a:cubicBezTo>
                    <a:pt x="0" y="37491"/>
                    <a:pt x="37491" y="0"/>
                    <a:pt x="83738" y="0"/>
                  </a:cubicBezTo>
                  <a:close/>
                </a:path>
              </a:pathLst>
            </a:custGeom>
            <a:solidFill>
              <a:srgbClr val="0F2C50"/>
            </a:solidFill>
          </p:spPr>
          <p:txBody>
            <a:bodyPr/>
            <a:lstStyle/>
            <a:p>
              <a:endParaRPr lang="en-GB" sz="1200"/>
            </a:p>
          </p:txBody>
        </p:sp>
        <p:sp>
          <p:nvSpPr>
            <p:cNvPr id="5" name="TextBox 5"/>
            <p:cNvSpPr txBox="1"/>
            <p:nvPr/>
          </p:nvSpPr>
          <p:spPr>
            <a:xfrm>
              <a:off x="0" y="-38100"/>
              <a:ext cx="1241846" cy="2016895"/>
            </a:xfrm>
            <a:prstGeom prst="rect">
              <a:avLst/>
            </a:prstGeom>
          </p:spPr>
          <p:txBody>
            <a:bodyPr lIns="33867" tIns="33867" rIns="33867" bIns="33867" rtlCol="0" anchor="ctr"/>
            <a:lstStyle/>
            <a:p>
              <a:pPr algn="ctr">
                <a:lnSpc>
                  <a:spcPts val="1773"/>
                </a:lnSpc>
              </a:pPr>
              <a:endParaRPr sz="1200"/>
            </a:p>
          </p:txBody>
        </p:sp>
      </p:grpSp>
      <p:sp>
        <p:nvSpPr>
          <p:cNvPr id="6" name="Freeform 6"/>
          <p:cNvSpPr/>
          <p:nvPr/>
        </p:nvSpPr>
        <p:spPr>
          <a:xfrm>
            <a:off x="800791" y="1607857"/>
            <a:ext cx="4093848" cy="4564343"/>
          </a:xfrm>
          <a:custGeom>
            <a:avLst/>
            <a:gdLst/>
            <a:ahLst/>
            <a:cxnLst/>
            <a:rect l="l" t="t" r="r" b="b"/>
            <a:pathLst>
              <a:path w="6140772" h="6846514">
                <a:moveTo>
                  <a:pt x="0" y="0"/>
                </a:moveTo>
                <a:lnTo>
                  <a:pt x="6140772" y="0"/>
                </a:lnTo>
                <a:lnTo>
                  <a:pt x="6140772" y="6846514"/>
                </a:lnTo>
                <a:lnTo>
                  <a:pt x="0" y="6846514"/>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sz="1200"/>
          </a:p>
        </p:txBody>
      </p:sp>
      <p:grpSp>
        <p:nvGrpSpPr>
          <p:cNvPr id="7" name="Group 7"/>
          <p:cNvGrpSpPr/>
          <p:nvPr/>
        </p:nvGrpSpPr>
        <p:grpSpPr>
          <a:xfrm>
            <a:off x="1247056" y="2861329"/>
            <a:ext cx="3143423" cy="792503"/>
            <a:chOff x="0" y="0"/>
            <a:chExt cx="1241846" cy="313088"/>
          </a:xfrm>
        </p:grpSpPr>
        <p:sp>
          <p:nvSpPr>
            <p:cNvPr id="8" name="Freeform 8"/>
            <p:cNvSpPr/>
            <p:nvPr/>
          </p:nvSpPr>
          <p:spPr>
            <a:xfrm>
              <a:off x="0" y="0"/>
              <a:ext cx="1241846" cy="313088"/>
            </a:xfrm>
            <a:custGeom>
              <a:avLst/>
              <a:gdLst/>
              <a:ahLst/>
              <a:cxnLst/>
              <a:rect l="l" t="t" r="r" b="b"/>
              <a:pathLst>
                <a:path w="1241846" h="313088">
                  <a:moveTo>
                    <a:pt x="0" y="0"/>
                  </a:moveTo>
                  <a:lnTo>
                    <a:pt x="1241846" y="0"/>
                  </a:lnTo>
                  <a:lnTo>
                    <a:pt x="1241846" y="313088"/>
                  </a:lnTo>
                  <a:lnTo>
                    <a:pt x="0" y="313088"/>
                  </a:lnTo>
                  <a:close/>
                </a:path>
              </a:pathLst>
            </a:custGeom>
            <a:solidFill>
              <a:srgbClr val="FFFFFF"/>
            </a:solidFill>
          </p:spPr>
          <p:txBody>
            <a:bodyPr/>
            <a:lstStyle/>
            <a:p>
              <a:endParaRPr lang="en-GB" sz="1200"/>
            </a:p>
          </p:txBody>
        </p:sp>
        <p:sp>
          <p:nvSpPr>
            <p:cNvPr id="9" name="TextBox 9"/>
            <p:cNvSpPr txBox="1"/>
            <p:nvPr/>
          </p:nvSpPr>
          <p:spPr>
            <a:xfrm>
              <a:off x="0" y="-38100"/>
              <a:ext cx="1241846" cy="351188"/>
            </a:xfrm>
            <a:prstGeom prst="rect">
              <a:avLst/>
            </a:prstGeom>
          </p:spPr>
          <p:txBody>
            <a:bodyPr lIns="33867" tIns="33867" rIns="33867" bIns="33867" rtlCol="0" anchor="ctr"/>
            <a:lstStyle/>
            <a:p>
              <a:pPr algn="ctr">
                <a:lnSpc>
                  <a:spcPts val="1773"/>
                </a:lnSpc>
              </a:pPr>
              <a:endParaRPr sz="1200"/>
            </a:p>
          </p:txBody>
        </p:sp>
      </p:grpSp>
      <p:sp>
        <p:nvSpPr>
          <p:cNvPr id="10" name="Freeform 10"/>
          <p:cNvSpPr/>
          <p:nvPr/>
        </p:nvSpPr>
        <p:spPr>
          <a:xfrm>
            <a:off x="5462017" y="3367329"/>
            <a:ext cx="633983" cy="423183"/>
          </a:xfrm>
          <a:custGeom>
            <a:avLst/>
            <a:gdLst/>
            <a:ahLst/>
            <a:cxnLst/>
            <a:rect l="l" t="t" r="r" b="b"/>
            <a:pathLst>
              <a:path w="950974" h="634775">
                <a:moveTo>
                  <a:pt x="0" y="0"/>
                </a:moveTo>
                <a:lnTo>
                  <a:pt x="950974" y="0"/>
                </a:lnTo>
                <a:lnTo>
                  <a:pt x="950974" y="634775"/>
                </a:lnTo>
                <a:lnTo>
                  <a:pt x="0" y="634775"/>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GB" sz="1200"/>
          </a:p>
        </p:txBody>
      </p:sp>
      <p:sp>
        <p:nvSpPr>
          <p:cNvPr id="11" name="Freeform 11"/>
          <p:cNvSpPr/>
          <p:nvPr/>
        </p:nvSpPr>
        <p:spPr>
          <a:xfrm>
            <a:off x="5567154" y="4395543"/>
            <a:ext cx="423709" cy="609654"/>
          </a:xfrm>
          <a:custGeom>
            <a:avLst/>
            <a:gdLst/>
            <a:ahLst/>
            <a:cxnLst/>
            <a:rect l="l" t="t" r="r" b="b"/>
            <a:pathLst>
              <a:path w="635564" h="914481">
                <a:moveTo>
                  <a:pt x="0" y="0"/>
                </a:moveTo>
                <a:lnTo>
                  <a:pt x="635564" y="0"/>
                </a:lnTo>
                <a:lnTo>
                  <a:pt x="635564" y="914481"/>
                </a:lnTo>
                <a:lnTo>
                  <a:pt x="0" y="914481"/>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endParaRPr lang="en-GB" sz="1200"/>
          </a:p>
        </p:txBody>
      </p:sp>
      <p:sp>
        <p:nvSpPr>
          <p:cNvPr id="12" name="Freeform 12"/>
          <p:cNvSpPr/>
          <p:nvPr/>
        </p:nvSpPr>
        <p:spPr>
          <a:xfrm>
            <a:off x="5514586" y="2181946"/>
            <a:ext cx="528846" cy="580353"/>
          </a:xfrm>
          <a:custGeom>
            <a:avLst/>
            <a:gdLst/>
            <a:ahLst/>
            <a:cxnLst/>
            <a:rect l="l" t="t" r="r" b="b"/>
            <a:pathLst>
              <a:path w="793269" h="870529">
                <a:moveTo>
                  <a:pt x="0" y="0"/>
                </a:moveTo>
                <a:lnTo>
                  <a:pt x="793270" y="0"/>
                </a:lnTo>
                <a:lnTo>
                  <a:pt x="793270" y="870529"/>
                </a:lnTo>
                <a:lnTo>
                  <a:pt x="0" y="8705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200"/>
          </a:p>
        </p:txBody>
      </p:sp>
      <p:grpSp>
        <p:nvGrpSpPr>
          <p:cNvPr id="13" name="Group 13"/>
          <p:cNvGrpSpPr/>
          <p:nvPr/>
        </p:nvGrpSpPr>
        <p:grpSpPr>
          <a:xfrm>
            <a:off x="6711168" y="5399217"/>
            <a:ext cx="2955439" cy="772983"/>
            <a:chOff x="0" y="0"/>
            <a:chExt cx="1636115" cy="427919"/>
          </a:xfrm>
        </p:grpSpPr>
        <p:sp>
          <p:nvSpPr>
            <p:cNvPr id="14" name="Freeform 14"/>
            <p:cNvSpPr/>
            <p:nvPr/>
          </p:nvSpPr>
          <p:spPr>
            <a:xfrm>
              <a:off x="0" y="0"/>
              <a:ext cx="1636115" cy="427919"/>
            </a:xfrm>
            <a:custGeom>
              <a:avLst/>
              <a:gdLst/>
              <a:ahLst/>
              <a:cxnLst/>
              <a:rect l="l" t="t" r="r" b="b"/>
              <a:pathLst>
                <a:path w="1636115" h="427919">
                  <a:moveTo>
                    <a:pt x="89065" y="0"/>
                  </a:moveTo>
                  <a:lnTo>
                    <a:pt x="1547051" y="0"/>
                  </a:lnTo>
                  <a:cubicBezTo>
                    <a:pt x="1596240" y="0"/>
                    <a:pt x="1636115" y="39876"/>
                    <a:pt x="1636115" y="89065"/>
                  </a:cubicBezTo>
                  <a:lnTo>
                    <a:pt x="1636115" y="338855"/>
                  </a:lnTo>
                  <a:cubicBezTo>
                    <a:pt x="1636115" y="362476"/>
                    <a:pt x="1626732" y="385130"/>
                    <a:pt x="1610029" y="401833"/>
                  </a:cubicBezTo>
                  <a:cubicBezTo>
                    <a:pt x="1593326" y="418536"/>
                    <a:pt x="1570672" y="427919"/>
                    <a:pt x="1547051" y="427919"/>
                  </a:cubicBezTo>
                  <a:lnTo>
                    <a:pt x="89065" y="427919"/>
                  </a:lnTo>
                  <a:cubicBezTo>
                    <a:pt x="65443" y="427919"/>
                    <a:pt x="42789" y="418536"/>
                    <a:pt x="26086" y="401833"/>
                  </a:cubicBezTo>
                  <a:cubicBezTo>
                    <a:pt x="9384" y="385130"/>
                    <a:pt x="0" y="362476"/>
                    <a:pt x="0" y="338855"/>
                  </a:cubicBezTo>
                  <a:lnTo>
                    <a:pt x="0" y="89065"/>
                  </a:lnTo>
                  <a:cubicBezTo>
                    <a:pt x="0" y="65443"/>
                    <a:pt x="9384" y="42789"/>
                    <a:pt x="26086" y="26086"/>
                  </a:cubicBezTo>
                  <a:cubicBezTo>
                    <a:pt x="42789" y="9384"/>
                    <a:pt x="65443" y="0"/>
                    <a:pt x="89065" y="0"/>
                  </a:cubicBezTo>
                  <a:close/>
                </a:path>
              </a:pathLst>
            </a:custGeom>
            <a:solidFill>
              <a:srgbClr val="0F2C50"/>
            </a:solidFill>
          </p:spPr>
          <p:txBody>
            <a:bodyPr/>
            <a:lstStyle/>
            <a:p>
              <a:endParaRPr lang="en-GB" sz="1200"/>
            </a:p>
          </p:txBody>
        </p:sp>
        <p:sp>
          <p:nvSpPr>
            <p:cNvPr id="15" name="TextBox 15"/>
            <p:cNvSpPr txBox="1"/>
            <p:nvPr/>
          </p:nvSpPr>
          <p:spPr>
            <a:xfrm>
              <a:off x="0" y="-38100"/>
              <a:ext cx="1636115" cy="466019"/>
            </a:xfrm>
            <a:prstGeom prst="rect">
              <a:avLst/>
            </a:prstGeom>
          </p:spPr>
          <p:txBody>
            <a:bodyPr lIns="33867" tIns="33867" rIns="33867" bIns="33867" rtlCol="0" anchor="ctr"/>
            <a:lstStyle/>
            <a:p>
              <a:pPr algn="ctr">
                <a:lnSpc>
                  <a:spcPts val="1773"/>
                </a:lnSpc>
              </a:pPr>
              <a:endParaRPr sz="1200"/>
            </a:p>
          </p:txBody>
        </p:sp>
      </p:grpSp>
      <p:sp>
        <p:nvSpPr>
          <p:cNvPr id="16" name="Freeform 16"/>
          <p:cNvSpPr/>
          <p:nvPr/>
        </p:nvSpPr>
        <p:spPr>
          <a:xfrm>
            <a:off x="6810687" y="5476870"/>
            <a:ext cx="2911730" cy="602323"/>
          </a:xfrm>
          <a:custGeom>
            <a:avLst/>
            <a:gdLst/>
            <a:ahLst/>
            <a:cxnLst/>
            <a:rect l="l" t="t" r="r" b="b"/>
            <a:pathLst>
              <a:path w="4367595" h="903484">
                <a:moveTo>
                  <a:pt x="0" y="0"/>
                </a:moveTo>
                <a:lnTo>
                  <a:pt x="4367595" y="0"/>
                </a:lnTo>
                <a:lnTo>
                  <a:pt x="4367595" y="903484"/>
                </a:lnTo>
                <a:lnTo>
                  <a:pt x="0" y="903484"/>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17" name="TextBox 17"/>
          <p:cNvSpPr txBox="1"/>
          <p:nvPr/>
        </p:nvSpPr>
        <p:spPr>
          <a:xfrm>
            <a:off x="4944021" y="425450"/>
            <a:ext cx="2421979" cy="688971"/>
          </a:xfrm>
          <a:prstGeom prst="rect">
            <a:avLst/>
          </a:prstGeom>
        </p:spPr>
        <p:txBody>
          <a:bodyPr wrap="square" lIns="0" tIns="0" rIns="0" bIns="0" rtlCol="0" anchor="t">
            <a:spAutoFit/>
          </a:bodyPr>
          <a:lstStyle/>
          <a:p>
            <a:pPr>
              <a:lnSpc>
                <a:spcPts val="6230"/>
              </a:lnSpc>
            </a:pPr>
            <a:r>
              <a:rPr lang="en-US" sz="2925" dirty="0">
                <a:solidFill>
                  <a:srgbClr val="0F2C50"/>
                </a:solidFill>
                <a:latin typeface="Montserrat Classic Bold"/>
              </a:rPr>
              <a:t>Get in touch</a:t>
            </a:r>
          </a:p>
        </p:txBody>
      </p:sp>
      <p:sp>
        <p:nvSpPr>
          <p:cNvPr id="18" name="TextBox 18"/>
          <p:cNvSpPr txBox="1"/>
          <p:nvPr/>
        </p:nvSpPr>
        <p:spPr>
          <a:xfrm>
            <a:off x="1727200" y="2971800"/>
            <a:ext cx="2131357" cy="592470"/>
          </a:xfrm>
          <a:prstGeom prst="rect">
            <a:avLst/>
          </a:prstGeom>
        </p:spPr>
        <p:txBody>
          <a:bodyPr wrap="square" lIns="0" tIns="0" rIns="0" bIns="0" rtlCol="0" anchor="t">
            <a:spAutoFit/>
          </a:bodyPr>
          <a:lstStyle/>
          <a:p>
            <a:pPr algn="ctr">
              <a:lnSpc>
                <a:spcPts val="2380"/>
              </a:lnSpc>
            </a:pPr>
            <a:r>
              <a:rPr lang="en-US" sz="1700" dirty="0">
                <a:solidFill>
                  <a:srgbClr val="737373"/>
                </a:solidFill>
                <a:latin typeface="Montserrat"/>
              </a:rPr>
              <a:t>Connect with me </a:t>
            </a:r>
          </a:p>
          <a:p>
            <a:pPr algn="ctr">
              <a:lnSpc>
                <a:spcPts val="2380"/>
              </a:lnSpc>
            </a:pPr>
            <a:r>
              <a:rPr lang="en-US" sz="1700" dirty="0">
                <a:solidFill>
                  <a:srgbClr val="737373"/>
                </a:solidFill>
                <a:latin typeface="Montserrat"/>
              </a:rPr>
              <a:t>on LinkedIn:</a:t>
            </a:r>
          </a:p>
        </p:txBody>
      </p:sp>
      <p:sp>
        <p:nvSpPr>
          <p:cNvPr id="19" name="TextBox 19"/>
          <p:cNvSpPr txBox="1"/>
          <p:nvPr/>
        </p:nvSpPr>
        <p:spPr>
          <a:xfrm>
            <a:off x="6307729" y="1955915"/>
            <a:ext cx="4512671" cy="895310"/>
          </a:xfrm>
          <a:prstGeom prst="rect">
            <a:avLst/>
          </a:prstGeom>
        </p:spPr>
        <p:txBody>
          <a:bodyPr wrap="square" lIns="0" tIns="0" rIns="0" bIns="0" rtlCol="0" anchor="t">
            <a:spAutoFit/>
          </a:bodyPr>
          <a:lstStyle/>
          <a:p>
            <a:pPr>
              <a:lnSpc>
                <a:spcPts val="3730"/>
              </a:lnSpc>
            </a:pPr>
            <a:r>
              <a:rPr lang="en-US" sz="2049" dirty="0">
                <a:solidFill>
                  <a:srgbClr val="0F2C50"/>
                </a:solidFill>
                <a:latin typeface="Montserrat Classic"/>
              </a:rPr>
              <a:t>john@auctionhousescotland.com</a:t>
            </a:r>
          </a:p>
          <a:p>
            <a:pPr>
              <a:lnSpc>
                <a:spcPts val="3730"/>
              </a:lnSpc>
            </a:pPr>
            <a:r>
              <a:rPr lang="en-US" sz="2049" dirty="0">
                <a:solidFill>
                  <a:srgbClr val="EE2737"/>
                </a:solidFill>
                <a:latin typeface="Montserrat Classic Bold"/>
              </a:rPr>
              <a:t>0141 339 4466   </a:t>
            </a:r>
            <a:r>
              <a:rPr lang="en-US" sz="2049" dirty="0">
                <a:solidFill>
                  <a:srgbClr val="0F2C50"/>
                </a:solidFill>
                <a:latin typeface="Montserrat Classic Bold"/>
              </a:rPr>
              <a:t>| </a:t>
            </a:r>
            <a:r>
              <a:rPr lang="en-US" sz="2049" dirty="0">
                <a:solidFill>
                  <a:srgbClr val="EE2737"/>
                </a:solidFill>
                <a:latin typeface="Montserrat Classic Bold"/>
              </a:rPr>
              <a:t>  07903 678 441</a:t>
            </a:r>
          </a:p>
        </p:txBody>
      </p:sp>
      <p:sp>
        <p:nvSpPr>
          <p:cNvPr id="20" name="TextBox 20"/>
          <p:cNvSpPr txBox="1"/>
          <p:nvPr/>
        </p:nvSpPr>
        <p:spPr>
          <a:xfrm>
            <a:off x="6307729" y="3202982"/>
            <a:ext cx="4772938" cy="1831335"/>
          </a:xfrm>
          <a:prstGeom prst="rect">
            <a:avLst/>
          </a:prstGeom>
        </p:spPr>
        <p:txBody>
          <a:bodyPr lIns="0" tIns="0" rIns="0" bIns="0" rtlCol="0" anchor="t">
            <a:spAutoFit/>
          </a:bodyPr>
          <a:lstStyle/>
          <a:p>
            <a:pPr>
              <a:lnSpc>
                <a:spcPts val="2865"/>
              </a:lnSpc>
              <a:spcBef>
                <a:spcPct val="0"/>
              </a:spcBef>
            </a:pPr>
            <a:r>
              <a:rPr lang="en-US" sz="2046" dirty="0">
                <a:solidFill>
                  <a:srgbClr val="0F2C50"/>
                </a:solidFill>
                <a:latin typeface="Montserrat Classic"/>
              </a:rPr>
              <a:t>Email us at:</a:t>
            </a:r>
          </a:p>
          <a:p>
            <a:pPr>
              <a:lnSpc>
                <a:spcPts val="2865"/>
              </a:lnSpc>
              <a:spcBef>
                <a:spcPct val="0"/>
              </a:spcBef>
            </a:pPr>
            <a:r>
              <a:rPr lang="en-US" sz="2046" dirty="0">
                <a:solidFill>
                  <a:srgbClr val="EE2737"/>
                </a:solidFill>
                <a:latin typeface="Montserrat Classic Bold"/>
              </a:rPr>
              <a:t>info@auctionhousescotland.com</a:t>
            </a:r>
          </a:p>
          <a:p>
            <a:pPr>
              <a:lnSpc>
                <a:spcPts val="2865"/>
              </a:lnSpc>
              <a:spcBef>
                <a:spcPct val="0"/>
              </a:spcBef>
            </a:pPr>
            <a:endParaRPr lang="en-US" sz="2046" dirty="0">
              <a:solidFill>
                <a:srgbClr val="EE2737"/>
              </a:solidFill>
              <a:latin typeface="Montserrat Classic Bold"/>
            </a:endParaRPr>
          </a:p>
          <a:p>
            <a:pPr>
              <a:lnSpc>
                <a:spcPts val="2865"/>
              </a:lnSpc>
              <a:spcBef>
                <a:spcPct val="0"/>
              </a:spcBef>
            </a:pPr>
            <a:r>
              <a:rPr lang="en-US" sz="2046" dirty="0">
                <a:solidFill>
                  <a:srgbClr val="0F2C50"/>
                </a:solidFill>
                <a:latin typeface="Montserrat Classic"/>
              </a:rPr>
              <a:t>Office 2, Craigs Business Centre, </a:t>
            </a:r>
            <a:r>
              <a:rPr lang="en-US" sz="2046" dirty="0" err="1">
                <a:solidFill>
                  <a:srgbClr val="0F2C50"/>
                </a:solidFill>
                <a:latin typeface="Montserrat Classic"/>
              </a:rPr>
              <a:t>Macdowall</a:t>
            </a:r>
            <a:r>
              <a:rPr lang="en-US" sz="2046" dirty="0">
                <a:solidFill>
                  <a:srgbClr val="0F2C50"/>
                </a:solidFill>
                <a:latin typeface="Montserrat Classic"/>
              </a:rPr>
              <a:t> Street, Paisley PA3 2NB</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for a company&#10;&#10;Description automatically generated with medium confidence">
            <a:extLst>
              <a:ext uri="{FF2B5EF4-FFF2-40B4-BE49-F238E27FC236}">
                <a16:creationId xmlns:a16="http://schemas.microsoft.com/office/drawing/2014/main" id="{4928CA1E-E925-DD30-0C20-5A30514224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04EA79A-992F-724F-C40A-BF9C35E9067E}"/>
              </a:ext>
            </a:extLst>
          </p:cNvPr>
          <p:cNvSpPr>
            <a:spLocks noGrp="1"/>
          </p:cNvSpPr>
          <p:nvPr>
            <p:ph type="ctrTitle"/>
          </p:nvPr>
        </p:nvSpPr>
        <p:spPr>
          <a:xfrm>
            <a:off x="399393" y="911378"/>
            <a:ext cx="9144000" cy="4641626"/>
          </a:xfrm>
        </p:spPr>
        <p:txBody>
          <a:bodyPr anchor="t" anchorCtr="0">
            <a:normAutofit/>
          </a:bodyPr>
          <a:lstStyle/>
          <a:p>
            <a:pPr algn="l"/>
            <a:r>
              <a:rPr lang="en-US" sz="4800" b="1" dirty="0">
                <a:solidFill>
                  <a:schemeClr val="bg1"/>
                </a:solidFill>
                <a:latin typeface="Arial" panose="020B0604020202020204" pitchFamily="34" charset="0"/>
                <a:cs typeface="Arial" panose="020B0604020202020204" pitchFamily="34" charset="0"/>
              </a:rPr>
              <a:t>Panel discussion: How can and should empty homes help address housing need?</a:t>
            </a:r>
            <a:br>
              <a:rPr lang="en-US" sz="4800" b="1" dirty="0">
                <a:solidFill>
                  <a:schemeClr val="bg1"/>
                </a:solidFill>
                <a:latin typeface="Arial" panose="020B0604020202020204" pitchFamily="34" charset="0"/>
                <a:cs typeface="Arial" panose="020B0604020202020204" pitchFamily="34" charset="0"/>
              </a:rPr>
            </a:br>
            <a:br>
              <a:rPr lang="en-US" sz="4800" b="1"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Alison Watson, Shelter Scotland</a:t>
            </a:r>
            <a:br>
              <a:rPr lang="en-US" sz="2400"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Cllr Robin Currie, Argyll &amp; Bute Council</a:t>
            </a:r>
            <a:br>
              <a:rPr lang="en-US" sz="2400"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Joe Brown, Scottish Government</a:t>
            </a:r>
          </a:p>
        </p:txBody>
      </p:sp>
    </p:spTree>
    <p:extLst>
      <p:ext uri="{BB962C8B-B14F-4D97-AF65-F5344CB8AC3E}">
        <p14:creationId xmlns:p14="http://schemas.microsoft.com/office/powerpoint/2010/main" val="1445314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for a company&#10;&#10;Description automatically generated with medium confidence">
            <a:extLst>
              <a:ext uri="{FF2B5EF4-FFF2-40B4-BE49-F238E27FC236}">
                <a16:creationId xmlns:a16="http://schemas.microsoft.com/office/drawing/2014/main" id="{4928CA1E-E925-DD30-0C20-5A30514224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04EA79A-992F-724F-C40A-BF9C35E9067E}"/>
              </a:ext>
            </a:extLst>
          </p:cNvPr>
          <p:cNvSpPr>
            <a:spLocks noGrp="1"/>
          </p:cNvSpPr>
          <p:nvPr>
            <p:ph type="ctrTitle"/>
          </p:nvPr>
        </p:nvSpPr>
        <p:spPr>
          <a:xfrm>
            <a:off x="399393" y="911378"/>
            <a:ext cx="9144000" cy="4641626"/>
          </a:xfrm>
        </p:spPr>
        <p:txBody>
          <a:bodyPr anchor="t" anchorCtr="0">
            <a:normAutofit/>
          </a:bodyPr>
          <a:lstStyle/>
          <a:p>
            <a:pPr algn="l"/>
            <a:r>
              <a:rPr lang="en-US" sz="4800" b="1" dirty="0">
                <a:solidFill>
                  <a:schemeClr val="bg1"/>
                </a:solidFill>
                <a:latin typeface="Arial" panose="020B0604020202020204" pitchFamily="34" charset="0"/>
                <a:cs typeface="Arial" panose="020B0604020202020204" pitchFamily="34" charset="0"/>
              </a:rPr>
              <a:t>Learning from the past: The independent audit of empty homes work in Scotland</a:t>
            </a:r>
            <a:br>
              <a:rPr lang="en-US" sz="4800" b="1" dirty="0">
                <a:solidFill>
                  <a:schemeClr val="bg1"/>
                </a:solidFill>
                <a:latin typeface="Arial" panose="020B0604020202020204" pitchFamily="34" charset="0"/>
                <a:cs typeface="Arial" panose="020B0604020202020204" pitchFamily="34" charset="0"/>
              </a:rPr>
            </a:br>
            <a:br>
              <a:rPr lang="en-US" sz="4800" b="1"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Anna Evans, Indigo House</a:t>
            </a:r>
          </a:p>
        </p:txBody>
      </p:sp>
    </p:spTree>
    <p:extLst>
      <p:ext uri="{BB962C8B-B14F-4D97-AF65-F5344CB8AC3E}">
        <p14:creationId xmlns:p14="http://schemas.microsoft.com/office/powerpoint/2010/main" val="1830546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32588A-94D8-49C9-921B-D1FB05CF62DE}"/>
              </a:ext>
            </a:extLst>
          </p:cNvPr>
          <p:cNvPicPr/>
          <p:nvPr/>
        </p:nvPicPr>
        <p:blipFill>
          <a:blip r:embed="rId3" cstate="screen">
            <a:extLst>
              <a:ext uri="{28A0092B-C50C-407E-A947-70E740481C1C}">
                <a14:useLocalDpi xmlns:a14="http://schemas.microsoft.com/office/drawing/2010/main"/>
              </a:ext>
            </a:extLst>
          </a:blip>
          <a:stretch>
            <a:fillRect/>
          </a:stretch>
        </p:blipFill>
        <p:spPr>
          <a:xfrm>
            <a:off x="0" y="0"/>
            <a:ext cx="7585656" cy="6858000"/>
          </a:xfrm>
          <a:prstGeom prst="rect">
            <a:avLst/>
          </a:prstGeom>
        </p:spPr>
      </p:pic>
      <p:sp>
        <p:nvSpPr>
          <p:cNvPr id="2" name="Rectangle 1">
            <a:extLst>
              <a:ext uri="{FF2B5EF4-FFF2-40B4-BE49-F238E27FC236}">
                <a16:creationId xmlns:a16="http://schemas.microsoft.com/office/drawing/2014/main" id="{1923F0DC-8956-46C8-AB05-E1FA95687F12}"/>
              </a:ext>
            </a:extLst>
          </p:cNvPr>
          <p:cNvSpPr/>
          <p:nvPr/>
        </p:nvSpPr>
        <p:spPr>
          <a:xfrm>
            <a:off x="879530" y="954595"/>
            <a:ext cx="6365868" cy="5478423"/>
          </a:xfrm>
          <a:prstGeom prst="rect">
            <a:avLst/>
          </a:prstGeom>
        </p:spPr>
        <p:txBody>
          <a:bodyPr wrap="square">
            <a:spAutoFit/>
          </a:bodyPr>
          <a:lstStyle/>
          <a:p>
            <a:r>
              <a:rPr lang="en-GB" sz="4000" b="1" dirty="0">
                <a:solidFill>
                  <a:schemeClr val="bg1"/>
                </a:solidFill>
              </a:rPr>
              <a:t>Scottish Empty Homes Conference</a:t>
            </a:r>
            <a:endParaRPr lang="en-GB" sz="4000" dirty="0">
              <a:solidFill>
                <a:schemeClr val="bg1"/>
              </a:solidFill>
            </a:endParaRPr>
          </a:p>
          <a:p>
            <a:endParaRPr lang="en-GB" dirty="0">
              <a:solidFill>
                <a:schemeClr val="bg1"/>
              </a:solidFill>
            </a:endParaRPr>
          </a:p>
          <a:p>
            <a:endParaRPr lang="en-GB" dirty="0">
              <a:solidFill>
                <a:schemeClr val="bg1"/>
              </a:solidFill>
            </a:endParaRPr>
          </a:p>
          <a:p>
            <a:r>
              <a:rPr lang="en-GB" sz="3600" dirty="0">
                <a:solidFill>
                  <a:schemeClr val="bg1"/>
                </a:solidFill>
                <a:effectLst/>
                <a:latin typeface="Abadi" panose="020F0502020204030204" pitchFamily="34" charset="0"/>
                <a:ea typeface="Times New Roman" panose="02020603050405020304" pitchFamily="18" charset="0"/>
                <a:cs typeface="Times New Roman" panose="02020603050405020304" pitchFamily="18" charset="0"/>
              </a:rPr>
              <a:t>Learning from the Past: </a:t>
            </a:r>
          </a:p>
          <a:p>
            <a:r>
              <a:rPr lang="en-GB" sz="3600" dirty="0">
                <a:solidFill>
                  <a:schemeClr val="bg1"/>
                </a:solidFill>
                <a:effectLst/>
                <a:latin typeface="Abadi" panose="020F0502020204030204" pitchFamily="34" charset="0"/>
                <a:ea typeface="Times New Roman" panose="02020603050405020304" pitchFamily="18" charset="0"/>
                <a:cs typeface="Times New Roman" panose="02020603050405020304" pitchFamily="18" charset="0"/>
              </a:rPr>
              <a:t>the independent audit of privately owned empty homes in Scotland </a:t>
            </a:r>
          </a:p>
          <a:p>
            <a:endParaRPr lang="en-GB" dirty="0">
              <a:solidFill>
                <a:schemeClr val="bg1"/>
              </a:solidFill>
            </a:endParaRPr>
          </a:p>
          <a:p>
            <a:endParaRPr lang="en-GB" dirty="0">
              <a:solidFill>
                <a:schemeClr val="bg1"/>
              </a:solidFill>
            </a:endParaRPr>
          </a:p>
          <a:p>
            <a:endParaRPr lang="en-GB" dirty="0">
              <a:solidFill>
                <a:schemeClr val="bg1"/>
              </a:solidFill>
            </a:endParaRPr>
          </a:p>
          <a:p>
            <a:r>
              <a:rPr lang="en-GB" dirty="0">
                <a:solidFill>
                  <a:schemeClr val="bg1"/>
                </a:solidFill>
              </a:rPr>
              <a:t>Anna Evans, Indigo House</a:t>
            </a:r>
          </a:p>
          <a:p>
            <a:r>
              <a:rPr lang="en-GB" dirty="0">
                <a:solidFill>
                  <a:schemeClr val="bg1"/>
                </a:solidFill>
              </a:rPr>
              <a:t>February 2024</a:t>
            </a:r>
          </a:p>
        </p:txBody>
      </p:sp>
      <p:pic>
        <p:nvPicPr>
          <p:cNvPr id="13" name="Picture 12" descr="A picture containing drawing, wheel&#10;&#10;Description automatically generated">
            <a:extLst>
              <a:ext uri="{FF2B5EF4-FFF2-40B4-BE49-F238E27FC236}">
                <a16:creationId xmlns:a16="http://schemas.microsoft.com/office/drawing/2014/main" id="{3195F5C9-4B93-4363-A458-D2E1752E2E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6008" y="5363283"/>
            <a:ext cx="3698997" cy="803676"/>
          </a:xfrm>
          <a:prstGeom prst="rect">
            <a:avLst/>
          </a:prstGeom>
        </p:spPr>
      </p:pic>
      <p:pic>
        <p:nvPicPr>
          <p:cNvPr id="4" name="Picture 3">
            <a:extLst>
              <a:ext uri="{FF2B5EF4-FFF2-40B4-BE49-F238E27FC236}">
                <a16:creationId xmlns:a16="http://schemas.microsoft.com/office/drawing/2014/main" id="{BA5FDA03-3AB3-BB21-B621-C927DF8E92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65186" y="2205645"/>
            <a:ext cx="2660013" cy="2052429"/>
          </a:xfrm>
          <a:prstGeom prst="rect">
            <a:avLst/>
          </a:prstGeom>
        </p:spPr>
      </p:pic>
    </p:spTree>
    <p:extLst>
      <p:ext uri="{BB962C8B-B14F-4D97-AF65-F5344CB8AC3E}">
        <p14:creationId xmlns:p14="http://schemas.microsoft.com/office/powerpoint/2010/main" val="1280902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7160D-8FA0-8DE3-7870-93A4B9A196F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8D07379-16DB-A865-4623-3F07A29F7ABA}"/>
              </a:ext>
            </a:extLst>
          </p:cNvPr>
          <p:cNvSpPr>
            <a:spLocks noGrp="1"/>
          </p:cNvSpPr>
          <p:nvPr>
            <p:ph type="body" sz="quarter" idx="11"/>
          </p:nvPr>
        </p:nvSpPr>
        <p:spPr>
          <a:xfrm>
            <a:off x="182666" y="107420"/>
            <a:ext cx="6448480" cy="1142027"/>
          </a:xfrm>
        </p:spPr>
        <p:txBody>
          <a:bodyPr/>
          <a:lstStyle/>
          <a:p>
            <a:r>
              <a:rPr lang="en-GB" sz="3600" dirty="0">
                <a:solidFill>
                  <a:srgbClr val="933983"/>
                </a:solidFill>
                <a:latin typeface="Arial" panose="020B0604020202020204" pitchFamily="34" charset="0"/>
                <a:cs typeface="Arial" panose="020B0604020202020204" pitchFamily="34" charset="0"/>
              </a:rPr>
              <a:t>Independent audit of private empty homes in Scotland </a:t>
            </a:r>
          </a:p>
        </p:txBody>
      </p:sp>
      <p:sp>
        <p:nvSpPr>
          <p:cNvPr id="17" name="Slide Number Placeholder 5">
            <a:extLst>
              <a:ext uri="{FF2B5EF4-FFF2-40B4-BE49-F238E27FC236}">
                <a16:creationId xmlns:a16="http://schemas.microsoft.com/office/drawing/2014/main" id="{D3CE85D3-A527-C69B-0D81-C0856C097462}"/>
              </a:ext>
            </a:extLst>
          </p:cNvPr>
          <p:cNvSpPr txBox="1">
            <a:spLocks/>
          </p:cNvSpPr>
          <p:nvPr/>
        </p:nvSpPr>
        <p:spPr>
          <a:xfrm>
            <a:off x="11748460" y="0"/>
            <a:ext cx="443540" cy="365033"/>
          </a:xfrm>
          <a:prstGeom prst="rect">
            <a:avLst/>
          </a:prstGeom>
          <a:solidFill>
            <a:srgbClr val="6E2B62"/>
          </a:solidFill>
        </p:spPr>
        <p:txBody>
          <a:bodyP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9F0AC4-2985-4ABC-8A0F-6EB8F3FCB18B}" type="slidenum">
              <a:rPr lang="en-GB" smtClean="0"/>
              <a:pPr/>
              <a:t>25</a:t>
            </a:fld>
            <a:endParaRPr lang="en-GB"/>
          </a:p>
        </p:txBody>
      </p:sp>
      <p:pic>
        <p:nvPicPr>
          <p:cNvPr id="2" name="Picture 1" descr="A picture containing drawing, wheel&#10;&#10;Description automatically generated">
            <a:extLst>
              <a:ext uri="{FF2B5EF4-FFF2-40B4-BE49-F238E27FC236}">
                <a16:creationId xmlns:a16="http://schemas.microsoft.com/office/drawing/2014/main" id="{0F057B2A-304D-2228-9642-0ECA3BD2F3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799" y="6239814"/>
            <a:ext cx="1685457" cy="366197"/>
          </a:xfrm>
          <a:prstGeom prst="rect">
            <a:avLst/>
          </a:prstGeom>
        </p:spPr>
      </p:pic>
      <p:pic>
        <p:nvPicPr>
          <p:cNvPr id="6" name="Picture 5">
            <a:extLst>
              <a:ext uri="{FF2B5EF4-FFF2-40B4-BE49-F238E27FC236}">
                <a16:creationId xmlns:a16="http://schemas.microsoft.com/office/drawing/2014/main" id="{B95C2894-1964-6220-137D-81C8DB37FF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54241" y="1"/>
            <a:ext cx="5237759" cy="6858000"/>
          </a:xfrm>
          <a:prstGeom prst="rect">
            <a:avLst/>
          </a:prstGeom>
        </p:spPr>
      </p:pic>
      <p:sp>
        <p:nvSpPr>
          <p:cNvPr id="7" name="TextBox 6">
            <a:extLst>
              <a:ext uri="{FF2B5EF4-FFF2-40B4-BE49-F238E27FC236}">
                <a16:creationId xmlns:a16="http://schemas.microsoft.com/office/drawing/2014/main" id="{00AD4B1F-B7B1-8E19-8F3E-A381E06CD231}"/>
              </a:ext>
            </a:extLst>
          </p:cNvPr>
          <p:cNvSpPr txBox="1"/>
          <p:nvPr/>
        </p:nvSpPr>
        <p:spPr>
          <a:xfrm>
            <a:off x="7364061" y="2947072"/>
            <a:ext cx="4693962" cy="867032"/>
          </a:xfrm>
          <a:prstGeom prst="rect">
            <a:avLst/>
          </a:prstGeom>
          <a:noFill/>
        </p:spPr>
        <p:txBody>
          <a:bodyPr wrap="square">
            <a:spAutoFit/>
          </a:bodyPr>
          <a:lstStyle/>
          <a:p>
            <a:pPr>
              <a:lnSpc>
                <a:spcPct val="107000"/>
              </a:lnSpc>
              <a:spcBef>
                <a:spcPts val="400"/>
              </a:spcBef>
              <a:spcAft>
                <a:spcPts val="500"/>
              </a:spcAft>
            </a:pPr>
            <a:r>
              <a:rPr lang="en-GB" sz="1600" b="1" dirty="0">
                <a:latin typeface="Montserrat" panose="00000500000000000000" pitchFamily="2" charset="0"/>
                <a:ea typeface="Times New Roman" panose="02020603050405020304" pitchFamily="18" charset="0"/>
                <a:cs typeface="Times New Roman" panose="02020603050405020304" pitchFamily="18" charset="0"/>
              </a:rPr>
              <a:t>Research team – Anna Evans, Mandy Littlewood, Regina Serpa, Eddy Graham and Andrea Paterson</a:t>
            </a:r>
            <a:endParaRPr lang="en-GB"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 Placeholder 1">
            <a:extLst>
              <a:ext uri="{FF2B5EF4-FFF2-40B4-BE49-F238E27FC236}">
                <a16:creationId xmlns:a16="http://schemas.microsoft.com/office/drawing/2014/main" id="{1BA86B61-4BB3-E562-2484-D76B2D93F424}"/>
              </a:ext>
            </a:extLst>
          </p:cNvPr>
          <p:cNvSpPr txBox="1">
            <a:spLocks/>
          </p:cNvSpPr>
          <p:nvPr/>
        </p:nvSpPr>
        <p:spPr>
          <a:xfrm>
            <a:off x="249517" y="1209581"/>
            <a:ext cx="6499814" cy="539643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Bef>
                <a:spcPts val="400"/>
              </a:spcBef>
              <a:spcAft>
                <a:spcPts val="500"/>
              </a:spcAft>
            </a:pPr>
            <a:r>
              <a:rPr lang="en-GB" sz="2800" b="1" dirty="0">
                <a:latin typeface="Arial" panose="020B0604020202020204" pitchFamily="34" charset="0"/>
                <a:ea typeface="Times New Roman" panose="02020603050405020304" pitchFamily="18" charset="0"/>
                <a:cs typeface="Arial" panose="020B0604020202020204" pitchFamily="34" charset="0"/>
              </a:rPr>
              <a:t>Research questions</a:t>
            </a:r>
          </a:p>
          <a:p>
            <a:pPr marL="285750" indent="-285750">
              <a:lnSpc>
                <a:spcPct val="107000"/>
              </a:lnSpc>
              <a:spcBef>
                <a:spcPts val="400"/>
              </a:spcBef>
              <a:spcAft>
                <a:spcPts val="500"/>
              </a:spcAft>
              <a:buFont typeface="Arial" panose="020B0604020202020204" pitchFamily="34" charset="0"/>
              <a:buChar char="•"/>
            </a:pPr>
            <a:r>
              <a:rPr lang="en-GB" sz="2200" dirty="0">
                <a:latin typeface="Arial" panose="020B0604020202020204" pitchFamily="34" charset="0"/>
                <a:cs typeface="Arial" panose="020B0604020202020204" pitchFamily="34" charset="0"/>
              </a:rPr>
              <a:t>What is the current picture of privately owned empty homes - scale, characteristics and impact of empty homes? </a:t>
            </a:r>
          </a:p>
          <a:p>
            <a:pPr marL="285750" indent="-285750">
              <a:lnSpc>
                <a:spcPct val="107000"/>
              </a:lnSpc>
              <a:spcBef>
                <a:spcPts val="400"/>
              </a:spcBef>
              <a:spcAft>
                <a:spcPts val="500"/>
              </a:spcAft>
              <a:buFont typeface="Arial" panose="020B0604020202020204" pitchFamily="34" charset="0"/>
              <a:buChar char="•"/>
            </a:pPr>
            <a:r>
              <a:rPr lang="en-GB" sz="2200" dirty="0">
                <a:latin typeface="Arial" panose="020B0604020202020204" pitchFamily="34" charset="0"/>
                <a:cs typeface="Arial" panose="020B0604020202020204" pitchFamily="34" charset="0"/>
              </a:rPr>
              <a:t>What are the key barriers to, and opportunities for, bringing empty homes back into use? </a:t>
            </a:r>
          </a:p>
          <a:p>
            <a:pPr marL="285750" indent="-285750">
              <a:lnSpc>
                <a:spcPct val="107000"/>
              </a:lnSpc>
              <a:spcBef>
                <a:spcPts val="400"/>
              </a:spcBef>
              <a:spcAft>
                <a:spcPts val="500"/>
              </a:spcAft>
              <a:buFont typeface="Arial" panose="020B0604020202020204" pitchFamily="34" charset="0"/>
              <a:buChar char="•"/>
            </a:pPr>
            <a:r>
              <a:rPr lang="en-GB" sz="2200" dirty="0">
                <a:latin typeface="Arial" panose="020B0604020202020204" pitchFamily="34" charset="0"/>
                <a:cs typeface="Arial" panose="020B0604020202020204" pitchFamily="34" charset="0"/>
              </a:rPr>
              <a:t>How successful have existing approaches and interventions been in bringing empty homes back into use?</a:t>
            </a:r>
          </a:p>
          <a:p>
            <a:pPr marL="285750" indent="-285750">
              <a:lnSpc>
                <a:spcPct val="107000"/>
              </a:lnSpc>
              <a:spcBef>
                <a:spcPts val="400"/>
              </a:spcBef>
              <a:spcAft>
                <a:spcPts val="500"/>
              </a:spcAft>
              <a:buFont typeface="Arial" panose="020B0604020202020204" pitchFamily="34" charset="0"/>
              <a:buChar char="•"/>
            </a:pPr>
            <a:r>
              <a:rPr lang="en-GB" sz="2200" dirty="0">
                <a:latin typeface="Arial" panose="020B0604020202020204" pitchFamily="34" charset="0"/>
                <a:cs typeface="Arial" panose="020B0604020202020204" pitchFamily="34" charset="0"/>
              </a:rPr>
              <a:t>How could these approaches and interventions be improved and what further actions could be taken? </a:t>
            </a:r>
          </a:p>
          <a:p>
            <a:pPr marL="285750" indent="-285750">
              <a:lnSpc>
                <a:spcPct val="107000"/>
              </a:lnSpc>
              <a:spcBef>
                <a:spcPts val="400"/>
              </a:spcBef>
              <a:spcAft>
                <a:spcPts val="500"/>
              </a:spcAft>
              <a:buFont typeface="Arial" panose="020B0604020202020204" pitchFamily="34" charset="0"/>
              <a:buChar char="•"/>
            </a:pPr>
            <a:r>
              <a:rPr lang="en-GB" sz="2200" dirty="0">
                <a:latin typeface="Arial" panose="020B0604020202020204" pitchFamily="34" charset="0"/>
                <a:cs typeface="Arial" panose="020B0604020202020204" pitchFamily="34" charset="0"/>
              </a:rPr>
              <a:t>Note re CPOs and CSOs </a:t>
            </a:r>
            <a:r>
              <a:rPr lang="en-GB" sz="2200" dirty="0" err="1">
                <a:latin typeface="Arial" panose="020B0604020202020204" pitchFamily="34" charset="0"/>
                <a:cs typeface="Arial" panose="020B0604020202020204" pitchFamily="34" charset="0"/>
              </a:rPr>
              <a:t>outwith</a:t>
            </a:r>
            <a:r>
              <a:rPr lang="en-GB" sz="2200" dirty="0">
                <a:latin typeface="Arial" panose="020B0604020202020204" pitchFamily="34" charset="0"/>
                <a:cs typeface="Arial" panose="020B0604020202020204" pitchFamily="34" charset="0"/>
              </a:rPr>
              <a:t> scope.</a:t>
            </a:r>
          </a:p>
          <a:p>
            <a:pPr marL="285750" indent="-285750">
              <a:lnSpc>
                <a:spcPct val="107000"/>
              </a:lnSpc>
              <a:spcBef>
                <a:spcPts val="400"/>
              </a:spcBef>
              <a:spcAft>
                <a:spcPts val="500"/>
              </a:spcAft>
              <a:buFont typeface="Arial" panose="020B0604020202020204" pitchFamily="34" charset="0"/>
              <a:buChar char="•"/>
            </a:pP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Bef>
                <a:spcPts val="400"/>
              </a:spcBef>
              <a:spcAft>
                <a:spcPts val="500"/>
              </a:spcAft>
              <a:buFont typeface="Arial" panose="020B0604020202020204" pitchFamily="34" charset="0"/>
              <a:buChar char="•"/>
            </a:pPr>
            <a:endParaRPr lang="en-GB" sz="1800"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nSpc>
                <a:spcPct val="107000"/>
              </a:lnSpc>
              <a:spcBef>
                <a:spcPts val="400"/>
              </a:spcBef>
              <a:spcAft>
                <a:spcPts val="500"/>
              </a:spcAft>
              <a:buFont typeface="Arial" panose="020B0604020202020204" pitchFamily="34" charset="0"/>
              <a:buChar char="•"/>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nSpc>
                <a:spcPct val="107000"/>
              </a:lnSpc>
              <a:spcBef>
                <a:spcPts val="400"/>
              </a:spcBef>
              <a:spcAft>
                <a:spcPts val="500"/>
              </a:spcAft>
              <a:buFont typeface="Arial" panose="020B0604020202020204" pitchFamily="34" charset="0"/>
              <a:buChar char="•"/>
            </a:pPr>
            <a:endParaRPr lang="en-GB" sz="1800"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nSpc>
                <a:spcPct val="107000"/>
              </a:lnSpc>
              <a:spcBef>
                <a:spcPts val="400"/>
              </a:spcBef>
              <a:spcAft>
                <a:spcPts val="500"/>
              </a:spcAft>
              <a:buFont typeface="Arial" panose="020B0604020202020204" pitchFamily="34" charset="0"/>
              <a:buChar char="•"/>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Bef>
                <a:spcPts val="400"/>
              </a:spcBef>
              <a:spcAft>
                <a:spcPts val="500"/>
              </a:spcAft>
            </a:pPr>
            <a:endParaRPr lang="en-GB" sz="1800"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nSpc>
                <a:spcPct val="107000"/>
              </a:lnSpc>
              <a:spcBef>
                <a:spcPts val="400"/>
              </a:spcBef>
              <a:spcAft>
                <a:spcPts val="500"/>
              </a:spcAft>
              <a:buFont typeface="Arial" panose="020B0604020202020204" pitchFamily="34" charset="0"/>
              <a:buChar char="•"/>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07000"/>
              </a:lnSpc>
              <a:spcBef>
                <a:spcPts val="400"/>
              </a:spcBef>
              <a:spcAft>
                <a:spcPts val="500"/>
              </a:spcAft>
              <a:buFont typeface="Arial" panose="020B0604020202020204" pitchFamily="34" charset="0"/>
              <a:buChar char="•"/>
            </a:pPr>
            <a:endParaRPr lang="en-GB" sz="3200"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Bef>
                <a:spcPts val="400"/>
              </a:spcBef>
              <a:spcAft>
                <a:spcPts val="500"/>
              </a:spcAft>
              <a:buFont typeface="Arial" panose="020B0604020202020204" pitchFamily="34" charset="0"/>
              <a:buChar char="•"/>
            </a:pPr>
            <a:endParaRPr lang="en-GB" sz="3200"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Bef>
                <a:spcPts val="400"/>
              </a:spcBef>
              <a:spcAft>
                <a:spcPts val="500"/>
              </a:spcAft>
              <a:buFont typeface="Arial" panose="020B0604020202020204" pitchFamily="34" charset="0"/>
              <a:buChar char="•"/>
            </a:pPr>
            <a:endParaRPr lang="en-GB" sz="3200" b="1" dirty="0">
              <a:latin typeface="Calibri Light" panose="020F03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400"/>
              </a:spcBef>
              <a:spcAft>
                <a:spcPts val="600"/>
              </a:spcAft>
              <a:buFont typeface="Arial" panose="020B0604020202020204" pitchFamily="34" charset="0"/>
              <a:buChar char="•"/>
            </a:pPr>
            <a:endParaRPr lang="en-GB" sz="2200" b="1" dirty="0">
              <a:latin typeface="Calibri Light" panose="020F03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400"/>
              </a:spcBef>
              <a:spcAft>
                <a:spcPts val="600"/>
              </a:spcAft>
              <a:buFont typeface="Arial" panose="020B0604020202020204" pitchFamily="34" charset="0"/>
              <a:buChar char="•"/>
            </a:pPr>
            <a:endParaRPr lang="en-GB" sz="2200" b="1" dirty="0">
              <a:latin typeface="Calibri Light" panose="020F0302020204030204" pitchFamily="34" charset="0"/>
              <a:ea typeface="Calibri" panose="020F0502020204030204" pitchFamily="34" charset="0"/>
              <a:cs typeface="Times New Roman" panose="02020603050405020304" pitchFamily="18" charset="0"/>
            </a:endParaRPr>
          </a:p>
          <a:p>
            <a:pPr marL="457200" lvl="1" indent="0">
              <a:lnSpc>
                <a:spcPct val="107000"/>
              </a:lnSpc>
              <a:spcBef>
                <a:spcPts val="400"/>
              </a:spcBef>
              <a:buFont typeface="Arial" panose="020B0604020202020204" pitchFamily="34" charset="0"/>
              <a:buNone/>
            </a:pPr>
            <a:endParaRPr lang="en-GB" sz="2400" b="1" dirty="0">
              <a:latin typeface="Calibri Light" panose="020F0302020204030204" pitchFamily="34" charset="0"/>
              <a:ea typeface="Calibri" panose="020F0502020204030204" pitchFamily="34" charset="0"/>
              <a:cs typeface="Times New Roman" panose="02020603050405020304" pitchFamily="18" charset="0"/>
            </a:endParaRPr>
          </a:p>
          <a:p>
            <a:pPr marL="800100" lvl="1" indent="-342900">
              <a:lnSpc>
                <a:spcPct val="107000"/>
              </a:lnSpc>
              <a:spcBef>
                <a:spcPts val="400"/>
              </a:spcBef>
            </a:pPr>
            <a:endParaRPr lang="en-GB" sz="2400" b="1" dirty="0">
              <a:latin typeface="Calibri Light" panose="020F03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651518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E6723-2693-1173-AA3A-6222F24BA40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5FFB052-8441-F116-4F24-76F87A23E857}"/>
              </a:ext>
            </a:extLst>
          </p:cNvPr>
          <p:cNvSpPr>
            <a:spLocks noGrp="1"/>
          </p:cNvSpPr>
          <p:nvPr>
            <p:ph type="body" sz="quarter" idx="11"/>
          </p:nvPr>
        </p:nvSpPr>
        <p:spPr>
          <a:xfrm>
            <a:off x="182666" y="107420"/>
            <a:ext cx="6448480" cy="1142027"/>
          </a:xfrm>
        </p:spPr>
        <p:txBody>
          <a:bodyPr/>
          <a:lstStyle/>
          <a:p>
            <a:r>
              <a:rPr lang="en-GB" sz="3600" dirty="0">
                <a:solidFill>
                  <a:srgbClr val="933983"/>
                </a:solidFill>
                <a:latin typeface="Arial" panose="020B0604020202020204" pitchFamily="34" charset="0"/>
                <a:cs typeface="Arial" panose="020B0604020202020204" pitchFamily="34" charset="0"/>
              </a:rPr>
              <a:t>Independent audit of private empty homes in Scotland </a:t>
            </a:r>
          </a:p>
        </p:txBody>
      </p:sp>
      <p:sp>
        <p:nvSpPr>
          <p:cNvPr id="17" name="Slide Number Placeholder 5">
            <a:extLst>
              <a:ext uri="{FF2B5EF4-FFF2-40B4-BE49-F238E27FC236}">
                <a16:creationId xmlns:a16="http://schemas.microsoft.com/office/drawing/2014/main" id="{6494497D-305F-26BA-4BD3-BA50D246E953}"/>
              </a:ext>
            </a:extLst>
          </p:cNvPr>
          <p:cNvSpPr txBox="1">
            <a:spLocks/>
          </p:cNvSpPr>
          <p:nvPr/>
        </p:nvSpPr>
        <p:spPr>
          <a:xfrm>
            <a:off x="11748460" y="0"/>
            <a:ext cx="443540" cy="365033"/>
          </a:xfrm>
          <a:prstGeom prst="rect">
            <a:avLst/>
          </a:prstGeom>
          <a:solidFill>
            <a:srgbClr val="6E2B62"/>
          </a:solidFill>
        </p:spPr>
        <p:txBody>
          <a:bodyP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9F0AC4-2985-4ABC-8A0F-6EB8F3FCB18B}" type="slidenum">
              <a:rPr lang="en-GB" smtClean="0"/>
              <a:pPr/>
              <a:t>26</a:t>
            </a:fld>
            <a:endParaRPr lang="en-GB"/>
          </a:p>
        </p:txBody>
      </p:sp>
      <p:sp>
        <p:nvSpPr>
          <p:cNvPr id="4" name="Text Placeholder 1">
            <a:extLst>
              <a:ext uri="{FF2B5EF4-FFF2-40B4-BE49-F238E27FC236}">
                <a16:creationId xmlns:a16="http://schemas.microsoft.com/office/drawing/2014/main" id="{67E2605F-C787-1D7E-3177-8A6D2131F8BF}"/>
              </a:ext>
            </a:extLst>
          </p:cNvPr>
          <p:cNvSpPr txBox="1">
            <a:spLocks/>
          </p:cNvSpPr>
          <p:nvPr/>
        </p:nvSpPr>
        <p:spPr>
          <a:xfrm>
            <a:off x="273408" y="1168472"/>
            <a:ext cx="7082005" cy="558210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Bef>
                <a:spcPts val="400"/>
              </a:spcBef>
              <a:spcAft>
                <a:spcPts val="500"/>
              </a:spcAft>
            </a:pPr>
            <a:r>
              <a:rPr lang="en-GB" sz="2800" b="1" dirty="0">
                <a:latin typeface="Arial" panose="020B0604020202020204" pitchFamily="34" charset="0"/>
                <a:ea typeface="Times New Roman" panose="02020603050405020304" pitchFamily="18" charset="0"/>
                <a:cs typeface="Arial" panose="020B0604020202020204" pitchFamily="34" charset="0"/>
              </a:rPr>
              <a:t>How the study was undertaken</a:t>
            </a:r>
          </a:p>
          <a:p>
            <a:pPr marL="285750" indent="-285750">
              <a:lnSpc>
                <a:spcPct val="107000"/>
              </a:lnSpc>
              <a:spcBef>
                <a:spcPts val="400"/>
              </a:spcBef>
              <a:spcAft>
                <a:spcPts val="500"/>
              </a:spcAft>
              <a:buFont typeface="Arial" panose="020B0604020202020204" pitchFamily="34" charset="0"/>
              <a:buChar char="•"/>
            </a:pPr>
            <a:r>
              <a:rPr lang="en-GB" sz="2200" dirty="0">
                <a:latin typeface="Arial" panose="020B0604020202020204" pitchFamily="34" charset="0"/>
                <a:cs typeface="Arial" panose="020B0604020202020204" pitchFamily="34" charset="0"/>
              </a:rPr>
              <a:t>Evidence review – building on the Scottish Government’s own evidence scoping review</a:t>
            </a:r>
          </a:p>
          <a:p>
            <a:pPr marL="285750" indent="-285750">
              <a:lnSpc>
                <a:spcPct val="107000"/>
              </a:lnSpc>
              <a:spcBef>
                <a:spcPts val="400"/>
              </a:spcBef>
              <a:spcAft>
                <a:spcPts val="500"/>
              </a:spcAft>
              <a:buFont typeface="Arial" panose="020B0604020202020204" pitchFamily="34" charset="0"/>
              <a:buChar char="•"/>
            </a:pPr>
            <a:r>
              <a:rPr lang="en-GB" sz="2200" dirty="0">
                <a:latin typeface="Arial" panose="020B0604020202020204" pitchFamily="34" charset="0"/>
                <a:cs typeface="Arial" panose="020B0604020202020204" pitchFamily="34" charset="0"/>
              </a:rPr>
              <a:t>Policy review and analysis of the existing approaches</a:t>
            </a:r>
          </a:p>
          <a:p>
            <a:pPr marL="285750" indent="-285750">
              <a:lnSpc>
                <a:spcPct val="107000"/>
              </a:lnSpc>
              <a:spcBef>
                <a:spcPts val="400"/>
              </a:spcBef>
              <a:spcAft>
                <a:spcPts val="500"/>
              </a:spcAft>
              <a:buFont typeface="Arial" panose="020B0604020202020204" pitchFamily="34" charset="0"/>
              <a:buChar char="•"/>
            </a:pPr>
            <a:r>
              <a:rPr lang="en-GB" sz="2200" dirty="0">
                <a:latin typeface="Arial" panose="020B0604020202020204" pitchFamily="34" charset="0"/>
                <a:cs typeface="Arial" panose="020B0604020202020204" pitchFamily="34" charset="0"/>
              </a:rPr>
              <a:t>Value of money assessment of current approaches and interventions </a:t>
            </a:r>
          </a:p>
          <a:p>
            <a:pPr marL="285750" indent="-285750">
              <a:lnSpc>
                <a:spcPct val="107000"/>
              </a:lnSpc>
              <a:spcBef>
                <a:spcPts val="400"/>
              </a:spcBef>
              <a:spcAft>
                <a:spcPts val="500"/>
              </a:spcAft>
              <a:buFont typeface="Arial" panose="020B0604020202020204" pitchFamily="34" charset="0"/>
              <a:buChar char="•"/>
            </a:pPr>
            <a:r>
              <a:rPr lang="en-GB" sz="2200" dirty="0">
                <a:latin typeface="Arial" panose="020B0604020202020204" pitchFamily="34" charset="0"/>
                <a:cs typeface="Arial" panose="020B0604020202020204" pitchFamily="34" charset="0"/>
              </a:rPr>
              <a:t>Quantitative surveys </a:t>
            </a:r>
          </a:p>
          <a:p>
            <a:pPr marL="971550" lvl="1" indent="-285750">
              <a:lnSpc>
                <a:spcPct val="107000"/>
              </a:lnSpc>
              <a:spcBef>
                <a:spcPts val="400"/>
              </a:spcBef>
              <a:spcAft>
                <a:spcPts val="500"/>
              </a:spcAft>
            </a:pPr>
            <a:r>
              <a:rPr lang="en-GB" sz="2200" dirty="0">
                <a:latin typeface="Arial" panose="020B0604020202020204" pitchFamily="34" charset="0"/>
                <a:cs typeface="Arial" panose="020B0604020202020204" pitchFamily="34" charset="0"/>
              </a:rPr>
              <a:t>local authorities – 29 out of 32 </a:t>
            </a:r>
          </a:p>
          <a:p>
            <a:pPr marL="971550" lvl="1" indent="-285750">
              <a:lnSpc>
                <a:spcPct val="107000"/>
              </a:lnSpc>
              <a:spcBef>
                <a:spcPts val="400"/>
              </a:spcBef>
              <a:spcAft>
                <a:spcPts val="500"/>
              </a:spcAft>
            </a:pPr>
            <a:r>
              <a:rPr lang="en-GB" sz="2200" dirty="0">
                <a:latin typeface="Arial" panose="020B0604020202020204" pitchFamily="34" charset="0"/>
                <a:cs typeface="Arial" panose="020B0604020202020204" pitchFamily="34" charset="0"/>
              </a:rPr>
              <a:t>empty homes owners -  197 from 18 different areas.</a:t>
            </a:r>
          </a:p>
          <a:p>
            <a:pPr marL="285750" indent="-285750">
              <a:lnSpc>
                <a:spcPct val="107000"/>
              </a:lnSpc>
              <a:spcBef>
                <a:spcPts val="400"/>
              </a:spcBef>
              <a:spcAft>
                <a:spcPts val="500"/>
              </a:spcAft>
              <a:buFont typeface="Arial" panose="020B0604020202020204" pitchFamily="34" charset="0"/>
              <a:buChar char="•"/>
            </a:pPr>
            <a:r>
              <a:rPr lang="en-GB" sz="2200" dirty="0">
                <a:latin typeface="Arial" panose="020B0604020202020204" pitchFamily="34" charset="0"/>
                <a:cs typeface="Arial" panose="020B0604020202020204" pitchFamily="34" charset="0"/>
              </a:rPr>
              <a:t>Qualitative research – interviews with local authorities, wider stakeholders, and empty homeowners.</a:t>
            </a:r>
          </a:p>
          <a:p>
            <a:pPr marL="285750" indent="-285750">
              <a:lnSpc>
                <a:spcPct val="107000"/>
              </a:lnSpc>
              <a:spcBef>
                <a:spcPts val="400"/>
              </a:spcBef>
              <a:spcAft>
                <a:spcPts val="500"/>
              </a:spcAft>
              <a:buFont typeface="Arial" panose="020B0604020202020204" pitchFamily="34" charset="0"/>
              <a:buChar char="•"/>
            </a:pP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Bef>
                <a:spcPts val="400"/>
              </a:spcBef>
              <a:spcAft>
                <a:spcPts val="500"/>
              </a:spcAft>
              <a:buFont typeface="Arial" panose="020B0604020202020204" pitchFamily="34" charset="0"/>
              <a:buChar char="•"/>
            </a:pPr>
            <a:endParaRPr lang="en-GB" sz="1800"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nSpc>
                <a:spcPct val="107000"/>
              </a:lnSpc>
              <a:spcBef>
                <a:spcPts val="400"/>
              </a:spcBef>
              <a:spcAft>
                <a:spcPts val="500"/>
              </a:spcAft>
              <a:buFont typeface="Arial" panose="020B0604020202020204" pitchFamily="34" charset="0"/>
              <a:buChar char="•"/>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nSpc>
                <a:spcPct val="107000"/>
              </a:lnSpc>
              <a:spcBef>
                <a:spcPts val="400"/>
              </a:spcBef>
              <a:spcAft>
                <a:spcPts val="500"/>
              </a:spcAft>
              <a:buFont typeface="Arial" panose="020B0604020202020204" pitchFamily="34" charset="0"/>
              <a:buChar char="•"/>
            </a:pPr>
            <a:endParaRPr lang="en-GB" sz="1800"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nSpc>
                <a:spcPct val="107000"/>
              </a:lnSpc>
              <a:spcBef>
                <a:spcPts val="400"/>
              </a:spcBef>
              <a:spcAft>
                <a:spcPts val="500"/>
              </a:spcAft>
              <a:buFont typeface="Arial" panose="020B0604020202020204" pitchFamily="34" charset="0"/>
              <a:buChar char="•"/>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Bef>
                <a:spcPts val="400"/>
              </a:spcBef>
              <a:spcAft>
                <a:spcPts val="500"/>
              </a:spcAft>
            </a:pPr>
            <a:endParaRPr lang="en-GB" sz="1800"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nSpc>
                <a:spcPct val="107000"/>
              </a:lnSpc>
              <a:spcBef>
                <a:spcPts val="400"/>
              </a:spcBef>
              <a:spcAft>
                <a:spcPts val="500"/>
              </a:spcAft>
              <a:buFont typeface="Arial" panose="020B0604020202020204" pitchFamily="34" charset="0"/>
              <a:buChar char="•"/>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07000"/>
              </a:lnSpc>
              <a:spcBef>
                <a:spcPts val="400"/>
              </a:spcBef>
              <a:spcAft>
                <a:spcPts val="500"/>
              </a:spcAft>
              <a:buFont typeface="Arial" panose="020B0604020202020204" pitchFamily="34" charset="0"/>
              <a:buChar char="•"/>
            </a:pPr>
            <a:endParaRPr lang="en-GB" sz="3200"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Bef>
                <a:spcPts val="400"/>
              </a:spcBef>
              <a:spcAft>
                <a:spcPts val="500"/>
              </a:spcAft>
              <a:buFont typeface="Arial" panose="020B0604020202020204" pitchFamily="34" charset="0"/>
              <a:buChar char="•"/>
            </a:pPr>
            <a:endParaRPr lang="en-GB" sz="3200"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Bef>
                <a:spcPts val="400"/>
              </a:spcBef>
              <a:spcAft>
                <a:spcPts val="500"/>
              </a:spcAft>
              <a:buFont typeface="Arial" panose="020B0604020202020204" pitchFamily="34" charset="0"/>
              <a:buChar char="•"/>
            </a:pPr>
            <a:endParaRPr lang="en-GB" sz="3200" b="1" dirty="0">
              <a:latin typeface="Calibri Light" panose="020F03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400"/>
              </a:spcBef>
              <a:spcAft>
                <a:spcPts val="600"/>
              </a:spcAft>
              <a:buFont typeface="Arial" panose="020B0604020202020204" pitchFamily="34" charset="0"/>
              <a:buChar char="•"/>
            </a:pPr>
            <a:endParaRPr lang="en-GB" sz="2200" b="1" dirty="0">
              <a:latin typeface="Calibri Light" panose="020F03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400"/>
              </a:spcBef>
              <a:spcAft>
                <a:spcPts val="600"/>
              </a:spcAft>
              <a:buFont typeface="Arial" panose="020B0604020202020204" pitchFamily="34" charset="0"/>
              <a:buChar char="•"/>
            </a:pPr>
            <a:endParaRPr lang="en-GB" sz="2200" b="1" dirty="0">
              <a:latin typeface="Calibri Light" panose="020F0302020204030204" pitchFamily="34" charset="0"/>
              <a:ea typeface="Calibri" panose="020F0502020204030204" pitchFamily="34" charset="0"/>
              <a:cs typeface="Times New Roman" panose="02020603050405020304" pitchFamily="18" charset="0"/>
            </a:endParaRPr>
          </a:p>
          <a:p>
            <a:pPr marL="457200" lvl="1" indent="0">
              <a:lnSpc>
                <a:spcPct val="107000"/>
              </a:lnSpc>
              <a:spcBef>
                <a:spcPts val="400"/>
              </a:spcBef>
              <a:buFont typeface="Arial" panose="020B0604020202020204" pitchFamily="34" charset="0"/>
              <a:buNone/>
            </a:pPr>
            <a:endParaRPr lang="en-GB" sz="2400" b="1" dirty="0">
              <a:latin typeface="Calibri Light" panose="020F0302020204030204" pitchFamily="34" charset="0"/>
              <a:ea typeface="Calibri" panose="020F0502020204030204" pitchFamily="34" charset="0"/>
              <a:cs typeface="Times New Roman" panose="02020603050405020304" pitchFamily="18" charset="0"/>
            </a:endParaRPr>
          </a:p>
          <a:p>
            <a:pPr marL="800100" lvl="1" indent="-342900">
              <a:lnSpc>
                <a:spcPct val="107000"/>
              </a:lnSpc>
              <a:spcBef>
                <a:spcPts val="400"/>
              </a:spcBef>
            </a:pPr>
            <a:endParaRPr lang="en-GB" sz="2400" b="1" dirty="0">
              <a:latin typeface="Calibri Light" panose="020F0302020204030204" pitchFamily="34" charset="0"/>
              <a:ea typeface="Calibri" panose="020F0502020204030204" pitchFamily="34" charset="0"/>
              <a:cs typeface="Times New Roman" panose="02020603050405020304" pitchFamily="18" charset="0"/>
            </a:endParaRPr>
          </a:p>
          <a:p>
            <a:endParaRPr lang="en-GB" dirty="0"/>
          </a:p>
        </p:txBody>
      </p:sp>
      <p:pic>
        <p:nvPicPr>
          <p:cNvPr id="2" name="Picture 1" descr="A picture containing drawing, wheel&#10;&#10;Description automatically generated">
            <a:extLst>
              <a:ext uri="{FF2B5EF4-FFF2-40B4-BE49-F238E27FC236}">
                <a16:creationId xmlns:a16="http://schemas.microsoft.com/office/drawing/2014/main" id="{B3F78E02-292B-C37D-68F5-F97AB2B3AF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799" y="6239814"/>
            <a:ext cx="1685457" cy="366197"/>
          </a:xfrm>
          <a:prstGeom prst="rect">
            <a:avLst/>
          </a:prstGeom>
        </p:spPr>
      </p:pic>
      <p:pic>
        <p:nvPicPr>
          <p:cNvPr id="9" name="Picture 8">
            <a:extLst>
              <a:ext uri="{FF2B5EF4-FFF2-40B4-BE49-F238E27FC236}">
                <a16:creationId xmlns:a16="http://schemas.microsoft.com/office/drawing/2014/main" id="{AB5E8769-E89E-208C-EC58-C1E3C76F4B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40645" y="0"/>
            <a:ext cx="4851355" cy="6874888"/>
          </a:xfrm>
          <a:prstGeom prst="rect">
            <a:avLst/>
          </a:prstGeom>
        </p:spPr>
      </p:pic>
      <p:sp>
        <p:nvSpPr>
          <p:cNvPr id="7" name="TextBox 6">
            <a:extLst>
              <a:ext uri="{FF2B5EF4-FFF2-40B4-BE49-F238E27FC236}">
                <a16:creationId xmlns:a16="http://schemas.microsoft.com/office/drawing/2014/main" id="{6DF9AC28-3F17-4ECB-FB5A-DA136B20F4E0}"/>
              </a:ext>
            </a:extLst>
          </p:cNvPr>
          <p:cNvSpPr txBox="1"/>
          <p:nvPr/>
        </p:nvSpPr>
        <p:spPr>
          <a:xfrm>
            <a:off x="7701157" y="2872719"/>
            <a:ext cx="4693962" cy="606256"/>
          </a:xfrm>
          <a:prstGeom prst="rect">
            <a:avLst/>
          </a:prstGeom>
          <a:noFill/>
        </p:spPr>
        <p:txBody>
          <a:bodyPr wrap="square">
            <a:spAutoFit/>
          </a:bodyPr>
          <a:lstStyle/>
          <a:p>
            <a:pPr>
              <a:lnSpc>
                <a:spcPct val="107000"/>
              </a:lnSpc>
              <a:spcBef>
                <a:spcPts val="400"/>
              </a:spcBef>
              <a:spcAft>
                <a:spcPts val="500"/>
              </a:spcAft>
            </a:pPr>
            <a:r>
              <a:rPr lang="en-GB" sz="1600" b="1" dirty="0"/>
              <a:t>Housing and Regeneration Research Communities Analysis Division </a:t>
            </a:r>
            <a:endParaRPr lang="en-GB"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1032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E52E6-EEEF-55ED-332D-75AF0467E62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8D36CE0-CC29-066F-EA32-229FDC06E4AD}"/>
              </a:ext>
            </a:extLst>
          </p:cNvPr>
          <p:cNvSpPr>
            <a:spLocks noGrp="1"/>
          </p:cNvSpPr>
          <p:nvPr>
            <p:ph type="body" sz="quarter" idx="11"/>
          </p:nvPr>
        </p:nvSpPr>
        <p:spPr>
          <a:xfrm>
            <a:off x="270932" y="107420"/>
            <a:ext cx="11477528" cy="890742"/>
          </a:xfrm>
        </p:spPr>
        <p:txBody>
          <a:bodyPr/>
          <a:lstStyle/>
          <a:p>
            <a:r>
              <a:rPr lang="en-GB" sz="3400" dirty="0">
                <a:solidFill>
                  <a:srgbClr val="933983"/>
                </a:solidFill>
                <a:latin typeface="Arial" panose="020B0604020202020204" pitchFamily="34" charset="0"/>
                <a:cs typeface="Arial" panose="020B0604020202020204" pitchFamily="34" charset="0"/>
              </a:rPr>
              <a:t>Independent audit of private empty homes in Scotland </a:t>
            </a:r>
          </a:p>
        </p:txBody>
      </p:sp>
      <p:sp>
        <p:nvSpPr>
          <p:cNvPr id="4" name="Text Placeholder 1">
            <a:extLst>
              <a:ext uri="{FF2B5EF4-FFF2-40B4-BE49-F238E27FC236}">
                <a16:creationId xmlns:a16="http://schemas.microsoft.com/office/drawing/2014/main" id="{9132741A-F77D-9D3B-704A-5F2B231447DF}"/>
              </a:ext>
            </a:extLst>
          </p:cNvPr>
          <p:cNvSpPr txBox="1">
            <a:spLocks/>
          </p:cNvSpPr>
          <p:nvPr/>
        </p:nvSpPr>
        <p:spPr>
          <a:xfrm>
            <a:off x="270934" y="1570534"/>
            <a:ext cx="11921066" cy="518004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7000"/>
              </a:lnSpc>
              <a:spcBef>
                <a:spcPts val="400"/>
              </a:spcBef>
              <a:spcAft>
                <a:spcPts val="500"/>
              </a:spcAft>
              <a:buFont typeface="Arial" panose="020B0604020202020204" pitchFamily="34" charset="0"/>
              <a:buChar char="•"/>
            </a:pPr>
            <a:endParaRPr lang="en-GB" sz="3200"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Bef>
                <a:spcPts val="400"/>
              </a:spcBef>
              <a:spcAft>
                <a:spcPts val="500"/>
              </a:spcAft>
              <a:buFont typeface="Arial" panose="020B0604020202020204" pitchFamily="34" charset="0"/>
              <a:buChar char="•"/>
            </a:pPr>
            <a:endParaRPr lang="en-GB" sz="3200"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Bef>
                <a:spcPts val="400"/>
              </a:spcBef>
              <a:spcAft>
                <a:spcPts val="500"/>
              </a:spcAft>
              <a:buFont typeface="Arial" panose="020B0604020202020204" pitchFamily="34" charset="0"/>
              <a:buChar char="•"/>
            </a:pPr>
            <a:endParaRPr lang="en-GB" sz="3200" b="1" dirty="0">
              <a:latin typeface="Calibri Light" panose="020F03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400"/>
              </a:spcBef>
              <a:spcAft>
                <a:spcPts val="600"/>
              </a:spcAft>
              <a:buFont typeface="Arial" panose="020B0604020202020204" pitchFamily="34" charset="0"/>
              <a:buChar char="•"/>
            </a:pPr>
            <a:endParaRPr lang="en-GB" sz="2200" b="1" dirty="0">
              <a:latin typeface="Calibri Light" panose="020F03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400"/>
              </a:spcBef>
              <a:spcAft>
                <a:spcPts val="600"/>
              </a:spcAft>
              <a:buFont typeface="Arial" panose="020B0604020202020204" pitchFamily="34" charset="0"/>
              <a:buChar char="•"/>
            </a:pPr>
            <a:endParaRPr lang="en-GB" sz="2200" b="1" dirty="0">
              <a:latin typeface="Calibri Light" panose="020F0302020204030204" pitchFamily="34" charset="0"/>
              <a:ea typeface="Calibri" panose="020F0502020204030204" pitchFamily="34" charset="0"/>
              <a:cs typeface="Times New Roman" panose="02020603050405020304" pitchFamily="18" charset="0"/>
            </a:endParaRPr>
          </a:p>
          <a:p>
            <a:pPr marL="457200" lvl="1" indent="0">
              <a:lnSpc>
                <a:spcPct val="107000"/>
              </a:lnSpc>
              <a:spcBef>
                <a:spcPts val="400"/>
              </a:spcBef>
              <a:buFont typeface="Arial" panose="020B0604020202020204" pitchFamily="34" charset="0"/>
              <a:buNone/>
            </a:pPr>
            <a:endParaRPr lang="en-GB" sz="2400" b="1" dirty="0">
              <a:latin typeface="Calibri Light" panose="020F0302020204030204" pitchFamily="34" charset="0"/>
              <a:ea typeface="Calibri" panose="020F0502020204030204" pitchFamily="34" charset="0"/>
              <a:cs typeface="Times New Roman" panose="02020603050405020304" pitchFamily="18" charset="0"/>
            </a:endParaRPr>
          </a:p>
          <a:p>
            <a:pPr marL="800100" lvl="1" indent="-342900">
              <a:lnSpc>
                <a:spcPct val="107000"/>
              </a:lnSpc>
              <a:spcBef>
                <a:spcPts val="400"/>
              </a:spcBef>
            </a:pPr>
            <a:endParaRPr lang="en-GB" sz="2400" b="1" dirty="0">
              <a:latin typeface="Calibri Light" panose="020F0302020204030204" pitchFamily="34" charset="0"/>
              <a:ea typeface="Calibri" panose="020F0502020204030204" pitchFamily="34" charset="0"/>
              <a:cs typeface="Times New Roman" panose="02020603050405020304" pitchFamily="18" charset="0"/>
            </a:endParaRPr>
          </a:p>
          <a:p>
            <a:endParaRPr lang="en-GB" dirty="0"/>
          </a:p>
        </p:txBody>
      </p:sp>
      <p:pic>
        <p:nvPicPr>
          <p:cNvPr id="2" name="Picture 1" descr="A picture containing drawing, wheel&#10;&#10;Description automatically generated">
            <a:extLst>
              <a:ext uri="{FF2B5EF4-FFF2-40B4-BE49-F238E27FC236}">
                <a16:creationId xmlns:a16="http://schemas.microsoft.com/office/drawing/2014/main" id="{9B01136C-F9D8-432F-F1D5-6FF844B546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46985" y="6491803"/>
            <a:ext cx="1685457" cy="366197"/>
          </a:xfrm>
          <a:prstGeom prst="rect">
            <a:avLst/>
          </a:prstGeom>
        </p:spPr>
      </p:pic>
      <p:sp>
        <p:nvSpPr>
          <p:cNvPr id="5" name="Text Placeholder 1">
            <a:extLst>
              <a:ext uri="{FF2B5EF4-FFF2-40B4-BE49-F238E27FC236}">
                <a16:creationId xmlns:a16="http://schemas.microsoft.com/office/drawing/2014/main" id="{06167120-E657-7EFA-0B83-A3FEFB111FE8}"/>
              </a:ext>
            </a:extLst>
          </p:cNvPr>
          <p:cNvSpPr txBox="1">
            <a:spLocks/>
          </p:cNvSpPr>
          <p:nvPr/>
        </p:nvSpPr>
        <p:spPr>
          <a:xfrm>
            <a:off x="270932" y="692068"/>
            <a:ext cx="11734931" cy="55143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GB" sz="3200" b="1" dirty="0">
                <a:latin typeface="Arial" panose="020B0604020202020204" pitchFamily="34" charset="0"/>
                <a:cs typeface="Arial" panose="020B0604020202020204" pitchFamily="34" charset="0"/>
              </a:rPr>
              <a:t>The position of empty homes in Scotland</a:t>
            </a:r>
          </a:p>
          <a:p>
            <a:pPr marL="285750" indent="-285750">
              <a:lnSpc>
                <a:spcPct val="107000"/>
              </a:lnSpc>
              <a:spcBef>
                <a:spcPts val="400"/>
              </a:spcBef>
              <a:spcAft>
                <a:spcPts val="500"/>
              </a:spcAft>
              <a:buFont typeface="Arial" panose="020B0604020202020204" pitchFamily="34" charset="0"/>
              <a:buChar char="•"/>
            </a:pPr>
            <a:r>
              <a:rPr lang="en-GB" sz="2200" dirty="0">
                <a:latin typeface="Arial" panose="020B0604020202020204" pitchFamily="34" charset="0"/>
                <a:cs typeface="Arial" panose="020B0604020202020204" pitchFamily="34" charset="0"/>
              </a:rPr>
              <a:t>Data challenges</a:t>
            </a:r>
          </a:p>
          <a:p>
            <a:pPr marL="285750" indent="-285750">
              <a:lnSpc>
                <a:spcPct val="107000"/>
              </a:lnSpc>
              <a:spcBef>
                <a:spcPts val="400"/>
              </a:spcBef>
              <a:spcAft>
                <a:spcPts val="500"/>
              </a:spcAft>
              <a:buFont typeface="Arial" panose="020B0604020202020204" pitchFamily="34" charset="0"/>
              <a:buChar char="•"/>
            </a:pPr>
            <a:r>
              <a:rPr lang="en-GB" sz="2200" dirty="0">
                <a:latin typeface="Arial" panose="020B0604020202020204" pitchFamily="34" charset="0"/>
                <a:cs typeface="Arial" panose="020B0604020202020204" pitchFamily="34" charset="0"/>
              </a:rPr>
              <a:t>Total estimated – 114,308</a:t>
            </a:r>
          </a:p>
          <a:p>
            <a:pPr marL="285750" indent="-285750">
              <a:lnSpc>
                <a:spcPct val="107000"/>
              </a:lnSpc>
              <a:spcBef>
                <a:spcPts val="400"/>
              </a:spcBef>
              <a:spcAft>
                <a:spcPts val="500"/>
              </a:spcAft>
              <a:buFont typeface="Arial" panose="020B0604020202020204" pitchFamily="34" charset="0"/>
              <a:buChar char="•"/>
            </a:pPr>
            <a:r>
              <a:rPr lang="en-GB" sz="2200" dirty="0">
                <a:latin typeface="Arial" panose="020B0604020202020204" pitchFamily="34" charset="0"/>
                <a:cs typeface="Arial" panose="020B0604020202020204" pitchFamily="34" charset="0"/>
              </a:rPr>
              <a:t>Long-term empty homes (6mths) – 1.6%</a:t>
            </a:r>
          </a:p>
          <a:p>
            <a:pPr marL="285750" indent="-285750">
              <a:lnSpc>
                <a:spcPct val="107000"/>
              </a:lnSpc>
              <a:spcBef>
                <a:spcPts val="400"/>
              </a:spcBef>
              <a:spcAft>
                <a:spcPts val="500"/>
              </a:spcAft>
              <a:buFont typeface="Arial" panose="020B0604020202020204" pitchFamily="34" charset="0"/>
              <a:buChar char="•"/>
            </a:pPr>
            <a:r>
              <a:rPr lang="en-GB" sz="2200" dirty="0">
                <a:latin typeface="Arial" panose="020B0604020202020204" pitchFamily="34" charset="0"/>
                <a:cs typeface="Arial" panose="020B0604020202020204" pitchFamily="34" charset="0"/>
              </a:rPr>
              <a:t>Categorisation and interchangeability</a:t>
            </a:r>
          </a:p>
          <a:p>
            <a:pPr marL="285750" indent="-285750">
              <a:lnSpc>
                <a:spcPct val="107000"/>
              </a:lnSpc>
              <a:spcBef>
                <a:spcPts val="400"/>
              </a:spcBef>
              <a:spcAft>
                <a:spcPts val="500"/>
              </a:spcAft>
              <a:buFont typeface="Arial" panose="020B0604020202020204" pitchFamily="34" charset="0"/>
              <a:buChar char="•"/>
            </a:pPr>
            <a:r>
              <a:rPr lang="en-GB" sz="2200" dirty="0">
                <a:latin typeface="Arial" panose="020B0604020202020204" pitchFamily="34" charset="0"/>
                <a:cs typeface="Arial" panose="020B0604020202020204" pitchFamily="34" charset="0"/>
              </a:rPr>
              <a:t>Impact of LA discretion of council tax 2013</a:t>
            </a:r>
          </a:p>
          <a:p>
            <a:endParaRPr lang="en-GB" dirty="0"/>
          </a:p>
        </p:txBody>
      </p:sp>
      <p:pic>
        <p:nvPicPr>
          <p:cNvPr id="7" name="Picture 6">
            <a:extLst>
              <a:ext uri="{FF2B5EF4-FFF2-40B4-BE49-F238E27FC236}">
                <a16:creationId xmlns:a16="http://schemas.microsoft.com/office/drawing/2014/main" id="{6B6E4C2F-5931-4183-9796-4CA2081278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39970" y="2057786"/>
            <a:ext cx="5852030" cy="4205542"/>
          </a:xfrm>
          <a:prstGeom prst="rect">
            <a:avLst/>
          </a:prstGeom>
        </p:spPr>
      </p:pic>
      <p:graphicFrame>
        <p:nvGraphicFramePr>
          <p:cNvPr id="8" name="Table 7">
            <a:extLst>
              <a:ext uri="{FF2B5EF4-FFF2-40B4-BE49-F238E27FC236}">
                <a16:creationId xmlns:a16="http://schemas.microsoft.com/office/drawing/2014/main" id="{B286D8AC-D3D6-FDFF-36C2-6DF9D8897BEC}"/>
              </a:ext>
            </a:extLst>
          </p:cNvPr>
          <p:cNvGraphicFramePr>
            <a:graphicFrameLocks noGrp="1"/>
          </p:cNvGraphicFramePr>
          <p:nvPr/>
        </p:nvGraphicFramePr>
        <p:xfrm>
          <a:off x="630091" y="4011142"/>
          <a:ext cx="4659242" cy="2411770"/>
        </p:xfrm>
        <a:graphic>
          <a:graphicData uri="http://schemas.openxmlformats.org/drawingml/2006/table">
            <a:tbl>
              <a:tblPr>
                <a:tableStyleId>{5940675A-B579-460E-94D1-54222C63F5DA}</a:tableStyleId>
              </a:tblPr>
              <a:tblGrid>
                <a:gridCol w="2985628">
                  <a:extLst>
                    <a:ext uri="{9D8B030D-6E8A-4147-A177-3AD203B41FA5}">
                      <a16:colId xmlns:a16="http://schemas.microsoft.com/office/drawing/2014/main" val="3613528650"/>
                    </a:ext>
                  </a:extLst>
                </a:gridCol>
                <a:gridCol w="1673614">
                  <a:extLst>
                    <a:ext uri="{9D8B030D-6E8A-4147-A177-3AD203B41FA5}">
                      <a16:colId xmlns:a16="http://schemas.microsoft.com/office/drawing/2014/main" val="2472578628"/>
                    </a:ext>
                  </a:extLst>
                </a:gridCol>
              </a:tblGrid>
              <a:tr h="307126">
                <a:tc gridSpan="2">
                  <a:txBody>
                    <a:bodyPr/>
                    <a:lstStyle/>
                    <a:p>
                      <a:pPr algn="ctr" fontAlgn="b"/>
                      <a:r>
                        <a:rPr lang="en-GB" sz="2400" b="1" u="none" strike="noStrike" dirty="0">
                          <a:effectLst/>
                        </a:rPr>
                        <a:t>Change last 10 years</a:t>
                      </a:r>
                      <a:endParaRPr lang="en-GB" sz="2400" b="1" i="0" u="none" strike="noStrike" dirty="0">
                        <a:solidFill>
                          <a:srgbClr val="000000"/>
                        </a:solidFill>
                        <a:effectLst/>
                        <a:latin typeface="Aptos Narrow" panose="020B0004020202020204" pitchFamily="34" charset="0"/>
                      </a:endParaRPr>
                    </a:p>
                  </a:txBody>
                  <a:tcPr marL="6350" marR="6350" marT="6350" marB="0" anchor="ctr"/>
                </a:tc>
                <a:tc hMerge="1">
                  <a:txBody>
                    <a:bodyPr/>
                    <a:lstStyle/>
                    <a:p>
                      <a:endParaRPr dirty="0"/>
                    </a:p>
                  </a:txBody>
                  <a:tcPr marL="6350" marR="6350" marT="6350" marB="0" anchor="b"/>
                </a:tc>
                <a:extLst>
                  <a:ext uri="{0D108BD9-81ED-4DB2-BD59-A6C34878D82A}">
                    <a16:rowId xmlns:a16="http://schemas.microsoft.com/office/drawing/2014/main" val="434623140"/>
                  </a:ext>
                </a:extLst>
              </a:tr>
              <a:tr h="290150">
                <a:tc>
                  <a:txBody>
                    <a:bodyPr/>
                    <a:lstStyle/>
                    <a:p>
                      <a:pPr algn="l" fontAlgn="b"/>
                      <a:r>
                        <a:rPr lang="en-GB" sz="2400" u="none" strike="noStrike" dirty="0">
                          <a:effectLst/>
                        </a:rPr>
                        <a:t>All </a:t>
                      </a:r>
                      <a:endParaRPr lang="en-GB" sz="2400" b="0" i="0" u="none" strike="noStrike" dirty="0">
                        <a:solidFill>
                          <a:srgbClr val="000000"/>
                        </a:solidFill>
                        <a:effectLst/>
                        <a:latin typeface="Aptos Narrow" panose="020B0004020202020204" pitchFamily="34" charset="0"/>
                      </a:endParaRPr>
                    </a:p>
                  </a:txBody>
                  <a:tcPr marL="6350" marR="6350" marT="6350" marB="0" anchor="ctr"/>
                </a:tc>
                <a:tc>
                  <a:txBody>
                    <a:bodyPr/>
                    <a:lstStyle/>
                    <a:p>
                      <a:pPr algn="ctr" fontAlgn="b"/>
                      <a:r>
                        <a:rPr lang="en-GB" sz="2400" u="none" strike="noStrike" dirty="0">
                          <a:effectLst/>
                        </a:rPr>
                        <a:t>2%</a:t>
                      </a:r>
                      <a:endParaRPr lang="en-GB" sz="2400" b="0" i="0" u="none" strike="noStrike" dirty="0">
                        <a:solidFill>
                          <a:srgbClr val="000000"/>
                        </a:solidFill>
                        <a:effectLst/>
                        <a:latin typeface="Aptos Narrow" panose="020B0004020202020204" pitchFamily="34" charset="0"/>
                      </a:endParaRPr>
                    </a:p>
                  </a:txBody>
                  <a:tcPr marL="6350" marR="6350" marT="6350" marB="0" anchor="ctr"/>
                </a:tc>
                <a:extLst>
                  <a:ext uri="{0D108BD9-81ED-4DB2-BD59-A6C34878D82A}">
                    <a16:rowId xmlns:a16="http://schemas.microsoft.com/office/drawing/2014/main" val="1128773087"/>
                  </a:ext>
                </a:extLst>
              </a:tr>
              <a:tr h="290150">
                <a:tc>
                  <a:txBody>
                    <a:bodyPr/>
                    <a:lstStyle/>
                    <a:p>
                      <a:pPr algn="l" fontAlgn="b"/>
                      <a:r>
                        <a:rPr lang="en-GB" sz="2400" u="none" strike="noStrike" dirty="0">
                          <a:effectLst/>
                        </a:rPr>
                        <a:t>Long term </a:t>
                      </a:r>
                    </a:p>
                  </a:txBody>
                  <a:tcPr marL="6350" marR="6350" marT="6350" marB="0" anchor="ctr"/>
                </a:tc>
                <a:tc>
                  <a:txBody>
                    <a:bodyPr/>
                    <a:lstStyle/>
                    <a:p>
                      <a:pPr algn="ctr" fontAlgn="b"/>
                      <a:r>
                        <a:rPr lang="en-GB" sz="2400" u="none" strike="noStrike" dirty="0">
                          <a:effectLst/>
                        </a:rPr>
                        <a:t>68%</a:t>
                      </a:r>
                      <a:endParaRPr lang="en-GB" sz="2400" b="0" i="0" u="none" strike="noStrike" dirty="0">
                        <a:solidFill>
                          <a:srgbClr val="000000"/>
                        </a:solidFill>
                        <a:effectLst/>
                        <a:latin typeface="Aptos Narrow" panose="020B0004020202020204" pitchFamily="34" charset="0"/>
                      </a:endParaRPr>
                    </a:p>
                  </a:txBody>
                  <a:tcPr marL="6350" marR="6350" marT="6350" marB="0" anchor="ctr"/>
                </a:tc>
                <a:extLst>
                  <a:ext uri="{0D108BD9-81ED-4DB2-BD59-A6C34878D82A}">
                    <a16:rowId xmlns:a16="http://schemas.microsoft.com/office/drawing/2014/main" val="3946470900"/>
                  </a:ext>
                </a:extLst>
              </a:tr>
              <a:tr h="489178">
                <a:tc>
                  <a:txBody>
                    <a:bodyPr/>
                    <a:lstStyle/>
                    <a:p>
                      <a:pPr algn="l" fontAlgn="b"/>
                      <a:r>
                        <a:rPr lang="en-GB" sz="2400" u="none" strike="noStrike" dirty="0">
                          <a:effectLst/>
                        </a:rPr>
                        <a:t>Second homes </a:t>
                      </a:r>
                      <a:endParaRPr lang="en-GB" sz="2400" b="0" i="0" u="none" strike="noStrike" dirty="0">
                        <a:solidFill>
                          <a:srgbClr val="000000"/>
                        </a:solidFill>
                        <a:effectLst/>
                        <a:latin typeface="Aptos Narrow" panose="020B0004020202020204" pitchFamily="34" charset="0"/>
                      </a:endParaRPr>
                    </a:p>
                  </a:txBody>
                  <a:tcPr marL="6350" marR="6350" marT="6350" marB="0" anchor="ctr"/>
                </a:tc>
                <a:tc>
                  <a:txBody>
                    <a:bodyPr/>
                    <a:lstStyle/>
                    <a:p>
                      <a:pPr algn="ctr" fontAlgn="b"/>
                      <a:r>
                        <a:rPr lang="en-GB" sz="2400" u="none" strike="noStrike" dirty="0">
                          <a:effectLst/>
                        </a:rPr>
                        <a:t>-40%</a:t>
                      </a:r>
                      <a:endParaRPr lang="en-GB" sz="2400" b="0" i="0" u="none" strike="noStrike" dirty="0">
                        <a:solidFill>
                          <a:srgbClr val="000000"/>
                        </a:solidFill>
                        <a:effectLst/>
                        <a:latin typeface="Aptos Narrow" panose="020B0004020202020204" pitchFamily="34" charset="0"/>
                      </a:endParaRPr>
                    </a:p>
                  </a:txBody>
                  <a:tcPr marL="6350" marR="6350" marT="6350" marB="0" anchor="ctr"/>
                </a:tc>
                <a:extLst>
                  <a:ext uri="{0D108BD9-81ED-4DB2-BD59-A6C34878D82A}">
                    <a16:rowId xmlns:a16="http://schemas.microsoft.com/office/drawing/2014/main" val="320442668"/>
                  </a:ext>
                </a:extLst>
              </a:tr>
              <a:tr h="806262">
                <a:tc>
                  <a:txBody>
                    <a:bodyPr/>
                    <a:lstStyle/>
                    <a:p>
                      <a:pPr algn="l" fontAlgn="b"/>
                      <a:r>
                        <a:rPr lang="en-GB" sz="2400" u="none" strike="noStrike" dirty="0">
                          <a:effectLst/>
                        </a:rPr>
                        <a:t>Unoccupied exemptions </a:t>
                      </a:r>
                      <a:endParaRPr lang="en-GB" sz="2400" b="0" i="0" u="none" strike="noStrike" dirty="0">
                        <a:solidFill>
                          <a:srgbClr val="000000"/>
                        </a:solidFill>
                        <a:effectLst/>
                        <a:latin typeface="Aptos Narrow" panose="020B0004020202020204" pitchFamily="34" charset="0"/>
                      </a:endParaRPr>
                    </a:p>
                  </a:txBody>
                  <a:tcPr marL="6350" marR="6350" marT="6350" marB="0" anchor="ctr"/>
                </a:tc>
                <a:tc>
                  <a:txBody>
                    <a:bodyPr/>
                    <a:lstStyle/>
                    <a:p>
                      <a:pPr algn="ctr" fontAlgn="b"/>
                      <a:r>
                        <a:rPr lang="en-GB" sz="2400" u="none" strike="noStrike" dirty="0">
                          <a:effectLst/>
                        </a:rPr>
                        <a:t>3%</a:t>
                      </a:r>
                      <a:endParaRPr lang="en-GB" sz="2400" b="0" i="0" u="none" strike="noStrike" dirty="0">
                        <a:solidFill>
                          <a:srgbClr val="000000"/>
                        </a:solidFill>
                        <a:effectLst/>
                        <a:latin typeface="Aptos Narrow" panose="020B0004020202020204" pitchFamily="34" charset="0"/>
                      </a:endParaRPr>
                    </a:p>
                  </a:txBody>
                  <a:tcPr marL="6350" marR="6350" marT="6350" marB="0" anchor="ctr"/>
                </a:tc>
                <a:extLst>
                  <a:ext uri="{0D108BD9-81ED-4DB2-BD59-A6C34878D82A}">
                    <a16:rowId xmlns:a16="http://schemas.microsoft.com/office/drawing/2014/main" val="2339084527"/>
                  </a:ext>
                </a:extLst>
              </a:tr>
            </a:tbl>
          </a:graphicData>
        </a:graphic>
      </p:graphicFrame>
    </p:spTree>
    <p:extLst>
      <p:ext uri="{BB962C8B-B14F-4D97-AF65-F5344CB8AC3E}">
        <p14:creationId xmlns:p14="http://schemas.microsoft.com/office/powerpoint/2010/main" val="2354196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FBF95-A01E-36EE-42C5-7016A15FB8B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4FB42DE-C69B-3496-D355-8257197F5FC9}"/>
              </a:ext>
            </a:extLst>
          </p:cNvPr>
          <p:cNvSpPr>
            <a:spLocks noGrp="1"/>
          </p:cNvSpPr>
          <p:nvPr>
            <p:ph type="body" sz="quarter" idx="11"/>
          </p:nvPr>
        </p:nvSpPr>
        <p:spPr>
          <a:xfrm>
            <a:off x="270932" y="107420"/>
            <a:ext cx="11477528" cy="890742"/>
          </a:xfrm>
        </p:spPr>
        <p:txBody>
          <a:bodyPr/>
          <a:lstStyle/>
          <a:p>
            <a:r>
              <a:rPr lang="en-GB" sz="3400" dirty="0">
                <a:solidFill>
                  <a:srgbClr val="933983"/>
                </a:solidFill>
                <a:latin typeface="Arial" panose="020B0604020202020204" pitchFamily="34" charset="0"/>
                <a:cs typeface="Arial" panose="020B0604020202020204" pitchFamily="34" charset="0"/>
              </a:rPr>
              <a:t>Independent audit of private empty homes in Scotland </a:t>
            </a:r>
          </a:p>
        </p:txBody>
      </p:sp>
      <p:sp>
        <p:nvSpPr>
          <p:cNvPr id="4" name="Text Placeholder 1">
            <a:extLst>
              <a:ext uri="{FF2B5EF4-FFF2-40B4-BE49-F238E27FC236}">
                <a16:creationId xmlns:a16="http://schemas.microsoft.com/office/drawing/2014/main" id="{AF3E9D99-DD6F-3698-2358-B75542293813}"/>
              </a:ext>
            </a:extLst>
          </p:cNvPr>
          <p:cNvSpPr txBox="1">
            <a:spLocks/>
          </p:cNvSpPr>
          <p:nvPr/>
        </p:nvSpPr>
        <p:spPr>
          <a:xfrm>
            <a:off x="270934" y="1570534"/>
            <a:ext cx="11921066" cy="518004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7000"/>
              </a:lnSpc>
              <a:spcBef>
                <a:spcPts val="400"/>
              </a:spcBef>
              <a:spcAft>
                <a:spcPts val="500"/>
              </a:spcAft>
              <a:buFont typeface="Arial" panose="020B0604020202020204" pitchFamily="34" charset="0"/>
              <a:buChar char="•"/>
            </a:pPr>
            <a:endParaRPr lang="en-GB" sz="3200"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Bef>
                <a:spcPts val="400"/>
              </a:spcBef>
              <a:spcAft>
                <a:spcPts val="500"/>
              </a:spcAft>
              <a:buFont typeface="Arial" panose="020B0604020202020204" pitchFamily="34" charset="0"/>
              <a:buChar char="•"/>
            </a:pPr>
            <a:endParaRPr lang="en-GB" sz="3200"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Bef>
                <a:spcPts val="400"/>
              </a:spcBef>
              <a:spcAft>
                <a:spcPts val="500"/>
              </a:spcAft>
              <a:buFont typeface="Arial" panose="020B0604020202020204" pitchFamily="34" charset="0"/>
              <a:buChar char="•"/>
            </a:pPr>
            <a:endParaRPr lang="en-GB" sz="3200" b="1" dirty="0">
              <a:latin typeface="Calibri Light" panose="020F03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400"/>
              </a:spcBef>
              <a:spcAft>
                <a:spcPts val="600"/>
              </a:spcAft>
              <a:buFont typeface="Arial" panose="020B0604020202020204" pitchFamily="34" charset="0"/>
              <a:buChar char="•"/>
            </a:pPr>
            <a:endParaRPr lang="en-GB" sz="2200" b="1" dirty="0">
              <a:latin typeface="Calibri Light" panose="020F03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400"/>
              </a:spcBef>
              <a:spcAft>
                <a:spcPts val="600"/>
              </a:spcAft>
              <a:buFont typeface="Arial" panose="020B0604020202020204" pitchFamily="34" charset="0"/>
              <a:buChar char="•"/>
            </a:pPr>
            <a:endParaRPr lang="en-GB" sz="2200" b="1" dirty="0">
              <a:latin typeface="Calibri Light" panose="020F0302020204030204" pitchFamily="34" charset="0"/>
              <a:ea typeface="Calibri" panose="020F0502020204030204" pitchFamily="34" charset="0"/>
              <a:cs typeface="Times New Roman" panose="02020603050405020304" pitchFamily="18" charset="0"/>
            </a:endParaRPr>
          </a:p>
          <a:p>
            <a:pPr marL="457200" lvl="1" indent="0">
              <a:lnSpc>
                <a:spcPct val="107000"/>
              </a:lnSpc>
              <a:spcBef>
                <a:spcPts val="400"/>
              </a:spcBef>
              <a:buFont typeface="Arial" panose="020B0604020202020204" pitchFamily="34" charset="0"/>
              <a:buNone/>
            </a:pPr>
            <a:endParaRPr lang="en-GB" sz="2400" b="1" dirty="0">
              <a:latin typeface="Calibri Light" panose="020F0302020204030204" pitchFamily="34" charset="0"/>
              <a:ea typeface="Calibri" panose="020F0502020204030204" pitchFamily="34" charset="0"/>
              <a:cs typeface="Times New Roman" panose="02020603050405020304" pitchFamily="18" charset="0"/>
            </a:endParaRPr>
          </a:p>
          <a:p>
            <a:pPr marL="800100" lvl="1" indent="-342900">
              <a:lnSpc>
                <a:spcPct val="107000"/>
              </a:lnSpc>
              <a:spcBef>
                <a:spcPts val="400"/>
              </a:spcBef>
            </a:pPr>
            <a:endParaRPr lang="en-GB" sz="2400" b="1" dirty="0">
              <a:latin typeface="Calibri Light" panose="020F0302020204030204" pitchFamily="34" charset="0"/>
              <a:ea typeface="Calibri" panose="020F0502020204030204" pitchFamily="34" charset="0"/>
              <a:cs typeface="Times New Roman" panose="02020603050405020304" pitchFamily="18" charset="0"/>
            </a:endParaRPr>
          </a:p>
          <a:p>
            <a:endParaRPr lang="en-GB" dirty="0"/>
          </a:p>
        </p:txBody>
      </p:sp>
      <p:pic>
        <p:nvPicPr>
          <p:cNvPr id="2" name="Picture 1" descr="A picture containing drawing, wheel&#10;&#10;Description automatically generated">
            <a:extLst>
              <a:ext uri="{FF2B5EF4-FFF2-40B4-BE49-F238E27FC236}">
                <a16:creationId xmlns:a16="http://schemas.microsoft.com/office/drawing/2014/main" id="{FB69EA29-1C27-59D6-B61E-7FE0E9614C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19065" y="6491803"/>
            <a:ext cx="1685457" cy="366197"/>
          </a:xfrm>
          <a:prstGeom prst="rect">
            <a:avLst/>
          </a:prstGeom>
        </p:spPr>
      </p:pic>
      <p:sp>
        <p:nvSpPr>
          <p:cNvPr id="5" name="Text Placeholder 1">
            <a:extLst>
              <a:ext uri="{FF2B5EF4-FFF2-40B4-BE49-F238E27FC236}">
                <a16:creationId xmlns:a16="http://schemas.microsoft.com/office/drawing/2014/main" id="{5DDBA5CC-CDC9-A5EF-E9E7-49A441A5E9BC}"/>
              </a:ext>
            </a:extLst>
          </p:cNvPr>
          <p:cNvSpPr txBox="1">
            <a:spLocks/>
          </p:cNvSpPr>
          <p:nvPr/>
        </p:nvSpPr>
        <p:spPr>
          <a:xfrm>
            <a:off x="270932" y="692068"/>
            <a:ext cx="11734931" cy="55143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GB" sz="3200" b="1" dirty="0">
                <a:latin typeface="Arial" panose="020B0604020202020204" pitchFamily="34" charset="0"/>
                <a:cs typeface="Arial" panose="020B0604020202020204" pitchFamily="34" charset="0"/>
              </a:rPr>
              <a:t>The position on long-term empty homes in Scotland</a:t>
            </a:r>
          </a:p>
          <a:p>
            <a:pPr marL="285750" indent="-285750">
              <a:lnSpc>
                <a:spcPct val="107000"/>
              </a:lnSpc>
              <a:spcBef>
                <a:spcPts val="400"/>
              </a:spcBef>
              <a:spcAft>
                <a:spcPts val="500"/>
              </a:spcAft>
              <a:buFont typeface="Arial" panose="020B0604020202020204" pitchFamily="34" charset="0"/>
              <a:buChar char="•"/>
            </a:pPr>
            <a:r>
              <a:rPr lang="en-GB" dirty="0">
                <a:latin typeface="Arial" panose="020B0604020202020204" pitchFamily="34" charset="0"/>
                <a:cs typeface="Arial" panose="020B0604020202020204" pitchFamily="34" charset="0"/>
              </a:rPr>
              <a:t>Long term 6 months</a:t>
            </a:r>
          </a:p>
          <a:p>
            <a:pPr marL="285750" indent="-285750">
              <a:lnSpc>
                <a:spcPct val="107000"/>
              </a:lnSpc>
              <a:spcBef>
                <a:spcPts val="400"/>
              </a:spcBef>
              <a:spcAft>
                <a:spcPts val="500"/>
              </a:spcAft>
              <a:buFont typeface="Arial" panose="020B0604020202020204" pitchFamily="34" charset="0"/>
              <a:buChar char="•"/>
            </a:pPr>
            <a:r>
              <a:rPr lang="en-GB" dirty="0">
                <a:latin typeface="Arial" panose="020B0604020202020204" pitchFamily="34" charset="0"/>
                <a:cs typeface="Arial" panose="020B0604020202020204" pitchFamily="34" charset="0"/>
              </a:rPr>
              <a:t>Average 1.6% of stock</a:t>
            </a:r>
          </a:p>
          <a:p>
            <a:pPr marL="285750" indent="-285750">
              <a:lnSpc>
                <a:spcPct val="107000"/>
              </a:lnSpc>
              <a:spcBef>
                <a:spcPts val="400"/>
              </a:spcBef>
              <a:spcAft>
                <a:spcPts val="500"/>
              </a:spcAft>
              <a:buFont typeface="Arial" panose="020B0604020202020204" pitchFamily="34" charset="0"/>
              <a:buChar char="•"/>
            </a:pPr>
            <a:r>
              <a:rPr lang="en-GB" dirty="0">
                <a:latin typeface="Arial" panose="020B0604020202020204" pitchFamily="34" charset="0"/>
                <a:cs typeface="Arial" panose="020B0604020202020204" pitchFamily="34" charset="0"/>
              </a:rPr>
              <a:t>Most in the larger urban areas</a:t>
            </a:r>
          </a:p>
          <a:p>
            <a:pPr marL="285750" indent="-285750">
              <a:lnSpc>
                <a:spcPct val="107000"/>
              </a:lnSpc>
              <a:spcBef>
                <a:spcPts val="400"/>
              </a:spcBef>
              <a:spcAft>
                <a:spcPts val="500"/>
              </a:spcAft>
              <a:buFont typeface="Arial" panose="020B0604020202020204" pitchFamily="34" charset="0"/>
              <a:buChar char="•"/>
            </a:pPr>
            <a:r>
              <a:rPr lang="en-GB" dirty="0">
                <a:latin typeface="Arial" panose="020B0604020202020204" pitchFamily="34" charset="0"/>
                <a:cs typeface="Arial" panose="020B0604020202020204" pitchFamily="34" charset="0"/>
              </a:rPr>
              <a:t>Proportionally more in rural areas</a:t>
            </a:r>
          </a:p>
          <a:p>
            <a:pPr marL="285750" indent="-285750">
              <a:lnSpc>
                <a:spcPct val="107000"/>
              </a:lnSpc>
              <a:spcBef>
                <a:spcPts val="400"/>
              </a:spcBef>
              <a:spcAft>
                <a:spcPts val="500"/>
              </a:spcAft>
              <a:buFont typeface="Arial" panose="020B0604020202020204" pitchFamily="34" charset="0"/>
              <a:buChar char="•"/>
            </a:pPr>
            <a:r>
              <a:rPr lang="en-GB" dirty="0">
                <a:latin typeface="Arial" panose="020B0604020202020204" pitchFamily="34" charset="0"/>
                <a:cs typeface="Arial" panose="020B0604020202020204" pitchFamily="34" charset="0"/>
              </a:rPr>
              <a:t>Not uniform picture by LA</a:t>
            </a:r>
          </a:p>
          <a:p>
            <a:pPr>
              <a:lnSpc>
                <a:spcPct val="107000"/>
              </a:lnSpc>
              <a:spcBef>
                <a:spcPts val="400"/>
              </a:spcBef>
              <a:spcAft>
                <a:spcPts val="500"/>
              </a:spcAft>
            </a:pPr>
            <a:r>
              <a:rPr lang="en-GB" dirty="0">
                <a:latin typeface="Arial" panose="020B0604020202020204" pitchFamily="34" charset="0"/>
                <a:cs typeface="Arial" panose="020B0604020202020204" pitchFamily="34" charset="0"/>
              </a:rPr>
              <a:t>But</a:t>
            </a:r>
          </a:p>
          <a:p>
            <a:pPr marL="342900" indent="-342900">
              <a:lnSpc>
                <a:spcPct val="107000"/>
              </a:lnSpc>
              <a:spcBef>
                <a:spcPts val="400"/>
              </a:spcBef>
              <a:spcAft>
                <a:spcPts val="500"/>
              </a:spcAft>
              <a:buFont typeface="Arial" panose="020B0604020202020204" pitchFamily="34" charset="0"/>
              <a:buChar char="•"/>
            </a:pPr>
            <a:r>
              <a:rPr lang="en-GB" dirty="0">
                <a:latin typeface="Arial" panose="020B0604020202020204" pitchFamily="34" charset="0"/>
                <a:cs typeface="Arial" panose="020B0604020202020204" pitchFamily="34" charset="0"/>
              </a:rPr>
              <a:t>Long term empties for 12 </a:t>
            </a:r>
            <a:r>
              <a:rPr lang="en-GB" dirty="0" err="1">
                <a:latin typeface="Arial" panose="020B0604020202020204" pitchFamily="34" charset="0"/>
                <a:cs typeface="Arial" panose="020B0604020202020204" pitchFamily="34" charset="0"/>
              </a:rPr>
              <a:t>mths</a:t>
            </a:r>
            <a:endParaRPr lang="en-GB" dirty="0">
              <a:latin typeface="Arial" panose="020B0604020202020204" pitchFamily="34" charset="0"/>
              <a:cs typeface="Arial" panose="020B0604020202020204" pitchFamily="34" charset="0"/>
            </a:endParaRPr>
          </a:p>
          <a:p>
            <a:pPr marL="342900" indent="-342900">
              <a:lnSpc>
                <a:spcPct val="107000"/>
              </a:lnSpc>
              <a:spcBef>
                <a:spcPts val="400"/>
              </a:spcBef>
              <a:spcAft>
                <a:spcPts val="500"/>
              </a:spcAft>
              <a:buFont typeface="Arial" panose="020B0604020202020204" pitchFamily="34" charset="0"/>
              <a:buChar char="•"/>
            </a:pPr>
            <a:r>
              <a:rPr lang="en-GB" dirty="0">
                <a:latin typeface="Arial" panose="020B0604020202020204" pitchFamily="34" charset="0"/>
                <a:cs typeface="Arial" panose="020B0604020202020204" pitchFamily="34" charset="0"/>
              </a:rPr>
              <a:t>More useful for intervention</a:t>
            </a:r>
          </a:p>
          <a:p>
            <a:pPr marL="342900" indent="-342900">
              <a:lnSpc>
                <a:spcPct val="107000"/>
              </a:lnSpc>
              <a:spcBef>
                <a:spcPts val="400"/>
              </a:spcBef>
              <a:buFont typeface="Arial" panose="020B0604020202020204" pitchFamily="34" charset="0"/>
              <a:buChar char="•"/>
            </a:pPr>
            <a:r>
              <a:rPr lang="en-GB" dirty="0">
                <a:latin typeface="Arial" panose="020B0604020202020204" pitchFamily="34" charset="0"/>
                <a:cs typeface="Arial" panose="020B0604020202020204" pitchFamily="34" charset="0"/>
              </a:rPr>
              <a:t>Even larger range suggesting </a:t>
            </a:r>
          </a:p>
          <a:p>
            <a:pPr>
              <a:lnSpc>
                <a:spcPct val="107000"/>
              </a:lnSpc>
              <a:spcBef>
                <a:spcPts val="400"/>
              </a:spcBef>
            </a:pPr>
            <a:r>
              <a:rPr lang="en-GB" dirty="0">
                <a:latin typeface="Arial" panose="020B0604020202020204" pitchFamily="34" charset="0"/>
                <a:cs typeface="Arial" panose="020B0604020202020204" pitchFamily="34" charset="0"/>
              </a:rPr>
              <a:t>data issues/different approaches </a:t>
            </a:r>
          </a:p>
          <a:p>
            <a:pPr marL="342900" indent="-342900">
              <a:lnSpc>
                <a:spcPct val="107000"/>
              </a:lnSpc>
              <a:spcBef>
                <a:spcPts val="400"/>
              </a:spcBef>
              <a:buFont typeface="Arial" panose="020B0604020202020204" pitchFamily="34" charset="0"/>
              <a:buChar char="•"/>
            </a:pPr>
            <a:r>
              <a:rPr lang="en-GB" dirty="0">
                <a:latin typeface="Arial" panose="020B0604020202020204" pitchFamily="34" charset="0"/>
                <a:cs typeface="Arial" panose="020B0604020202020204" pitchFamily="34" charset="0"/>
              </a:rPr>
              <a:t>LA Survey showed lack of data </a:t>
            </a:r>
          </a:p>
          <a:p>
            <a:pPr>
              <a:lnSpc>
                <a:spcPct val="107000"/>
              </a:lnSpc>
              <a:spcBef>
                <a:spcPts val="400"/>
              </a:spcBef>
            </a:pPr>
            <a:r>
              <a:rPr lang="en-GB" dirty="0">
                <a:latin typeface="Arial" panose="020B0604020202020204" pitchFamily="34" charset="0"/>
                <a:cs typeface="Arial" panose="020B0604020202020204" pitchFamily="34" charset="0"/>
              </a:rPr>
              <a:t>on size and type of property, high or </a:t>
            </a:r>
          </a:p>
          <a:p>
            <a:pPr>
              <a:lnSpc>
                <a:spcPct val="107000"/>
              </a:lnSpc>
              <a:spcBef>
                <a:spcPts val="400"/>
              </a:spcBef>
            </a:pPr>
            <a:r>
              <a:rPr lang="en-GB" dirty="0">
                <a:latin typeface="Arial" panose="020B0604020202020204" pitchFamily="34" charset="0"/>
                <a:cs typeface="Arial" panose="020B0604020202020204" pitchFamily="34" charset="0"/>
              </a:rPr>
              <a:t>low demand</a:t>
            </a:r>
          </a:p>
          <a:p>
            <a:pPr marL="285750" indent="-285750">
              <a:lnSpc>
                <a:spcPct val="107000"/>
              </a:lnSpc>
              <a:spcBef>
                <a:spcPts val="400"/>
              </a:spcBef>
              <a:spcAft>
                <a:spcPts val="500"/>
              </a:spcAft>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lnSpc>
                <a:spcPct val="107000"/>
              </a:lnSpc>
              <a:spcBef>
                <a:spcPts val="400"/>
              </a:spcBef>
              <a:spcAft>
                <a:spcPts val="500"/>
              </a:spcAft>
              <a:buFont typeface="Arial" panose="020B0604020202020204" pitchFamily="34" charset="0"/>
              <a:buChar char="•"/>
            </a:pPr>
            <a:endParaRPr lang="en-GB" dirty="0">
              <a:latin typeface="Arial" panose="020B0604020202020204" pitchFamily="34" charset="0"/>
              <a:cs typeface="Arial" panose="020B0604020202020204" pitchFamily="34" charset="0"/>
            </a:endParaRPr>
          </a:p>
          <a:p>
            <a:endParaRPr lang="en-GB" dirty="0"/>
          </a:p>
        </p:txBody>
      </p:sp>
      <p:pic>
        <p:nvPicPr>
          <p:cNvPr id="9" name="Picture 8">
            <a:extLst>
              <a:ext uri="{FF2B5EF4-FFF2-40B4-BE49-F238E27FC236}">
                <a16:creationId xmlns:a16="http://schemas.microsoft.com/office/drawing/2014/main" id="{3230A561-0E22-5CA4-94CF-AD0FBC1A152E}"/>
              </a:ext>
            </a:extLst>
          </p:cNvPr>
          <p:cNvPicPr>
            <a:picLocks noChangeAspect="1"/>
          </p:cNvPicPr>
          <p:nvPr/>
        </p:nvPicPr>
        <p:blipFill>
          <a:blip r:embed="rId4"/>
          <a:stretch>
            <a:fillRect/>
          </a:stretch>
        </p:blipFill>
        <p:spPr>
          <a:xfrm>
            <a:off x="4458729" y="1266020"/>
            <a:ext cx="7645793" cy="5118363"/>
          </a:xfrm>
          <a:prstGeom prst="rect">
            <a:avLst/>
          </a:prstGeom>
        </p:spPr>
      </p:pic>
    </p:spTree>
    <p:extLst>
      <p:ext uri="{BB962C8B-B14F-4D97-AF65-F5344CB8AC3E}">
        <p14:creationId xmlns:p14="http://schemas.microsoft.com/office/powerpoint/2010/main" val="20445167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968D0-BD7F-A6AD-6C9A-E2509D6EEB1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D3D8006-6AD6-E35B-FF7C-C6505A1AAAB8}"/>
              </a:ext>
            </a:extLst>
          </p:cNvPr>
          <p:cNvSpPr>
            <a:spLocks noGrp="1"/>
          </p:cNvSpPr>
          <p:nvPr>
            <p:ph type="body" sz="quarter" idx="11"/>
          </p:nvPr>
        </p:nvSpPr>
        <p:spPr>
          <a:xfrm>
            <a:off x="270932" y="107420"/>
            <a:ext cx="11477528" cy="890742"/>
          </a:xfrm>
        </p:spPr>
        <p:txBody>
          <a:bodyPr/>
          <a:lstStyle/>
          <a:p>
            <a:r>
              <a:rPr lang="en-GB" sz="3400" dirty="0">
                <a:solidFill>
                  <a:srgbClr val="933983"/>
                </a:solidFill>
                <a:latin typeface="Arial" panose="020B0604020202020204" pitchFamily="34" charset="0"/>
                <a:cs typeface="Arial" panose="020B0604020202020204" pitchFamily="34" charset="0"/>
              </a:rPr>
              <a:t>Independent audit of private empty homes in Scotland </a:t>
            </a:r>
          </a:p>
        </p:txBody>
      </p:sp>
      <p:sp>
        <p:nvSpPr>
          <p:cNvPr id="4" name="Text Placeholder 1">
            <a:extLst>
              <a:ext uri="{FF2B5EF4-FFF2-40B4-BE49-F238E27FC236}">
                <a16:creationId xmlns:a16="http://schemas.microsoft.com/office/drawing/2014/main" id="{B107D027-7351-4810-FBDF-A44DEC97E231}"/>
              </a:ext>
            </a:extLst>
          </p:cNvPr>
          <p:cNvSpPr txBox="1">
            <a:spLocks/>
          </p:cNvSpPr>
          <p:nvPr/>
        </p:nvSpPr>
        <p:spPr>
          <a:xfrm>
            <a:off x="270934" y="1570534"/>
            <a:ext cx="11921066" cy="518004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7000"/>
              </a:lnSpc>
              <a:spcBef>
                <a:spcPts val="400"/>
              </a:spcBef>
              <a:spcAft>
                <a:spcPts val="500"/>
              </a:spcAft>
              <a:buFont typeface="Arial" panose="020B0604020202020204" pitchFamily="34" charset="0"/>
              <a:buChar char="•"/>
            </a:pPr>
            <a:endParaRPr lang="en-GB" sz="3200"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Bef>
                <a:spcPts val="400"/>
              </a:spcBef>
              <a:spcAft>
                <a:spcPts val="500"/>
              </a:spcAft>
              <a:buFont typeface="Arial" panose="020B0604020202020204" pitchFamily="34" charset="0"/>
              <a:buChar char="•"/>
            </a:pPr>
            <a:endParaRPr lang="en-GB" sz="3200"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Bef>
                <a:spcPts val="400"/>
              </a:spcBef>
              <a:spcAft>
                <a:spcPts val="500"/>
              </a:spcAft>
              <a:buFont typeface="Arial" panose="020B0604020202020204" pitchFamily="34" charset="0"/>
              <a:buChar char="•"/>
            </a:pPr>
            <a:endParaRPr lang="en-GB" sz="3200" b="1" dirty="0">
              <a:latin typeface="Calibri Light" panose="020F03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400"/>
              </a:spcBef>
              <a:spcAft>
                <a:spcPts val="600"/>
              </a:spcAft>
              <a:buFont typeface="Arial" panose="020B0604020202020204" pitchFamily="34" charset="0"/>
              <a:buChar char="•"/>
            </a:pPr>
            <a:endParaRPr lang="en-GB" sz="2200" b="1" dirty="0">
              <a:latin typeface="Calibri Light" panose="020F03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400"/>
              </a:spcBef>
              <a:spcAft>
                <a:spcPts val="600"/>
              </a:spcAft>
              <a:buFont typeface="Arial" panose="020B0604020202020204" pitchFamily="34" charset="0"/>
              <a:buChar char="•"/>
            </a:pPr>
            <a:endParaRPr lang="en-GB" sz="2200" b="1" dirty="0">
              <a:latin typeface="Calibri Light" panose="020F0302020204030204" pitchFamily="34" charset="0"/>
              <a:ea typeface="Calibri" panose="020F0502020204030204" pitchFamily="34" charset="0"/>
              <a:cs typeface="Times New Roman" panose="02020603050405020304" pitchFamily="18" charset="0"/>
            </a:endParaRPr>
          </a:p>
          <a:p>
            <a:pPr marL="457200" lvl="1" indent="0">
              <a:lnSpc>
                <a:spcPct val="107000"/>
              </a:lnSpc>
              <a:spcBef>
                <a:spcPts val="400"/>
              </a:spcBef>
              <a:buFont typeface="Arial" panose="020B0604020202020204" pitchFamily="34" charset="0"/>
              <a:buNone/>
            </a:pPr>
            <a:endParaRPr lang="en-GB" sz="2400" b="1" dirty="0">
              <a:latin typeface="Calibri Light" panose="020F0302020204030204" pitchFamily="34" charset="0"/>
              <a:ea typeface="Calibri" panose="020F0502020204030204" pitchFamily="34" charset="0"/>
              <a:cs typeface="Times New Roman" panose="02020603050405020304" pitchFamily="18" charset="0"/>
            </a:endParaRPr>
          </a:p>
          <a:p>
            <a:pPr marL="800100" lvl="1" indent="-342900">
              <a:lnSpc>
                <a:spcPct val="107000"/>
              </a:lnSpc>
              <a:spcBef>
                <a:spcPts val="400"/>
              </a:spcBef>
            </a:pPr>
            <a:endParaRPr lang="en-GB" sz="2400" b="1" dirty="0">
              <a:latin typeface="Calibri Light" panose="020F0302020204030204" pitchFamily="34" charset="0"/>
              <a:ea typeface="Calibri" panose="020F0502020204030204" pitchFamily="34" charset="0"/>
              <a:cs typeface="Times New Roman" panose="02020603050405020304" pitchFamily="18" charset="0"/>
            </a:endParaRPr>
          </a:p>
          <a:p>
            <a:endParaRPr lang="en-GB" dirty="0"/>
          </a:p>
        </p:txBody>
      </p:sp>
      <p:pic>
        <p:nvPicPr>
          <p:cNvPr id="2" name="Picture 1" descr="A picture containing drawing, wheel&#10;&#10;Description automatically generated">
            <a:extLst>
              <a:ext uri="{FF2B5EF4-FFF2-40B4-BE49-F238E27FC236}">
                <a16:creationId xmlns:a16="http://schemas.microsoft.com/office/drawing/2014/main" id="{D5AA5F46-E367-0FA7-FA81-F7A1ABA54C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799" y="6239814"/>
            <a:ext cx="1685457" cy="366197"/>
          </a:xfrm>
          <a:prstGeom prst="rect">
            <a:avLst/>
          </a:prstGeom>
        </p:spPr>
      </p:pic>
      <p:sp>
        <p:nvSpPr>
          <p:cNvPr id="5" name="Text Placeholder 1">
            <a:extLst>
              <a:ext uri="{FF2B5EF4-FFF2-40B4-BE49-F238E27FC236}">
                <a16:creationId xmlns:a16="http://schemas.microsoft.com/office/drawing/2014/main" id="{41D76125-75EC-1F96-3293-52C0F504D1A0}"/>
              </a:ext>
            </a:extLst>
          </p:cNvPr>
          <p:cNvSpPr txBox="1">
            <a:spLocks/>
          </p:cNvSpPr>
          <p:nvPr/>
        </p:nvSpPr>
        <p:spPr>
          <a:xfrm>
            <a:off x="270932" y="746878"/>
            <a:ext cx="9661192" cy="585913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b="1" dirty="0">
                <a:solidFill>
                  <a:schemeClr val="tx1"/>
                </a:solidFill>
                <a:latin typeface="Arial" panose="020B0604020202020204" pitchFamily="34" charset="0"/>
                <a:cs typeface="Arial" panose="020B0604020202020204" pitchFamily="34" charset="0"/>
              </a:rPr>
              <a:t>Progress in bringing homes back into use</a:t>
            </a:r>
          </a:p>
          <a:p>
            <a:pPr marL="342900" indent="-342900">
              <a:lnSpc>
                <a:spcPct val="107000"/>
              </a:lnSpc>
              <a:spcBef>
                <a:spcPts val="400"/>
              </a:spcBef>
              <a:spcAft>
                <a:spcPts val="600"/>
              </a:spcAft>
              <a:buFont typeface="Arial" panose="020B0604020202020204" pitchFamily="34" charset="0"/>
              <a:buChar char="•"/>
            </a:pPr>
            <a:endParaRPr lang="en-GB" sz="3200" b="1" dirty="0">
              <a:latin typeface="Arial" panose="020B0604020202020204" pitchFamily="34" charset="0"/>
              <a:ea typeface="Calibri" panose="020F0502020204030204" pitchFamily="34" charset="0"/>
              <a:cs typeface="Arial" panose="020B0604020202020204" pitchFamily="34" charset="0"/>
            </a:endParaRPr>
          </a:p>
          <a:p>
            <a:pPr marL="457200" lvl="1" indent="0">
              <a:lnSpc>
                <a:spcPct val="107000"/>
              </a:lnSpc>
              <a:spcBef>
                <a:spcPts val="400"/>
              </a:spcBef>
              <a:buFont typeface="Arial" panose="020B0604020202020204" pitchFamily="34" charset="0"/>
              <a:buNone/>
            </a:pPr>
            <a:endParaRPr lang="en-GB" sz="3200" b="1" dirty="0">
              <a:latin typeface="Calibri Light" panose="020F0302020204030204" pitchFamily="34" charset="0"/>
              <a:ea typeface="Calibri" panose="020F0502020204030204" pitchFamily="34" charset="0"/>
              <a:cs typeface="Times New Roman" panose="02020603050405020304" pitchFamily="18" charset="0"/>
            </a:endParaRPr>
          </a:p>
          <a:p>
            <a:pPr marL="800100" lvl="1" indent="-342900">
              <a:lnSpc>
                <a:spcPct val="107000"/>
              </a:lnSpc>
              <a:spcBef>
                <a:spcPts val="400"/>
              </a:spcBef>
            </a:pPr>
            <a:endParaRPr lang="en-GB" sz="3200" b="1" dirty="0">
              <a:latin typeface="Calibri Light" panose="020F0302020204030204" pitchFamily="34" charset="0"/>
              <a:ea typeface="Calibri" panose="020F0502020204030204" pitchFamily="34" charset="0"/>
              <a:cs typeface="Times New Roman" panose="02020603050405020304" pitchFamily="18" charset="0"/>
            </a:endParaRPr>
          </a:p>
          <a:p>
            <a:endParaRPr lang="en-GB" dirty="0"/>
          </a:p>
        </p:txBody>
      </p:sp>
      <p:pic>
        <p:nvPicPr>
          <p:cNvPr id="7" name="Picture 6">
            <a:extLst>
              <a:ext uri="{FF2B5EF4-FFF2-40B4-BE49-F238E27FC236}">
                <a16:creationId xmlns:a16="http://schemas.microsoft.com/office/drawing/2014/main" id="{18C7FEE9-AA9E-7433-6529-C45DF29ADE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76527" y="1376554"/>
            <a:ext cx="6777331" cy="5231825"/>
          </a:xfrm>
          <a:prstGeom prst="rect">
            <a:avLst/>
          </a:prstGeom>
        </p:spPr>
      </p:pic>
      <p:sp>
        <p:nvSpPr>
          <p:cNvPr id="9" name="TextBox 8">
            <a:extLst>
              <a:ext uri="{FF2B5EF4-FFF2-40B4-BE49-F238E27FC236}">
                <a16:creationId xmlns:a16="http://schemas.microsoft.com/office/drawing/2014/main" id="{213C6AD0-E23B-6B31-4EFD-F3301EF75629}"/>
              </a:ext>
            </a:extLst>
          </p:cNvPr>
          <p:cNvSpPr txBox="1"/>
          <p:nvPr/>
        </p:nvSpPr>
        <p:spPr>
          <a:xfrm>
            <a:off x="270932" y="1376554"/>
            <a:ext cx="5111216" cy="5571718"/>
          </a:xfrm>
          <a:prstGeom prst="rect">
            <a:avLst/>
          </a:prstGeom>
          <a:noFill/>
        </p:spPr>
        <p:txBody>
          <a:bodyPr wrap="square">
            <a:spAutoFit/>
          </a:bodyPr>
          <a:lstStyle/>
          <a:p>
            <a:pPr marL="285750" indent="-285750">
              <a:lnSpc>
                <a:spcPct val="107000"/>
              </a:lnSpc>
              <a:spcBef>
                <a:spcPts val="400"/>
              </a:spcBef>
              <a:spcAft>
                <a:spcPts val="500"/>
              </a:spcAft>
              <a:buFont typeface="Arial" panose="020B0604020202020204" pitchFamily="34" charset="0"/>
              <a:buChar char="•"/>
            </a:pPr>
            <a:r>
              <a:rPr lang="en-GB" sz="2000" dirty="0">
                <a:latin typeface="Arial" panose="020B0604020202020204" pitchFamily="34" charset="0"/>
                <a:cs typeface="Arial" panose="020B0604020202020204" pitchFamily="34" charset="0"/>
              </a:rPr>
              <a:t>Last 2 years – around 1,100-1,200 pa where EHO involved</a:t>
            </a:r>
          </a:p>
          <a:p>
            <a:pPr marL="285750" indent="-285750">
              <a:lnSpc>
                <a:spcPct val="107000"/>
              </a:lnSpc>
              <a:spcBef>
                <a:spcPts val="400"/>
              </a:spcBef>
              <a:spcAft>
                <a:spcPts val="500"/>
              </a:spcAft>
              <a:buFont typeface="Arial" panose="020B0604020202020204" pitchFamily="34" charset="0"/>
              <a:buChar char="•"/>
            </a:pPr>
            <a:r>
              <a:rPr lang="en-GB" sz="2000" dirty="0">
                <a:latin typeface="Arial" panose="020B0604020202020204" pitchFamily="34" charset="0"/>
                <a:cs typeface="Arial" panose="020B0604020202020204" pitchFamily="34" charset="0"/>
              </a:rPr>
              <a:t>Most properties back into use where there is larger stock</a:t>
            </a:r>
          </a:p>
          <a:p>
            <a:pPr marL="285750" indent="-285750">
              <a:lnSpc>
                <a:spcPct val="107000"/>
              </a:lnSpc>
              <a:spcBef>
                <a:spcPts val="400"/>
              </a:spcBef>
              <a:spcAft>
                <a:spcPts val="500"/>
              </a:spcAft>
              <a:buFont typeface="Arial" panose="020B0604020202020204" pitchFamily="34" charset="0"/>
              <a:buChar char="•"/>
            </a:pPr>
            <a:r>
              <a:rPr lang="en-GB" sz="2000" dirty="0">
                <a:latin typeface="Arial" panose="020B0604020202020204" pitchFamily="34" charset="0"/>
                <a:cs typeface="Arial" panose="020B0604020202020204" pitchFamily="34" charset="0"/>
              </a:rPr>
              <a:t>But a few smaller areas 400+ back</a:t>
            </a:r>
          </a:p>
          <a:p>
            <a:pPr marL="285750" indent="-285750">
              <a:lnSpc>
                <a:spcPct val="107000"/>
              </a:lnSpc>
              <a:spcBef>
                <a:spcPts val="400"/>
              </a:spcBef>
              <a:spcAft>
                <a:spcPts val="500"/>
              </a:spcAft>
              <a:buFont typeface="Arial" panose="020B0604020202020204" pitchFamily="34" charset="0"/>
              <a:buChar char="•"/>
            </a:pPr>
            <a:r>
              <a:rPr lang="en-GB" sz="2000" dirty="0">
                <a:latin typeface="Arial" panose="020B0604020202020204" pitchFamily="34" charset="0"/>
                <a:cs typeface="Arial" panose="020B0604020202020204" pitchFamily="34" charset="0"/>
              </a:rPr>
              <a:t>Significant reductions where:</a:t>
            </a:r>
          </a:p>
          <a:p>
            <a:pPr marL="742950" lvl="1" indent="-285750">
              <a:lnSpc>
                <a:spcPct val="107000"/>
              </a:lnSpc>
              <a:spcBef>
                <a:spcPts val="400"/>
              </a:spcBef>
              <a:spcAft>
                <a:spcPts val="500"/>
              </a:spcAft>
              <a:buFont typeface="Arial" panose="020B0604020202020204" pitchFamily="34" charset="0"/>
              <a:buChar char="•"/>
            </a:pPr>
            <a:r>
              <a:rPr lang="en-GB" sz="2000" dirty="0">
                <a:latin typeface="Arial" panose="020B0604020202020204" pitchFamily="34" charset="0"/>
                <a:cs typeface="Arial" panose="020B0604020202020204" pitchFamily="34" charset="0"/>
              </a:rPr>
              <a:t>Matchmaker schemes</a:t>
            </a:r>
          </a:p>
          <a:p>
            <a:pPr marL="742950" lvl="1" indent="-285750">
              <a:lnSpc>
                <a:spcPct val="107000"/>
              </a:lnSpc>
              <a:spcBef>
                <a:spcPts val="400"/>
              </a:spcBef>
              <a:spcAft>
                <a:spcPts val="500"/>
              </a:spcAft>
              <a:buFont typeface="Arial" panose="020B0604020202020204" pitchFamily="34" charset="0"/>
              <a:buChar char="•"/>
            </a:pPr>
            <a:r>
              <a:rPr lang="en-GB" sz="2000" dirty="0">
                <a:latin typeface="Arial" panose="020B0604020202020204" pitchFamily="34" charset="0"/>
                <a:cs typeface="Arial" panose="020B0604020202020204" pitchFamily="34" charset="0"/>
              </a:rPr>
              <a:t>EHOs in place</a:t>
            </a:r>
          </a:p>
          <a:p>
            <a:pPr marL="742950" lvl="1" indent="-285750">
              <a:lnSpc>
                <a:spcPct val="107000"/>
              </a:lnSpc>
              <a:spcBef>
                <a:spcPts val="400"/>
              </a:spcBef>
              <a:spcAft>
                <a:spcPts val="500"/>
              </a:spcAft>
              <a:buFont typeface="Arial" panose="020B0604020202020204" pitchFamily="34" charset="0"/>
              <a:buChar char="•"/>
            </a:pPr>
            <a:r>
              <a:rPr lang="en-GB" sz="2000" dirty="0">
                <a:latin typeface="Arial" panose="020B0604020202020204" pitchFamily="34" charset="0"/>
                <a:cs typeface="Arial" panose="020B0604020202020204" pitchFamily="34" charset="0"/>
              </a:rPr>
              <a:t>Demolition schemes</a:t>
            </a:r>
          </a:p>
          <a:p>
            <a:pPr marL="342900" indent="-342900">
              <a:lnSpc>
                <a:spcPct val="107000"/>
              </a:lnSpc>
              <a:spcBef>
                <a:spcPts val="400"/>
              </a:spcBef>
              <a:spcAft>
                <a:spcPts val="500"/>
              </a:spcAft>
              <a:buFont typeface="Arial" panose="020B0604020202020204" pitchFamily="34" charset="0"/>
              <a:buChar char="•"/>
            </a:pPr>
            <a:r>
              <a:rPr lang="en-GB" sz="2000" dirty="0">
                <a:latin typeface="Arial" panose="020B0604020202020204" pitchFamily="34" charset="0"/>
                <a:cs typeface="Arial" panose="020B0604020202020204" pitchFamily="34" charset="0"/>
              </a:rPr>
              <a:t>External housing market drivers – population, price change, tourism economies, affect where there are more empty homes</a:t>
            </a:r>
          </a:p>
          <a:p>
            <a:pPr marL="285750" indent="-285750">
              <a:lnSpc>
                <a:spcPct val="107000"/>
              </a:lnSpc>
              <a:spcBef>
                <a:spcPts val="400"/>
              </a:spcBef>
              <a:spcAft>
                <a:spcPts val="500"/>
              </a:spcAft>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3307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for a company&#10;&#10;Description automatically generated with medium confidence">
            <a:extLst>
              <a:ext uri="{FF2B5EF4-FFF2-40B4-BE49-F238E27FC236}">
                <a16:creationId xmlns:a16="http://schemas.microsoft.com/office/drawing/2014/main" id="{4928CA1E-E925-DD30-0C20-5A30514224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04EA79A-992F-724F-C40A-BF9C35E9067E}"/>
              </a:ext>
            </a:extLst>
          </p:cNvPr>
          <p:cNvSpPr>
            <a:spLocks noGrp="1"/>
          </p:cNvSpPr>
          <p:nvPr>
            <p:ph type="ctrTitle"/>
          </p:nvPr>
        </p:nvSpPr>
        <p:spPr>
          <a:xfrm>
            <a:off x="399393" y="975869"/>
            <a:ext cx="9144000" cy="3222861"/>
          </a:xfrm>
        </p:spPr>
        <p:txBody>
          <a:bodyPr anchor="t" anchorCtr="0">
            <a:normAutofit fontScale="90000"/>
          </a:bodyPr>
          <a:lstStyle/>
          <a:p>
            <a:pPr algn="l"/>
            <a:r>
              <a:rPr lang="en-US" sz="4800" b="1" dirty="0">
                <a:solidFill>
                  <a:schemeClr val="bg1"/>
                </a:solidFill>
                <a:latin typeface="Arial" panose="020B0604020202020204" pitchFamily="34" charset="0"/>
                <a:cs typeface="Arial" panose="020B0604020202020204" pitchFamily="34" charset="0"/>
              </a:rPr>
              <a:t>Empty no more: Homes back into use with Auction House Scotland</a:t>
            </a:r>
            <a:br>
              <a:rPr lang="en-US" sz="4800" b="1" dirty="0">
                <a:solidFill>
                  <a:schemeClr val="bg1"/>
                </a:solidFill>
                <a:latin typeface="Arial" panose="020B0604020202020204" pitchFamily="34" charset="0"/>
                <a:cs typeface="Arial" panose="020B0604020202020204" pitchFamily="34" charset="0"/>
              </a:rPr>
            </a:br>
            <a:br>
              <a:rPr lang="en-US" sz="4800" b="1" dirty="0">
                <a:solidFill>
                  <a:schemeClr val="bg1"/>
                </a:solidFill>
                <a:latin typeface="Arial" panose="020B0604020202020204" pitchFamily="34" charset="0"/>
                <a:cs typeface="Arial" panose="020B0604020202020204" pitchFamily="34" charset="0"/>
              </a:rPr>
            </a:br>
            <a:r>
              <a:rPr lang="en-US" sz="2700" dirty="0">
                <a:solidFill>
                  <a:schemeClr val="bg1"/>
                </a:solidFill>
                <a:latin typeface="Arial" panose="020B0604020202020204" pitchFamily="34" charset="0"/>
                <a:cs typeface="Arial" panose="020B0604020202020204" pitchFamily="34" charset="0"/>
              </a:rPr>
              <a:t>John Loudon,</a:t>
            </a:r>
            <a:br>
              <a:rPr lang="en-US" sz="2700" dirty="0">
                <a:solidFill>
                  <a:schemeClr val="bg1"/>
                </a:solidFill>
                <a:latin typeface="Arial" panose="020B0604020202020204" pitchFamily="34" charset="0"/>
                <a:cs typeface="Arial" panose="020B0604020202020204" pitchFamily="34" charset="0"/>
              </a:rPr>
            </a:br>
            <a:r>
              <a:rPr lang="en-US" sz="2700" dirty="0">
                <a:solidFill>
                  <a:schemeClr val="bg1"/>
                </a:solidFill>
                <a:latin typeface="Arial" panose="020B0604020202020204" pitchFamily="34" charset="0"/>
                <a:cs typeface="Arial" panose="020B0604020202020204" pitchFamily="34" charset="0"/>
              </a:rPr>
              <a:t>Auction House Scotland</a:t>
            </a:r>
          </a:p>
        </p:txBody>
      </p:sp>
    </p:spTree>
    <p:extLst>
      <p:ext uri="{BB962C8B-B14F-4D97-AF65-F5344CB8AC3E}">
        <p14:creationId xmlns:p14="http://schemas.microsoft.com/office/powerpoint/2010/main" val="1453480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266B0-73F7-F420-2F0C-6F78E9E09B5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7E3F179-3181-CFA2-32ED-6F08C9C238F6}"/>
              </a:ext>
            </a:extLst>
          </p:cNvPr>
          <p:cNvSpPr>
            <a:spLocks noGrp="1"/>
          </p:cNvSpPr>
          <p:nvPr>
            <p:ph type="body" sz="quarter" idx="11"/>
          </p:nvPr>
        </p:nvSpPr>
        <p:spPr>
          <a:xfrm>
            <a:off x="270932" y="107420"/>
            <a:ext cx="11477528" cy="890742"/>
          </a:xfrm>
        </p:spPr>
        <p:txBody>
          <a:bodyPr/>
          <a:lstStyle/>
          <a:p>
            <a:r>
              <a:rPr lang="en-GB" sz="3400" dirty="0">
                <a:solidFill>
                  <a:srgbClr val="933983"/>
                </a:solidFill>
                <a:latin typeface="Arial" panose="020B0604020202020204" pitchFamily="34" charset="0"/>
                <a:cs typeface="Arial" panose="020B0604020202020204" pitchFamily="34" charset="0"/>
              </a:rPr>
              <a:t>Independent audit of private empty homes in Scotland </a:t>
            </a:r>
          </a:p>
        </p:txBody>
      </p:sp>
      <p:sp>
        <p:nvSpPr>
          <p:cNvPr id="4" name="Text Placeholder 1">
            <a:extLst>
              <a:ext uri="{FF2B5EF4-FFF2-40B4-BE49-F238E27FC236}">
                <a16:creationId xmlns:a16="http://schemas.microsoft.com/office/drawing/2014/main" id="{4F900564-DC48-1A7A-364B-63F96782B65C}"/>
              </a:ext>
            </a:extLst>
          </p:cNvPr>
          <p:cNvSpPr txBox="1">
            <a:spLocks/>
          </p:cNvSpPr>
          <p:nvPr/>
        </p:nvSpPr>
        <p:spPr>
          <a:xfrm>
            <a:off x="270934" y="1570534"/>
            <a:ext cx="11921066" cy="518004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7000"/>
              </a:lnSpc>
              <a:spcBef>
                <a:spcPts val="400"/>
              </a:spcBef>
              <a:spcAft>
                <a:spcPts val="500"/>
              </a:spcAft>
              <a:buFont typeface="Arial" panose="020B0604020202020204" pitchFamily="34" charset="0"/>
              <a:buChar char="•"/>
            </a:pPr>
            <a:endParaRPr lang="en-GB" sz="3200"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Bef>
                <a:spcPts val="400"/>
              </a:spcBef>
              <a:spcAft>
                <a:spcPts val="500"/>
              </a:spcAft>
              <a:buFont typeface="Arial" panose="020B0604020202020204" pitchFamily="34" charset="0"/>
              <a:buChar char="•"/>
            </a:pPr>
            <a:endParaRPr lang="en-GB" sz="3200"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Bef>
                <a:spcPts val="400"/>
              </a:spcBef>
              <a:spcAft>
                <a:spcPts val="500"/>
              </a:spcAft>
              <a:buFont typeface="Arial" panose="020B0604020202020204" pitchFamily="34" charset="0"/>
              <a:buChar char="•"/>
            </a:pPr>
            <a:endParaRPr lang="en-GB" sz="3200" b="1" dirty="0">
              <a:latin typeface="Calibri Light" panose="020F03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400"/>
              </a:spcBef>
              <a:spcAft>
                <a:spcPts val="600"/>
              </a:spcAft>
              <a:buFont typeface="Arial" panose="020B0604020202020204" pitchFamily="34" charset="0"/>
              <a:buChar char="•"/>
            </a:pPr>
            <a:endParaRPr lang="en-GB" sz="2200" b="1" dirty="0">
              <a:latin typeface="Calibri Light" panose="020F03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400"/>
              </a:spcBef>
              <a:spcAft>
                <a:spcPts val="600"/>
              </a:spcAft>
              <a:buFont typeface="Arial" panose="020B0604020202020204" pitchFamily="34" charset="0"/>
              <a:buChar char="•"/>
            </a:pPr>
            <a:endParaRPr lang="en-GB" sz="2200" b="1" dirty="0">
              <a:latin typeface="Calibri Light" panose="020F0302020204030204" pitchFamily="34" charset="0"/>
              <a:ea typeface="Calibri" panose="020F0502020204030204" pitchFamily="34" charset="0"/>
              <a:cs typeface="Times New Roman" panose="02020603050405020304" pitchFamily="18" charset="0"/>
            </a:endParaRPr>
          </a:p>
          <a:p>
            <a:pPr marL="457200" lvl="1" indent="0">
              <a:lnSpc>
                <a:spcPct val="107000"/>
              </a:lnSpc>
              <a:spcBef>
                <a:spcPts val="400"/>
              </a:spcBef>
              <a:buFont typeface="Arial" panose="020B0604020202020204" pitchFamily="34" charset="0"/>
              <a:buNone/>
            </a:pPr>
            <a:endParaRPr lang="en-GB" sz="2400" b="1" dirty="0">
              <a:latin typeface="Calibri Light" panose="020F0302020204030204" pitchFamily="34" charset="0"/>
              <a:ea typeface="Calibri" panose="020F0502020204030204" pitchFamily="34" charset="0"/>
              <a:cs typeface="Times New Roman" panose="02020603050405020304" pitchFamily="18" charset="0"/>
            </a:endParaRPr>
          </a:p>
          <a:p>
            <a:pPr marL="800100" lvl="1" indent="-342900">
              <a:lnSpc>
                <a:spcPct val="107000"/>
              </a:lnSpc>
              <a:spcBef>
                <a:spcPts val="400"/>
              </a:spcBef>
            </a:pPr>
            <a:endParaRPr lang="en-GB" sz="2400" b="1" dirty="0">
              <a:latin typeface="Calibri Light" panose="020F0302020204030204" pitchFamily="34" charset="0"/>
              <a:ea typeface="Calibri" panose="020F0502020204030204" pitchFamily="34" charset="0"/>
              <a:cs typeface="Times New Roman" panose="02020603050405020304" pitchFamily="18" charset="0"/>
            </a:endParaRPr>
          </a:p>
          <a:p>
            <a:endParaRPr lang="en-GB" dirty="0"/>
          </a:p>
        </p:txBody>
      </p:sp>
      <p:sp>
        <p:nvSpPr>
          <p:cNvPr id="5" name="Text Placeholder 1">
            <a:extLst>
              <a:ext uri="{FF2B5EF4-FFF2-40B4-BE49-F238E27FC236}">
                <a16:creationId xmlns:a16="http://schemas.microsoft.com/office/drawing/2014/main" id="{241077E4-D1FA-3199-91A4-AB48AEE1AB9C}"/>
              </a:ext>
            </a:extLst>
          </p:cNvPr>
          <p:cNvSpPr txBox="1">
            <a:spLocks/>
          </p:cNvSpPr>
          <p:nvPr/>
        </p:nvSpPr>
        <p:spPr>
          <a:xfrm>
            <a:off x="270932" y="746878"/>
            <a:ext cx="11575324" cy="56539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b="1" dirty="0">
                <a:solidFill>
                  <a:schemeClr val="tx1"/>
                </a:solidFill>
                <a:latin typeface="Arial" panose="020B0604020202020204" pitchFamily="34" charset="0"/>
                <a:cs typeface="Arial" panose="020B0604020202020204" pitchFamily="34" charset="0"/>
              </a:rPr>
              <a:t>Barriers to bringing homes back into use</a:t>
            </a:r>
          </a:p>
          <a:p>
            <a:pPr marL="342900" indent="-342900">
              <a:lnSpc>
                <a:spcPct val="107000"/>
              </a:lnSpc>
              <a:spcBef>
                <a:spcPts val="400"/>
              </a:spcBef>
              <a:spcAft>
                <a:spcPts val="600"/>
              </a:spcAft>
              <a:buFont typeface="Arial" panose="020B0604020202020204" pitchFamily="34" charset="0"/>
              <a:buChar char="•"/>
            </a:pPr>
            <a:endParaRPr lang="en-GB" sz="3200" b="1" dirty="0">
              <a:latin typeface="Arial" panose="020B0604020202020204" pitchFamily="34" charset="0"/>
              <a:ea typeface="Calibri" panose="020F0502020204030204" pitchFamily="34" charset="0"/>
              <a:cs typeface="Arial" panose="020B0604020202020204" pitchFamily="34" charset="0"/>
            </a:endParaRPr>
          </a:p>
          <a:p>
            <a:endParaRPr lang="en-GB" dirty="0"/>
          </a:p>
        </p:txBody>
      </p:sp>
      <p:sp>
        <p:nvSpPr>
          <p:cNvPr id="9" name="TextBox 8">
            <a:extLst>
              <a:ext uri="{FF2B5EF4-FFF2-40B4-BE49-F238E27FC236}">
                <a16:creationId xmlns:a16="http://schemas.microsoft.com/office/drawing/2014/main" id="{A51BD6E9-8459-8F9C-62B0-7E9DF56EE818}"/>
              </a:ext>
            </a:extLst>
          </p:cNvPr>
          <p:cNvSpPr txBox="1"/>
          <p:nvPr/>
        </p:nvSpPr>
        <p:spPr>
          <a:xfrm>
            <a:off x="270932" y="1281409"/>
            <a:ext cx="5495742" cy="5576591"/>
          </a:xfrm>
          <a:prstGeom prst="rect">
            <a:avLst/>
          </a:prstGeom>
          <a:noFill/>
        </p:spPr>
        <p:txBody>
          <a:bodyPr wrap="square">
            <a:spAutoFit/>
          </a:bodyPr>
          <a:lstStyle/>
          <a:p>
            <a:pPr>
              <a:lnSpc>
                <a:spcPct val="107000"/>
              </a:lnSpc>
              <a:spcBef>
                <a:spcPts val="400"/>
              </a:spcBef>
              <a:spcAft>
                <a:spcPts val="300"/>
              </a:spcAft>
            </a:pPr>
            <a:r>
              <a:rPr lang="en-GB" sz="2000" dirty="0">
                <a:latin typeface="Arial" panose="020B0604020202020204" pitchFamily="34" charset="0"/>
                <a:cs typeface="Arial" panose="020B0604020202020204" pitchFamily="34" charset="0"/>
              </a:rPr>
              <a:t>Local authorities</a:t>
            </a:r>
          </a:p>
          <a:p>
            <a:pPr marL="285750" indent="-285750">
              <a:lnSpc>
                <a:spcPct val="107000"/>
              </a:lnSpc>
              <a:spcBef>
                <a:spcPts val="400"/>
              </a:spcBef>
              <a:spcAft>
                <a:spcPts val="300"/>
              </a:spcAft>
              <a:buFont typeface="Arial" panose="020B0604020202020204" pitchFamily="34" charset="0"/>
              <a:buChar char="•"/>
            </a:pPr>
            <a:r>
              <a:rPr lang="en-GB" sz="1900" dirty="0">
                <a:latin typeface="Arial" panose="020B0604020202020204" pitchFamily="34" charset="0"/>
                <a:cs typeface="Arial" panose="020B0604020202020204" pitchFamily="34" charset="0"/>
              </a:rPr>
              <a:t>Determining ownership, lack of engagement and owners deceased/ probate</a:t>
            </a:r>
          </a:p>
          <a:p>
            <a:pPr marL="285750" indent="-285750">
              <a:lnSpc>
                <a:spcPct val="107000"/>
              </a:lnSpc>
              <a:spcBef>
                <a:spcPts val="400"/>
              </a:spcBef>
              <a:spcAft>
                <a:spcPts val="300"/>
              </a:spcAft>
              <a:buFont typeface="Arial" panose="020B0604020202020204" pitchFamily="34" charset="0"/>
              <a:buChar char="•"/>
            </a:pPr>
            <a:r>
              <a:rPr lang="en-GB" sz="1900" dirty="0">
                <a:latin typeface="Arial" panose="020B0604020202020204" pitchFamily="34" charset="0"/>
                <a:cs typeface="Arial" panose="020B0604020202020204" pitchFamily="34" charset="0"/>
              </a:rPr>
              <a:t>Owners’ financial barriers</a:t>
            </a:r>
          </a:p>
          <a:p>
            <a:pPr marL="285750" indent="-285750">
              <a:lnSpc>
                <a:spcPct val="107000"/>
              </a:lnSpc>
              <a:spcBef>
                <a:spcPts val="400"/>
              </a:spcBef>
              <a:spcAft>
                <a:spcPts val="300"/>
              </a:spcAft>
              <a:buFont typeface="Arial" panose="020B0604020202020204" pitchFamily="34" charset="0"/>
              <a:buChar char="•"/>
            </a:pPr>
            <a:r>
              <a:rPr lang="en-GB" sz="1900" dirty="0">
                <a:latin typeface="Arial" panose="020B0604020202020204" pitchFamily="34" charset="0"/>
                <a:cs typeface="Arial" panose="020B0604020202020204" pitchFamily="34" charset="0"/>
              </a:rPr>
              <a:t>Local authorities limited EHO resources</a:t>
            </a:r>
          </a:p>
          <a:p>
            <a:pPr marL="285750" indent="-285750">
              <a:lnSpc>
                <a:spcPct val="107000"/>
              </a:lnSpc>
              <a:spcBef>
                <a:spcPts val="400"/>
              </a:spcBef>
              <a:spcAft>
                <a:spcPts val="300"/>
              </a:spcAft>
              <a:buFont typeface="Arial" panose="020B0604020202020204" pitchFamily="34" charset="0"/>
              <a:buChar char="•"/>
            </a:pPr>
            <a:r>
              <a:rPr lang="en-GB" sz="1900" dirty="0">
                <a:latin typeface="Arial" panose="020B0604020202020204" pitchFamily="34" charset="0"/>
                <a:cs typeface="Arial" panose="020B0604020202020204" pitchFamily="34" charset="0"/>
              </a:rPr>
              <a:t>Choice</a:t>
            </a:r>
          </a:p>
          <a:p>
            <a:pPr>
              <a:lnSpc>
                <a:spcPct val="107000"/>
              </a:lnSpc>
              <a:spcBef>
                <a:spcPts val="400"/>
              </a:spcBef>
              <a:spcAft>
                <a:spcPts val="300"/>
              </a:spcAft>
            </a:pPr>
            <a:r>
              <a:rPr lang="en-GB" sz="2000" dirty="0">
                <a:latin typeface="Arial" panose="020B0604020202020204" pitchFamily="34" charset="0"/>
                <a:cs typeface="Arial" panose="020B0604020202020204" pitchFamily="34" charset="0"/>
              </a:rPr>
              <a:t>Home owners’ opinion</a:t>
            </a:r>
          </a:p>
          <a:p>
            <a:pPr marL="342900" indent="-342900">
              <a:lnSpc>
                <a:spcPct val="107000"/>
              </a:lnSpc>
              <a:spcBef>
                <a:spcPts val="400"/>
              </a:spcBef>
              <a:spcAft>
                <a:spcPts val="300"/>
              </a:spcAft>
              <a:buFont typeface="Arial" panose="020B0604020202020204" pitchFamily="34" charset="0"/>
              <a:buChar char="•"/>
            </a:pPr>
            <a:r>
              <a:rPr lang="en-GB" sz="1900" dirty="0">
                <a:latin typeface="Arial" panose="020B0604020202020204" pitchFamily="34" charset="0"/>
                <a:cs typeface="Arial" panose="020B0604020202020204" pitchFamily="34" charset="0"/>
              </a:rPr>
              <a:t>Practical reasons – refurbishment including lack of contractors</a:t>
            </a:r>
          </a:p>
          <a:p>
            <a:pPr marL="342900" indent="-342900">
              <a:lnSpc>
                <a:spcPct val="107000"/>
              </a:lnSpc>
              <a:spcBef>
                <a:spcPts val="400"/>
              </a:spcBef>
              <a:spcAft>
                <a:spcPts val="300"/>
              </a:spcAft>
              <a:buFont typeface="Arial" panose="020B0604020202020204" pitchFamily="34" charset="0"/>
              <a:buChar char="•"/>
            </a:pPr>
            <a:r>
              <a:rPr lang="en-GB" sz="1900" dirty="0">
                <a:latin typeface="Arial" panose="020B0604020202020204" pitchFamily="34" charset="0"/>
                <a:cs typeface="Arial" panose="020B0604020202020204" pitchFamily="34" charset="0"/>
              </a:rPr>
              <a:t>Financial barriers</a:t>
            </a:r>
          </a:p>
          <a:p>
            <a:pPr marL="342900" indent="-342900">
              <a:lnSpc>
                <a:spcPct val="107000"/>
              </a:lnSpc>
              <a:spcBef>
                <a:spcPts val="400"/>
              </a:spcBef>
              <a:spcAft>
                <a:spcPts val="300"/>
              </a:spcAft>
              <a:buFont typeface="Arial" panose="020B0604020202020204" pitchFamily="34" charset="0"/>
              <a:buChar char="•"/>
            </a:pPr>
            <a:r>
              <a:rPr lang="en-GB" sz="1900" dirty="0">
                <a:latin typeface="Arial" panose="020B0604020202020204" pitchFamily="34" charset="0"/>
                <a:cs typeface="Arial" panose="020B0604020202020204" pitchFamily="34" charset="0"/>
              </a:rPr>
              <a:t>Housing market makes unviable to bring back into use / sell</a:t>
            </a:r>
          </a:p>
          <a:p>
            <a:pPr marL="342900" indent="-342900">
              <a:lnSpc>
                <a:spcPct val="107000"/>
              </a:lnSpc>
              <a:spcBef>
                <a:spcPts val="400"/>
              </a:spcBef>
              <a:spcAft>
                <a:spcPts val="300"/>
              </a:spcAft>
              <a:buFont typeface="Arial" panose="020B0604020202020204" pitchFamily="34" charset="0"/>
              <a:buChar char="•"/>
            </a:pPr>
            <a:r>
              <a:rPr lang="en-GB" sz="1900" dirty="0">
                <a:latin typeface="Arial" panose="020B0604020202020204" pitchFamily="34" charset="0"/>
                <a:cs typeface="Arial" panose="020B0604020202020204" pitchFamily="34" charset="0"/>
              </a:rPr>
              <a:t>Personal reasons / family / attachment</a:t>
            </a:r>
          </a:p>
          <a:p>
            <a:pPr marL="342900" indent="-342900">
              <a:lnSpc>
                <a:spcPct val="107000"/>
              </a:lnSpc>
              <a:spcBef>
                <a:spcPts val="400"/>
              </a:spcBef>
              <a:spcAft>
                <a:spcPts val="300"/>
              </a:spcAft>
              <a:buFont typeface="Arial" panose="020B0604020202020204" pitchFamily="34" charset="0"/>
              <a:buChar char="•"/>
            </a:pPr>
            <a:r>
              <a:rPr lang="en-GB" sz="1900" dirty="0">
                <a:latin typeface="Arial" panose="020B0604020202020204" pitchFamily="34" charset="0"/>
                <a:cs typeface="Arial" panose="020B0604020202020204" pitchFamily="34" charset="0"/>
              </a:rPr>
              <a:t>Regulation in PRS</a:t>
            </a:r>
          </a:p>
        </p:txBody>
      </p:sp>
      <p:sp>
        <p:nvSpPr>
          <p:cNvPr id="11" name="TextBox 10">
            <a:extLst>
              <a:ext uri="{FF2B5EF4-FFF2-40B4-BE49-F238E27FC236}">
                <a16:creationId xmlns:a16="http://schemas.microsoft.com/office/drawing/2014/main" id="{935D7D42-B0D3-A612-6691-07E55AF42CC1}"/>
              </a:ext>
            </a:extLst>
          </p:cNvPr>
          <p:cNvSpPr txBox="1"/>
          <p:nvPr/>
        </p:nvSpPr>
        <p:spPr>
          <a:xfrm>
            <a:off x="5873068" y="1733480"/>
            <a:ext cx="6047998" cy="1568582"/>
          </a:xfrm>
          <a:prstGeom prst="rect">
            <a:avLst/>
          </a:prstGeom>
          <a:solidFill>
            <a:srgbClr val="89AFB5"/>
          </a:solidFill>
        </p:spPr>
        <p:txBody>
          <a:bodyPr wrap="square">
            <a:spAutoFit/>
          </a:bodyPr>
          <a:lstStyle/>
          <a:p>
            <a:pPr algn="ctr">
              <a:lnSpc>
                <a:spcPct val="107000"/>
              </a:lnSpc>
              <a:spcBef>
                <a:spcPts val="400"/>
              </a:spcBef>
              <a:spcAft>
                <a:spcPts val="500"/>
              </a:spcAft>
            </a:pPr>
            <a:r>
              <a:rPr lang="en-GB" i="1" dirty="0">
                <a:latin typeface="Arial" panose="020B0604020202020204" pitchFamily="34" charset="0"/>
                <a:cs typeface="Arial" panose="020B0604020202020204" pitchFamily="34" charset="0"/>
              </a:rPr>
              <a:t>“Whilst there are people allowed to have empty homes, there's nothing to stop them doing that if they're paying the premium on it or whatever they're due, they're looking after it and it's not causing an issue. There's very little we could really do about that.” (City local authority). </a:t>
            </a:r>
          </a:p>
        </p:txBody>
      </p:sp>
      <p:sp>
        <p:nvSpPr>
          <p:cNvPr id="14" name="TextBox 13">
            <a:extLst>
              <a:ext uri="{FF2B5EF4-FFF2-40B4-BE49-F238E27FC236}">
                <a16:creationId xmlns:a16="http://schemas.microsoft.com/office/drawing/2014/main" id="{CD9674E0-571A-E4F6-2416-99CF9B2F87B7}"/>
              </a:ext>
            </a:extLst>
          </p:cNvPr>
          <p:cNvSpPr txBox="1"/>
          <p:nvPr/>
        </p:nvSpPr>
        <p:spPr>
          <a:xfrm>
            <a:off x="5873068" y="3791822"/>
            <a:ext cx="6047998" cy="1262846"/>
          </a:xfrm>
          <a:prstGeom prst="rect">
            <a:avLst/>
          </a:prstGeom>
          <a:solidFill>
            <a:srgbClr val="89AFB5"/>
          </a:solidFill>
        </p:spPr>
        <p:txBody>
          <a:bodyPr wrap="square">
            <a:spAutoFit/>
          </a:bodyPr>
          <a:lstStyle/>
          <a:p>
            <a:pPr algn="ctr">
              <a:lnSpc>
                <a:spcPct val="107000"/>
              </a:lnSpc>
              <a:spcBef>
                <a:spcPts val="400"/>
              </a:spcBef>
              <a:spcAft>
                <a:spcPts val="500"/>
              </a:spcAft>
            </a:pPr>
            <a:r>
              <a:rPr lang="en-GB" i="1" dirty="0">
                <a:latin typeface="Arial" panose="020B0604020202020204" pitchFamily="34" charset="0"/>
                <a:cs typeface="Arial" panose="020B0604020202020204" pitchFamily="34" charset="0"/>
              </a:rPr>
              <a:t>“Farm is inherited but not inhabitable due to damp, collapsed flooring and other issues. In process of getting plans to apply for new build to replace but can’t afford to fix property at present.”</a:t>
            </a:r>
          </a:p>
        </p:txBody>
      </p:sp>
      <p:sp>
        <p:nvSpPr>
          <p:cNvPr id="15" name="TextBox 14">
            <a:extLst>
              <a:ext uri="{FF2B5EF4-FFF2-40B4-BE49-F238E27FC236}">
                <a16:creationId xmlns:a16="http://schemas.microsoft.com/office/drawing/2014/main" id="{ED9B03C1-D287-A2CC-4285-9B8525317268}"/>
              </a:ext>
            </a:extLst>
          </p:cNvPr>
          <p:cNvSpPr txBox="1"/>
          <p:nvPr/>
        </p:nvSpPr>
        <p:spPr>
          <a:xfrm>
            <a:off x="5873068" y="5544429"/>
            <a:ext cx="6047998" cy="405047"/>
          </a:xfrm>
          <a:prstGeom prst="rect">
            <a:avLst/>
          </a:prstGeom>
          <a:solidFill>
            <a:srgbClr val="89AFB5"/>
          </a:solidFill>
        </p:spPr>
        <p:txBody>
          <a:bodyPr wrap="square">
            <a:spAutoFit/>
          </a:bodyPr>
          <a:lstStyle/>
          <a:p>
            <a:pPr algn="ctr">
              <a:lnSpc>
                <a:spcPct val="107000"/>
              </a:lnSpc>
              <a:spcBef>
                <a:spcPts val="400"/>
              </a:spcBef>
              <a:spcAft>
                <a:spcPts val="500"/>
              </a:spcAft>
            </a:pPr>
            <a:r>
              <a:rPr lang="en-GB" sz="2000" i="1" dirty="0">
                <a:latin typeface="Arial" panose="020B0604020202020204" pitchFamily="34" charset="0"/>
                <a:cs typeface="Arial" panose="020B0604020202020204" pitchFamily="34" charset="0"/>
              </a:rPr>
              <a:t>“It was my parents’ house. Sentimental value.”</a:t>
            </a:r>
          </a:p>
        </p:txBody>
      </p:sp>
    </p:spTree>
    <p:extLst>
      <p:ext uri="{BB962C8B-B14F-4D97-AF65-F5344CB8AC3E}">
        <p14:creationId xmlns:p14="http://schemas.microsoft.com/office/powerpoint/2010/main" val="20335480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3D9EC-F405-E449-0219-F5462AE4310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EFE9561-3CA7-4EAD-59D5-53D01AC390DC}"/>
              </a:ext>
            </a:extLst>
          </p:cNvPr>
          <p:cNvSpPr>
            <a:spLocks noGrp="1"/>
          </p:cNvSpPr>
          <p:nvPr>
            <p:ph type="body" sz="quarter" idx="11"/>
          </p:nvPr>
        </p:nvSpPr>
        <p:spPr>
          <a:xfrm>
            <a:off x="270932" y="107420"/>
            <a:ext cx="11477528" cy="890742"/>
          </a:xfrm>
        </p:spPr>
        <p:txBody>
          <a:bodyPr/>
          <a:lstStyle/>
          <a:p>
            <a:r>
              <a:rPr lang="en-GB" sz="3400" dirty="0">
                <a:solidFill>
                  <a:srgbClr val="933983"/>
                </a:solidFill>
                <a:latin typeface="Arial" panose="020B0604020202020204" pitchFamily="34" charset="0"/>
                <a:cs typeface="Arial" panose="020B0604020202020204" pitchFamily="34" charset="0"/>
              </a:rPr>
              <a:t>Independent audit of private empty homes in Scotland </a:t>
            </a:r>
          </a:p>
        </p:txBody>
      </p:sp>
      <p:sp>
        <p:nvSpPr>
          <p:cNvPr id="4" name="Text Placeholder 1">
            <a:extLst>
              <a:ext uri="{FF2B5EF4-FFF2-40B4-BE49-F238E27FC236}">
                <a16:creationId xmlns:a16="http://schemas.microsoft.com/office/drawing/2014/main" id="{CC036458-931B-E427-242C-C13A43D7C1CA}"/>
              </a:ext>
            </a:extLst>
          </p:cNvPr>
          <p:cNvSpPr txBox="1">
            <a:spLocks/>
          </p:cNvSpPr>
          <p:nvPr/>
        </p:nvSpPr>
        <p:spPr>
          <a:xfrm>
            <a:off x="270934" y="1570534"/>
            <a:ext cx="11921066" cy="518004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7000"/>
              </a:lnSpc>
              <a:spcBef>
                <a:spcPts val="400"/>
              </a:spcBef>
              <a:spcAft>
                <a:spcPts val="500"/>
              </a:spcAft>
              <a:buFont typeface="Arial" panose="020B0604020202020204" pitchFamily="34" charset="0"/>
              <a:buChar char="•"/>
            </a:pPr>
            <a:endParaRPr lang="en-GB" sz="3200"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Bef>
                <a:spcPts val="400"/>
              </a:spcBef>
              <a:spcAft>
                <a:spcPts val="500"/>
              </a:spcAft>
              <a:buFont typeface="Arial" panose="020B0604020202020204" pitchFamily="34" charset="0"/>
              <a:buChar char="•"/>
            </a:pPr>
            <a:endParaRPr lang="en-GB" sz="3200"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Bef>
                <a:spcPts val="400"/>
              </a:spcBef>
              <a:spcAft>
                <a:spcPts val="500"/>
              </a:spcAft>
              <a:buFont typeface="Arial" panose="020B0604020202020204" pitchFamily="34" charset="0"/>
              <a:buChar char="•"/>
            </a:pPr>
            <a:endParaRPr lang="en-GB" sz="3200" b="1" dirty="0">
              <a:latin typeface="Calibri Light" panose="020F03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400"/>
              </a:spcBef>
              <a:spcAft>
                <a:spcPts val="600"/>
              </a:spcAft>
              <a:buFont typeface="Arial" panose="020B0604020202020204" pitchFamily="34" charset="0"/>
              <a:buChar char="•"/>
            </a:pPr>
            <a:endParaRPr lang="en-GB" sz="2200" b="1" dirty="0">
              <a:latin typeface="Calibri Light" panose="020F03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400"/>
              </a:spcBef>
              <a:spcAft>
                <a:spcPts val="600"/>
              </a:spcAft>
              <a:buFont typeface="Arial" panose="020B0604020202020204" pitchFamily="34" charset="0"/>
              <a:buChar char="•"/>
            </a:pPr>
            <a:endParaRPr lang="en-GB" sz="2200" b="1" dirty="0">
              <a:latin typeface="Calibri Light" panose="020F0302020204030204" pitchFamily="34" charset="0"/>
              <a:ea typeface="Calibri" panose="020F0502020204030204" pitchFamily="34" charset="0"/>
              <a:cs typeface="Times New Roman" panose="02020603050405020304" pitchFamily="18" charset="0"/>
            </a:endParaRPr>
          </a:p>
          <a:p>
            <a:pPr marL="457200" lvl="1" indent="0">
              <a:lnSpc>
                <a:spcPct val="107000"/>
              </a:lnSpc>
              <a:spcBef>
                <a:spcPts val="400"/>
              </a:spcBef>
              <a:buFont typeface="Arial" panose="020B0604020202020204" pitchFamily="34" charset="0"/>
              <a:buNone/>
            </a:pPr>
            <a:endParaRPr lang="en-GB" sz="2400" b="1" dirty="0">
              <a:latin typeface="Calibri Light" panose="020F0302020204030204" pitchFamily="34" charset="0"/>
              <a:ea typeface="Calibri" panose="020F0502020204030204" pitchFamily="34" charset="0"/>
              <a:cs typeface="Times New Roman" panose="02020603050405020304" pitchFamily="18" charset="0"/>
            </a:endParaRPr>
          </a:p>
          <a:p>
            <a:pPr marL="800100" lvl="1" indent="-342900">
              <a:lnSpc>
                <a:spcPct val="107000"/>
              </a:lnSpc>
              <a:spcBef>
                <a:spcPts val="400"/>
              </a:spcBef>
            </a:pPr>
            <a:endParaRPr lang="en-GB" sz="2400" b="1" dirty="0">
              <a:latin typeface="Calibri Light" panose="020F0302020204030204" pitchFamily="34" charset="0"/>
              <a:ea typeface="Calibri" panose="020F0502020204030204" pitchFamily="34" charset="0"/>
              <a:cs typeface="Times New Roman" panose="02020603050405020304" pitchFamily="18" charset="0"/>
            </a:endParaRPr>
          </a:p>
          <a:p>
            <a:endParaRPr lang="en-GB" dirty="0"/>
          </a:p>
        </p:txBody>
      </p:sp>
      <p:pic>
        <p:nvPicPr>
          <p:cNvPr id="2" name="Picture 1" descr="A picture containing drawing, wheel&#10;&#10;Description automatically generated">
            <a:extLst>
              <a:ext uri="{FF2B5EF4-FFF2-40B4-BE49-F238E27FC236}">
                <a16:creationId xmlns:a16="http://schemas.microsoft.com/office/drawing/2014/main" id="{7DB544E2-09F0-0DC4-C738-0544B0DF3A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799" y="6239814"/>
            <a:ext cx="1685457" cy="366197"/>
          </a:xfrm>
          <a:prstGeom prst="rect">
            <a:avLst/>
          </a:prstGeom>
        </p:spPr>
      </p:pic>
      <p:sp>
        <p:nvSpPr>
          <p:cNvPr id="5" name="Text Placeholder 1">
            <a:extLst>
              <a:ext uri="{FF2B5EF4-FFF2-40B4-BE49-F238E27FC236}">
                <a16:creationId xmlns:a16="http://schemas.microsoft.com/office/drawing/2014/main" id="{96728456-99FD-EFA0-F9EC-7EBF9BC023B1}"/>
              </a:ext>
            </a:extLst>
          </p:cNvPr>
          <p:cNvSpPr txBox="1">
            <a:spLocks/>
          </p:cNvSpPr>
          <p:nvPr/>
        </p:nvSpPr>
        <p:spPr>
          <a:xfrm>
            <a:off x="270931" y="746878"/>
            <a:ext cx="10394741" cy="518004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b="1" dirty="0">
                <a:solidFill>
                  <a:schemeClr val="tx1"/>
                </a:solidFill>
                <a:latin typeface="Arial" panose="020B0604020202020204" pitchFamily="34" charset="0"/>
                <a:cs typeface="Arial" panose="020B0604020202020204" pitchFamily="34" charset="0"/>
              </a:rPr>
              <a:t>Current </a:t>
            </a:r>
            <a:r>
              <a:rPr lang="en-GB" sz="3200" b="1" dirty="0">
                <a:latin typeface="Arial" panose="020B0604020202020204" pitchFamily="34" charset="0"/>
                <a:cs typeface="Arial" panose="020B0604020202020204" pitchFamily="34" charset="0"/>
              </a:rPr>
              <a:t>a</a:t>
            </a:r>
            <a:r>
              <a:rPr lang="en-GB" sz="3200" b="1" dirty="0">
                <a:solidFill>
                  <a:schemeClr val="tx1"/>
                </a:solidFill>
                <a:latin typeface="Arial" panose="020B0604020202020204" pitchFamily="34" charset="0"/>
                <a:cs typeface="Arial" panose="020B0604020202020204" pitchFamily="34" charset="0"/>
              </a:rPr>
              <a:t>pproaches			</a:t>
            </a:r>
          </a:p>
          <a:p>
            <a:pPr marL="342900" indent="-342900">
              <a:lnSpc>
                <a:spcPct val="107000"/>
              </a:lnSpc>
              <a:spcBef>
                <a:spcPts val="400"/>
              </a:spcBef>
              <a:spcAft>
                <a:spcPts val="600"/>
              </a:spcAft>
              <a:buFont typeface="Arial" panose="020B0604020202020204" pitchFamily="34" charset="0"/>
              <a:buChar char="•"/>
            </a:pPr>
            <a:endParaRPr lang="en-GB" sz="3200" b="1" dirty="0">
              <a:latin typeface="Arial" panose="020B0604020202020204" pitchFamily="34" charset="0"/>
              <a:ea typeface="Calibri" panose="020F0502020204030204" pitchFamily="34" charset="0"/>
              <a:cs typeface="Arial" panose="020B0604020202020204" pitchFamily="34" charset="0"/>
            </a:endParaRPr>
          </a:p>
          <a:p>
            <a:pPr marL="457200" lvl="1" indent="0">
              <a:lnSpc>
                <a:spcPct val="107000"/>
              </a:lnSpc>
              <a:spcBef>
                <a:spcPts val="400"/>
              </a:spcBef>
              <a:buFont typeface="Arial" panose="020B0604020202020204" pitchFamily="34" charset="0"/>
              <a:buNone/>
            </a:pPr>
            <a:endParaRPr lang="en-GB" sz="3200" b="1" dirty="0">
              <a:latin typeface="Calibri Light" panose="020F0302020204030204" pitchFamily="34" charset="0"/>
              <a:ea typeface="Calibri" panose="020F0502020204030204" pitchFamily="34" charset="0"/>
              <a:cs typeface="Times New Roman" panose="02020603050405020304" pitchFamily="18" charset="0"/>
            </a:endParaRPr>
          </a:p>
          <a:p>
            <a:pPr marL="800100" lvl="1" indent="-342900">
              <a:lnSpc>
                <a:spcPct val="107000"/>
              </a:lnSpc>
              <a:spcBef>
                <a:spcPts val="400"/>
              </a:spcBef>
            </a:pPr>
            <a:endParaRPr lang="en-GB" sz="3200" b="1" dirty="0">
              <a:latin typeface="Calibri Light" panose="020F0302020204030204" pitchFamily="34" charset="0"/>
              <a:ea typeface="Calibri" panose="020F0502020204030204" pitchFamily="34" charset="0"/>
              <a:cs typeface="Times New Roman" panose="02020603050405020304" pitchFamily="18" charset="0"/>
            </a:endParaRPr>
          </a:p>
          <a:p>
            <a:endParaRPr lang="en-GB" dirty="0"/>
          </a:p>
        </p:txBody>
      </p:sp>
      <p:sp>
        <p:nvSpPr>
          <p:cNvPr id="12" name="TextBox 11">
            <a:extLst>
              <a:ext uri="{FF2B5EF4-FFF2-40B4-BE49-F238E27FC236}">
                <a16:creationId xmlns:a16="http://schemas.microsoft.com/office/drawing/2014/main" id="{828BFEDD-C259-C048-2D8F-61E11309E639}"/>
              </a:ext>
            </a:extLst>
          </p:cNvPr>
          <p:cNvSpPr txBox="1"/>
          <p:nvPr/>
        </p:nvSpPr>
        <p:spPr>
          <a:xfrm>
            <a:off x="526093" y="1396652"/>
            <a:ext cx="11091797" cy="5026056"/>
          </a:xfrm>
          <a:prstGeom prst="rect">
            <a:avLst/>
          </a:prstGeom>
          <a:noFill/>
        </p:spPr>
        <p:txBody>
          <a:bodyPr wrap="square">
            <a:spAutoFit/>
          </a:bodyPr>
          <a:lstStyle/>
          <a:p>
            <a:pPr>
              <a:lnSpc>
                <a:spcPct val="107000"/>
              </a:lnSpc>
              <a:spcBef>
                <a:spcPts val="400"/>
              </a:spcBef>
              <a:spcAft>
                <a:spcPts val="500"/>
              </a:spcAft>
            </a:pPr>
            <a:r>
              <a:rPr lang="en-GB" sz="1800" b="1" dirty="0">
                <a:latin typeface="Arial" panose="020B0604020202020204" pitchFamily="34" charset="0"/>
                <a:cs typeface="Arial" panose="020B0604020202020204" pitchFamily="34" charset="0"/>
              </a:rPr>
              <a:t>Empty Homes Officer role is critical</a:t>
            </a:r>
          </a:p>
          <a:p>
            <a:pPr marL="285750" indent="-285750">
              <a:lnSpc>
                <a:spcPct val="107000"/>
              </a:lnSpc>
              <a:spcBef>
                <a:spcPts val="400"/>
              </a:spcBef>
              <a:spcAft>
                <a:spcPts val="500"/>
              </a:spcAft>
              <a:buFont typeface="Arial" panose="020B0604020202020204" pitchFamily="34" charset="0"/>
              <a:buChar char="•"/>
            </a:pPr>
            <a:r>
              <a:rPr lang="en-GB" sz="2000" dirty="0">
                <a:latin typeface="Arial" panose="020B0604020202020204" pitchFamily="34" charset="0"/>
                <a:cs typeface="Arial" panose="020B0604020202020204" pitchFamily="34" charset="0"/>
              </a:rPr>
              <a:t>More EHOs = more empty homes back into use </a:t>
            </a:r>
          </a:p>
          <a:p>
            <a:pPr marL="285750" indent="-285750">
              <a:lnSpc>
                <a:spcPct val="107000"/>
              </a:lnSpc>
              <a:spcBef>
                <a:spcPts val="400"/>
              </a:spcBef>
              <a:spcAft>
                <a:spcPts val="500"/>
              </a:spcAft>
              <a:buFont typeface="Arial" panose="020B0604020202020204" pitchFamily="34" charset="0"/>
              <a:buChar char="•"/>
            </a:pPr>
            <a:r>
              <a:rPr lang="en-GB" sz="2000" dirty="0">
                <a:latin typeface="Arial" panose="020B0604020202020204" pitchFamily="34" charset="0"/>
                <a:cs typeface="Arial" panose="020B0604020202020204" pitchFamily="34" charset="0"/>
              </a:rPr>
              <a:t>Zero EHOs = zero empty homes back into use</a:t>
            </a:r>
          </a:p>
          <a:p>
            <a:pPr marL="285750" indent="-285750">
              <a:lnSpc>
                <a:spcPct val="107000"/>
              </a:lnSpc>
              <a:spcBef>
                <a:spcPts val="400"/>
              </a:spcBef>
              <a:spcAft>
                <a:spcPts val="500"/>
              </a:spcAft>
              <a:buFont typeface="Arial" panose="020B0604020202020204" pitchFamily="34" charset="0"/>
              <a:buChar char="•"/>
            </a:pPr>
            <a:r>
              <a:rPr lang="en-GB" sz="2000" dirty="0">
                <a:latin typeface="Arial" panose="020B0604020202020204" pitchFamily="34" charset="0"/>
                <a:cs typeface="Arial" panose="020B0604020202020204" pitchFamily="34" charset="0"/>
              </a:rPr>
              <a:t>More restricted resources are reactive not strategic </a:t>
            </a:r>
          </a:p>
          <a:p>
            <a:pPr marL="285750" indent="-285750">
              <a:lnSpc>
                <a:spcPct val="107000"/>
              </a:lnSpc>
              <a:spcBef>
                <a:spcPts val="400"/>
              </a:spcBef>
              <a:spcAft>
                <a:spcPts val="500"/>
              </a:spcAft>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and advice, and proactive dialogue </a:t>
            </a:r>
          </a:p>
          <a:p>
            <a:pPr marL="285750" indent="-285750">
              <a:lnSpc>
                <a:spcPct val="107000"/>
              </a:lnSpc>
              <a:spcBef>
                <a:spcPts val="400"/>
              </a:spcBef>
              <a:spcAft>
                <a:spcPts val="500"/>
              </a:spcAft>
              <a:buFont typeface="Arial" panose="020B0604020202020204" pitchFamily="34" charset="0"/>
              <a:buChar char="•"/>
            </a:pPr>
            <a:r>
              <a:rPr lang="en-GB" sz="2000" dirty="0">
                <a:latin typeface="Arial" panose="020B0604020202020204" pitchFamily="34" charset="0"/>
                <a:cs typeface="Arial" panose="020B0604020202020204" pitchFamily="34" charset="0"/>
              </a:rPr>
              <a:t>Using council tax discretion to lever action</a:t>
            </a:r>
          </a:p>
          <a:p>
            <a:pPr marL="285750" indent="-285750">
              <a:lnSpc>
                <a:spcPct val="107000"/>
              </a:lnSpc>
              <a:spcBef>
                <a:spcPts val="400"/>
              </a:spcBef>
              <a:spcAft>
                <a:spcPts val="500"/>
              </a:spcAft>
              <a:buFont typeface="Arial" panose="020B0604020202020204" pitchFamily="34" charset="0"/>
              <a:buChar char="•"/>
            </a:pPr>
            <a:r>
              <a:rPr lang="en-GB" sz="2000" dirty="0">
                <a:latin typeface="Arial" panose="020B0604020202020204" pitchFamily="34" charset="0"/>
                <a:cs typeface="Arial" panose="020B0604020202020204" pitchFamily="34" charset="0"/>
              </a:rPr>
              <a:t>Homeowner satisfaction is greater when EHO involved, but variability in awareness about EHOs</a:t>
            </a:r>
          </a:p>
          <a:p>
            <a:pPr marL="285750" indent="-285750">
              <a:lnSpc>
                <a:spcPct val="107000"/>
              </a:lnSpc>
              <a:spcBef>
                <a:spcPts val="400"/>
              </a:spcBef>
              <a:spcAft>
                <a:spcPts val="500"/>
              </a:spcAft>
              <a:buFont typeface="Arial" panose="020B0604020202020204" pitchFamily="34" charset="0"/>
              <a:buChar char="•"/>
            </a:pPr>
            <a:r>
              <a:rPr lang="en-GB" sz="2000" b="1" dirty="0">
                <a:latin typeface="Arial" panose="020B0604020202020204" pitchFamily="34" charset="0"/>
                <a:cs typeface="Arial" panose="020B0604020202020204" pitchFamily="34" charset="0"/>
              </a:rPr>
              <a:t>Scottish Empty Homes Partnership – key enabler; the increase in EHOs would not have happened without SHEP and funding.</a:t>
            </a:r>
          </a:p>
          <a:p>
            <a:pPr marL="285750" indent="-285750">
              <a:lnSpc>
                <a:spcPct val="107000"/>
              </a:lnSpc>
              <a:spcBef>
                <a:spcPts val="400"/>
              </a:spcBef>
              <a:spcAft>
                <a:spcPts val="500"/>
              </a:spcAft>
              <a:buFont typeface="Arial" panose="020B0604020202020204" pitchFamily="34" charset="0"/>
              <a:buChar char="•"/>
            </a:pPr>
            <a:r>
              <a:rPr lang="en-GB" sz="2000" dirty="0">
                <a:latin typeface="Arial" panose="020B0604020202020204" pitchFamily="34" charset="0"/>
                <a:cs typeface="Arial" panose="020B0604020202020204" pitchFamily="34" charset="0"/>
              </a:rPr>
              <a:t>Wider financial approaches - variable uptake</a:t>
            </a:r>
          </a:p>
          <a:p>
            <a:pPr marL="285750" indent="-285750">
              <a:lnSpc>
                <a:spcPct val="107000"/>
              </a:lnSpc>
              <a:spcBef>
                <a:spcPts val="400"/>
              </a:spcBef>
              <a:spcAft>
                <a:spcPts val="500"/>
              </a:spcAft>
              <a:buFont typeface="Arial" panose="020B0604020202020204" pitchFamily="34" charset="0"/>
              <a:buChar char="•"/>
            </a:pPr>
            <a:r>
              <a:rPr lang="en-GB" sz="2000" dirty="0">
                <a:latin typeface="Arial" panose="020B0604020202020204" pitchFamily="34" charset="0"/>
                <a:cs typeface="Arial" panose="020B0604020202020204" pitchFamily="34" charset="0"/>
              </a:rPr>
              <a:t>Enforcement – CPOs expensive with call for CSOs</a:t>
            </a:r>
          </a:p>
        </p:txBody>
      </p:sp>
    </p:spTree>
    <p:extLst>
      <p:ext uri="{BB962C8B-B14F-4D97-AF65-F5344CB8AC3E}">
        <p14:creationId xmlns:p14="http://schemas.microsoft.com/office/powerpoint/2010/main" val="3528494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AEB0E-8243-E5E6-7DA9-CCF7077BB6E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204AA63-003D-5E33-AE21-4EAD05A9BD8B}"/>
              </a:ext>
            </a:extLst>
          </p:cNvPr>
          <p:cNvSpPr>
            <a:spLocks noGrp="1"/>
          </p:cNvSpPr>
          <p:nvPr>
            <p:ph type="body" sz="quarter" idx="11"/>
          </p:nvPr>
        </p:nvSpPr>
        <p:spPr>
          <a:xfrm>
            <a:off x="270932" y="107420"/>
            <a:ext cx="11477528" cy="890742"/>
          </a:xfrm>
        </p:spPr>
        <p:txBody>
          <a:bodyPr/>
          <a:lstStyle/>
          <a:p>
            <a:r>
              <a:rPr lang="en-GB" sz="3400" dirty="0">
                <a:solidFill>
                  <a:srgbClr val="933983"/>
                </a:solidFill>
                <a:latin typeface="Arial" panose="020B0604020202020204" pitchFamily="34" charset="0"/>
                <a:cs typeface="Arial" panose="020B0604020202020204" pitchFamily="34" charset="0"/>
              </a:rPr>
              <a:t>Independent audit of private empty homes in Scotland </a:t>
            </a:r>
          </a:p>
        </p:txBody>
      </p:sp>
      <p:sp>
        <p:nvSpPr>
          <p:cNvPr id="4" name="Text Placeholder 1">
            <a:extLst>
              <a:ext uri="{FF2B5EF4-FFF2-40B4-BE49-F238E27FC236}">
                <a16:creationId xmlns:a16="http://schemas.microsoft.com/office/drawing/2014/main" id="{27C2703C-5175-4B73-C5F4-92501B0DD5DB}"/>
              </a:ext>
            </a:extLst>
          </p:cNvPr>
          <p:cNvSpPr txBox="1">
            <a:spLocks/>
          </p:cNvSpPr>
          <p:nvPr/>
        </p:nvSpPr>
        <p:spPr>
          <a:xfrm>
            <a:off x="270934" y="1570534"/>
            <a:ext cx="11921066" cy="518004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7000"/>
              </a:lnSpc>
              <a:spcBef>
                <a:spcPts val="400"/>
              </a:spcBef>
              <a:spcAft>
                <a:spcPts val="500"/>
              </a:spcAft>
              <a:buFont typeface="Arial" panose="020B0604020202020204" pitchFamily="34" charset="0"/>
              <a:buChar char="•"/>
            </a:pPr>
            <a:endParaRPr lang="en-GB" sz="3200"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Bef>
                <a:spcPts val="400"/>
              </a:spcBef>
              <a:spcAft>
                <a:spcPts val="500"/>
              </a:spcAft>
              <a:buFont typeface="Arial" panose="020B0604020202020204" pitchFamily="34" charset="0"/>
              <a:buChar char="•"/>
            </a:pPr>
            <a:endParaRPr lang="en-GB" sz="3200"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Bef>
                <a:spcPts val="400"/>
              </a:spcBef>
              <a:spcAft>
                <a:spcPts val="500"/>
              </a:spcAft>
              <a:buFont typeface="Arial" panose="020B0604020202020204" pitchFamily="34" charset="0"/>
              <a:buChar char="•"/>
            </a:pPr>
            <a:endParaRPr lang="en-GB" sz="3200" b="1" dirty="0">
              <a:latin typeface="Calibri Light" panose="020F03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400"/>
              </a:spcBef>
              <a:spcAft>
                <a:spcPts val="600"/>
              </a:spcAft>
              <a:buFont typeface="Arial" panose="020B0604020202020204" pitchFamily="34" charset="0"/>
              <a:buChar char="•"/>
            </a:pPr>
            <a:endParaRPr lang="en-GB" sz="2200" b="1" dirty="0">
              <a:latin typeface="Calibri Light" panose="020F03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400"/>
              </a:spcBef>
              <a:spcAft>
                <a:spcPts val="600"/>
              </a:spcAft>
              <a:buFont typeface="Arial" panose="020B0604020202020204" pitchFamily="34" charset="0"/>
              <a:buChar char="•"/>
            </a:pPr>
            <a:endParaRPr lang="en-GB" sz="2200" b="1" dirty="0">
              <a:latin typeface="Calibri Light" panose="020F0302020204030204" pitchFamily="34" charset="0"/>
              <a:ea typeface="Calibri" panose="020F0502020204030204" pitchFamily="34" charset="0"/>
              <a:cs typeface="Times New Roman" panose="02020603050405020304" pitchFamily="18" charset="0"/>
            </a:endParaRPr>
          </a:p>
          <a:p>
            <a:pPr marL="457200" lvl="1" indent="0">
              <a:lnSpc>
                <a:spcPct val="107000"/>
              </a:lnSpc>
              <a:spcBef>
                <a:spcPts val="400"/>
              </a:spcBef>
              <a:buFont typeface="Arial" panose="020B0604020202020204" pitchFamily="34" charset="0"/>
              <a:buNone/>
            </a:pPr>
            <a:endParaRPr lang="en-GB" sz="2400" b="1" dirty="0">
              <a:latin typeface="Calibri Light" panose="020F0302020204030204" pitchFamily="34" charset="0"/>
              <a:ea typeface="Calibri" panose="020F0502020204030204" pitchFamily="34" charset="0"/>
              <a:cs typeface="Times New Roman" panose="02020603050405020304" pitchFamily="18" charset="0"/>
            </a:endParaRPr>
          </a:p>
          <a:p>
            <a:pPr marL="800100" lvl="1" indent="-342900">
              <a:lnSpc>
                <a:spcPct val="107000"/>
              </a:lnSpc>
              <a:spcBef>
                <a:spcPts val="400"/>
              </a:spcBef>
            </a:pPr>
            <a:endParaRPr lang="en-GB" sz="2400" b="1" dirty="0">
              <a:latin typeface="Calibri Light" panose="020F0302020204030204" pitchFamily="34" charset="0"/>
              <a:ea typeface="Calibri" panose="020F0502020204030204" pitchFamily="34" charset="0"/>
              <a:cs typeface="Times New Roman" panose="02020603050405020304" pitchFamily="18" charset="0"/>
            </a:endParaRPr>
          </a:p>
          <a:p>
            <a:endParaRPr lang="en-GB" dirty="0"/>
          </a:p>
        </p:txBody>
      </p:sp>
      <p:pic>
        <p:nvPicPr>
          <p:cNvPr id="2" name="Picture 1" descr="A picture containing drawing, wheel&#10;&#10;Description automatically generated">
            <a:extLst>
              <a:ext uri="{FF2B5EF4-FFF2-40B4-BE49-F238E27FC236}">
                <a16:creationId xmlns:a16="http://schemas.microsoft.com/office/drawing/2014/main" id="{7694BE2E-C9AF-60B0-DC98-8D1181892E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799" y="6239814"/>
            <a:ext cx="1685457" cy="366197"/>
          </a:xfrm>
          <a:prstGeom prst="rect">
            <a:avLst/>
          </a:prstGeom>
        </p:spPr>
      </p:pic>
      <p:sp>
        <p:nvSpPr>
          <p:cNvPr id="5" name="Text Placeholder 1">
            <a:extLst>
              <a:ext uri="{FF2B5EF4-FFF2-40B4-BE49-F238E27FC236}">
                <a16:creationId xmlns:a16="http://schemas.microsoft.com/office/drawing/2014/main" id="{9C6E994D-3C5A-9556-C919-976BE2CE936D}"/>
              </a:ext>
            </a:extLst>
          </p:cNvPr>
          <p:cNvSpPr txBox="1">
            <a:spLocks/>
          </p:cNvSpPr>
          <p:nvPr/>
        </p:nvSpPr>
        <p:spPr>
          <a:xfrm>
            <a:off x="270931" y="746878"/>
            <a:ext cx="10394741" cy="518004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b="1" dirty="0">
                <a:solidFill>
                  <a:schemeClr val="tx1"/>
                </a:solidFill>
                <a:latin typeface="Arial" panose="020B0604020202020204" pitchFamily="34" charset="0"/>
                <a:cs typeface="Arial" panose="020B0604020202020204" pitchFamily="34" charset="0"/>
              </a:rPr>
              <a:t>Value for money</a:t>
            </a:r>
          </a:p>
          <a:p>
            <a:pPr marL="342900" indent="-342900">
              <a:lnSpc>
                <a:spcPct val="107000"/>
              </a:lnSpc>
              <a:spcBef>
                <a:spcPts val="400"/>
              </a:spcBef>
              <a:spcAft>
                <a:spcPts val="600"/>
              </a:spcAft>
              <a:buFont typeface="Arial" panose="020B0604020202020204" pitchFamily="34" charset="0"/>
              <a:buChar char="•"/>
            </a:pPr>
            <a:endParaRPr lang="en-GB" sz="3200" b="1" dirty="0">
              <a:latin typeface="Arial" panose="020B0604020202020204" pitchFamily="34" charset="0"/>
              <a:ea typeface="Calibri" panose="020F0502020204030204" pitchFamily="34" charset="0"/>
              <a:cs typeface="Arial" panose="020B0604020202020204" pitchFamily="34" charset="0"/>
            </a:endParaRPr>
          </a:p>
          <a:p>
            <a:pPr marL="457200" lvl="1" indent="0">
              <a:lnSpc>
                <a:spcPct val="107000"/>
              </a:lnSpc>
              <a:spcBef>
                <a:spcPts val="400"/>
              </a:spcBef>
              <a:buFont typeface="Arial" panose="020B0604020202020204" pitchFamily="34" charset="0"/>
              <a:buNone/>
            </a:pPr>
            <a:endParaRPr lang="en-GB" sz="3200" b="1" dirty="0">
              <a:latin typeface="Calibri Light" panose="020F0302020204030204" pitchFamily="34" charset="0"/>
              <a:ea typeface="Calibri" panose="020F0502020204030204" pitchFamily="34" charset="0"/>
              <a:cs typeface="Times New Roman" panose="02020603050405020304" pitchFamily="18" charset="0"/>
            </a:endParaRPr>
          </a:p>
          <a:p>
            <a:pPr marL="800100" lvl="1" indent="-342900">
              <a:lnSpc>
                <a:spcPct val="107000"/>
              </a:lnSpc>
              <a:spcBef>
                <a:spcPts val="400"/>
              </a:spcBef>
            </a:pPr>
            <a:endParaRPr lang="en-GB" sz="3200" b="1" dirty="0">
              <a:latin typeface="Calibri Light" panose="020F0302020204030204" pitchFamily="34" charset="0"/>
              <a:ea typeface="Calibri" panose="020F0502020204030204" pitchFamily="34" charset="0"/>
              <a:cs typeface="Times New Roman" panose="02020603050405020304" pitchFamily="18" charset="0"/>
            </a:endParaRPr>
          </a:p>
          <a:p>
            <a:endParaRPr lang="en-GB" dirty="0"/>
          </a:p>
        </p:txBody>
      </p:sp>
      <p:graphicFrame>
        <p:nvGraphicFramePr>
          <p:cNvPr id="6" name="Table 5">
            <a:extLst>
              <a:ext uri="{FF2B5EF4-FFF2-40B4-BE49-F238E27FC236}">
                <a16:creationId xmlns:a16="http://schemas.microsoft.com/office/drawing/2014/main" id="{346F85A2-0872-3D24-DB79-0931E848D8A8}"/>
              </a:ext>
            </a:extLst>
          </p:cNvPr>
          <p:cNvGraphicFramePr>
            <a:graphicFrameLocks noGrp="1"/>
          </p:cNvGraphicFramePr>
          <p:nvPr/>
        </p:nvGraphicFramePr>
        <p:xfrm>
          <a:off x="488515" y="1346548"/>
          <a:ext cx="11357741" cy="5400681"/>
        </p:xfrm>
        <a:graphic>
          <a:graphicData uri="http://schemas.openxmlformats.org/drawingml/2006/table">
            <a:tbl>
              <a:tblPr firstRow="1" bandRow="1">
                <a:tableStyleId>{2D5ABB26-0587-4C30-8999-92F81FD0307C}</a:tableStyleId>
              </a:tblPr>
              <a:tblGrid>
                <a:gridCol w="5623173">
                  <a:extLst>
                    <a:ext uri="{9D8B030D-6E8A-4147-A177-3AD203B41FA5}">
                      <a16:colId xmlns:a16="http://schemas.microsoft.com/office/drawing/2014/main" val="2631041166"/>
                    </a:ext>
                  </a:extLst>
                </a:gridCol>
                <a:gridCol w="5734568">
                  <a:extLst>
                    <a:ext uri="{9D8B030D-6E8A-4147-A177-3AD203B41FA5}">
                      <a16:colId xmlns:a16="http://schemas.microsoft.com/office/drawing/2014/main" val="3479067612"/>
                    </a:ext>
                  </a:extLst>
                </a:gridCol>
              </a:tblGrid>
              <a:tr h="358006">
                <a:tc>
                  <a:txBody>
                    <a:bodyPr/>
                    <a:lstStyle/>
                    <a:p>
                      <a:endParaRPr lang="en-GB" sz="1700" dirty="0">
                        <a:solidFill>
                          <a:schemeClr val="tx1"/>
                        </a:solidFill>
                        <a:latin typeface="Arial" panose="020B0604020202020204" pitchFamily="34" charset="0"/>
                        <a:cs typeface="Arial" panose="020B0604020202020204" pitchFamily="34" charset="0"/>
                      </a:endParaRPr>
                    </a:p>
                  </a:txBody>
                  <a:tcPr/>
                </a:tc>
                <a:tc>
                  <a:txBody>
                    <a:bodyPr/>
                    <a:lstStyle/>
                    <a:p>
                      <a:endParaRPr lang="en-GB" dirty="0">
                        <a:solidFill>
                          <a:schemeClr val="tx1"/>
                        </a:solidFill>
                      </a:endParaRPr>
                    </a:p>
                  </a:txBody>
                  <a:tcPr/>
                </a:tc>
                <a:extLst>
                  <a:ext uri="{0D108BD9-81ED-4DB2-BD59-A6C34878D82A}">
                    <a16:rowId xmlns:a16="http://schemas.microsoft.com/office/drawing/2014/main" val="3911771092"/>
                  </a:ext>
                </a:extLst>
              </a:tr>
              <a:tr h="469267">
                <a:tc>
                  <a:txBody>
                    <a:bodyPr/>
                    <a:lstStyle/>
                    <a:p>
                      <a:r>
                        <a:rPr lang="en-GB" sz="2000" dirty="0">
                          <a:solidFill>
                            <a:schemeClr val="tx1"/>
                          </a:solidFill>
                          <a:latin typeface="Arial" panose="020B0604020202020204" pitchFamily="34" charset="0"/>
                          <a:cs typeface="Arial" panose="020B0604020202020204" pitchFamily="34" charset="0"/>
                        </a:rPr>
                        <a:t>Empty Homes Officers</a:t>
                      </a:r>
                    </a:p>
                  </a:txBody>
                  <a:tcPr/>
                </a:tc>
                <a:tc>
                  <a:txBody>
                    <a:bodyPr/>
                    <a:lstStyle/>
                    <a:p>
                      <a:r>
                        <a:rPr lang="en-GB" sz="2000" dirty="0">
                          <a:solidFill>
                            <a:schemeClr val="tx1"/>
                          </a:solidFill>
                          <a:latin typeface="Arial" panose="020B0604020202020204" pitchFamily="34" charset="0"/>
                          <a:cs typeface="Arial" panose="020B0604020202020204" pitchFamily="34" charset="0"/>
                        </a:rPr>
                        <a:t>£1,075 per home</a:t>
                      </a:r>
                    </a:p>
                  </a:txBody>
                  <a:tcPr/>
                </a:tc>
                <a:extLst>
                  <a:ext uri="{0D108BD9-81ED-4DB2-BD59-A6C34878D82A}">
                    <a16:rowId xmlns:a16="http://schemas.microsoft.com/office/drawing/2014/main" val="202933336"/>
                  </a:ext>
                </a:extLst>
              </a:tr>
              <a:tr h="469267">
                <a:tc>
                  <a:txBody>
                    <a:bodyPr/>
                    <a:lstStyle/>
                    <a:p>
                      <a:r>
                        <a:rPr lang="en-GB" sz="2000" dirty="0">
                          <a:solidFill>
                            <a:schemeClr val="tx1"/>
                          </a:solidFill>
                          <a:latin typeface="Arial" panose="020B0604020202020204" pitchFamily="34" charset="0"/>
                          <a:cs typeface="Arial" panose="020B0604020202020204" pitchFamily="34" charset="0"/>
                        </a:rPr>
                        <a:t>SEHP</a:t>
                      </a:r>
                    </a:p>
                  </a:txBody>
                  <a:tcPr/>
                </a:tc>
                <a:tc>
                  <a:txBody>
                    <a:bodyPr/>
                    <a:lstStyle/>
                    <a:p>
                      <a:r>
                        <a:rPr lang="en-GB" sz="2000" dirty="0">
                          <a:solidFill>
                            <a:schemeClr val="tx1"/>
                          </a:solidFill>
                          <a:latin typeface="Arial" panose="020B0604020202020204" pitchFamily="34" charset="0"/>
                          <a:cs typeface="Arial" panose="020B0604020202020204" pitchFamily="34" charset="0"/>
                        </a:rPr>
                        <a:t>£3,542 per home</a:t>
                      </a:r>
                    </a:p>
                  </a:txBody>
                  <a:tcPr/>
                </a:tc>
                <a:extLst>
                  <a:ext uri="{0D108BD9-81ED-4DB2-BD59-A6C34878D82A}">
                    <a16:rowId xmlns:a16="http://schemas.microsoft.com/office/drawing/2014/main" val="2360658643"/>
                  </a:ext>
                </a:extLst>
              </a:tr>
              <a:tr h="469267">
                <a:tc>
                  <a:txBody>
                    <a:bodyPr/>
                    <a:lstStyle/>
                    <a:p>
                      <a:r>
                        <a:rPr lang="en-GB" sz="2000" dirty="0">
                          <a:solidFill>
                            <a:schemeClr val="tx1"/>
                          </a:solidFill>
                          <a:latin typeface="Arial" panose="020B0604020202020204" pitchFamily="34" charset="0"/>
                          <a:cs typeface="Arial" panose="020B0604020202020204" pitchFamily="34" charset="0"/>
                        </a:rPr>
                        <a:t>Empty Homes Loan Fund</a:t>
                      </a:r>
                    </a:p>
                  </a:txBody>
                  <a:tcPr/>
                </a:tc>
                <a:tc>
                  <a:txBody>
                    <a:bodyPr/>
                    <a:lstStyle/>
                    <a:p>
                      <a:r>
                        <a:rPr lang="en-GB" sz="2000" dirty="0">
                          <a:solidFill>
                            <a:schemeClr val="tx1"/>
                          </a:solidFill>
                          <a:latin typeface="Arial" panose="020B0604020202020204" pitchFamily="34" charset="0"/>
                          <a:cs typeface="Arial" panose="020B0604020202020204" pitchFamily="34" charset="0"/>
                        </a:rPr>
                        <a:t>£11,126 per home</a:t>
                      </a:r>
                    </a:p>
                  </a:txBody>
                  <a:tcPr/>
                </a:tc>
                <a:extLst>
                  <a:ext uri="{0D108BD9-81ED-4DB2-BD59-A6C34878D82A}">
                    <a16:rowId xmlns:a16="http://schemas.microsoft.com/office/drawing/2014/main" val="2755773272"/>
                  </a:ext>
                </a:extLst>
              </a:tr>
              <a:tr h="469267">
                <a:tc>
                  <a:txBody>
                    <a:bodyPr/>
                    <a:lstStyle/>
                    <a:p>
                      <a:r>
                        <a:rPr lang="en-GB" sz="2000" dirty="0">
                          <a:solidFill>
                            <a:schemeClr val="tx1"/>
                          </a:solidFill>
                          <a:latin typeface="Arial" panose="020B0604020202020204" pitchFamily="34" charset="0"/>
                          <a:cs typeface="Arial" panose="020B0604020202020204" pitchFamily="34" charset="0"/>
                        </a:rPr>
                        <a:t>Town Centre Empty Homes Fund – grant and loan</a:t>
                      </a:r>
                    </a:p>
                  </a:txBody>
                  <a:tcPr/>
                </a:tc>
                <a:tc>
                  <a:txBody>
                    <a:bodyPr/>
                    <a:lstStyle/>
                    <a:p>
                      <a:r>
                        <a:rPr lang="en-GB" sz="2000" dirty="0">
                          <a:solidFill>
                            <a:schemeClr val="tx1"/>
                          </a:solidFill>
                          <a:latin typeface="Arial" panose="020B0604020202020204" pitchFamily="34" charset="0"/>
                          <a:cs typeface="Arial" panose="020B0604020202020204" pitchFamily="34" charset="0"/>
                        </a:rPr>
                        <a:t>£27,110 per home</a:t>
                      </a:r>
                    </a:p>
                  </a:txBody>
                  <a:tcPr/>
                </a:tc>
                <a:extLst>
                  <a:ext uri="{0D108BD9-81ED-4DB2-BD59-A6C34878D82A}">
                    <a16:rowId xmlns:a16="http://schemas.microsoft.com/office/drawing/2014/main" val="3814979349"/>
                  </a:ext>
                </a:extLst>
              </a:tr>
              <a:tr h="469267">
                <a:tc>
                  <a:txBody>
                    <a:bodyPr/>
                    <a:lstStyle/>
                    <a:p>
                      <a:r>
                        <a:rPr lang="en-GB" sz="2000" dirty="0">
                          <a:solidFill>
                            <a:schemeClr val="tx1"/>
                          </a:solidFill>
                          <a:latin typeface="Arial" panose="020B0604020202020204" pitchFamily="34" charset="0"/>
                          <a:cs typeface="Arial" panose="020B0604020202020204" pitchFamily="34" charset="0"/>
                        </a:rPr>
                        <a:t>Rural and Islands Housing Grant</a:t>
                      </a:r>
                    </a:p>
                  </a:txBody>
                  <a:tcPr/>
                </a:tc>
                <a:tc>
                  <a:txBody>
                    <a:bodyPr/>
                    <a:lstStyle/>
                    <a:p>
                      <a:r>
                        <a:rPr lang="en-GB" sz="2000" dirty="0">
                          <a:solidFill>
                            <a:schemeClr val="tx1"/>
                          </a:solidFill>
                          <a:latin typeface="Arial" panose="020B0604020202020204" pitchFamily="34" charset="0"/>
                          <a:cs typeface="Arial" panose="020B0604020202020204" pitchFamily="34" charset="0"/>
                        </a:rPr>
                        <a:t>£82,117 per home</a:t>
                      </a:r>
                    </a:p>
                    <a:p>
                      <a:endParaRPr lang="en-GB" sz="20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4497466"/>
                  </a:ext>
                </a:extLst>
              </a:tr>
              <a:tr h="2103953">
                <a:tc gridSpan="2">
                  <a:txBody>
                    <a:bodyPr/>
                    <a:lstStyle/>
                    <a:p>
                      <a:pPr marL="285750" indent="-285750">
                        <a:spcAft>
                          <a:spcPts val="1200"/>
                        </a:spcAft>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EHOs and SEHP – low cost, delivering the most homes</a:t>
                      </a:r>
                    </a:p>
                    <a:p>
                      <a:pPr marL="285750" indent="-285750">
                        <a:spcAft>
                          <a:spcPts val="1200"/>
                        </a:spcAft>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Loans – best value of funding mechanisms in the long term – recycle the funding</a:t>
                      </a:r>
                    </a:p>
                    <a:p>
                      <a:pPr marL="285750" indent="-285750">
                        <a:spcAft>
                          <a:spcPts val="1200"/>
                        </a:spcAft>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Grant – also relevant, better value for affordable housing in perpetuity</a:t>
                      </a:r>
                    </a:p>
                    <a:p>
                      <a:pPr marL="285750" indent="-285750">
                        <a:spcAft>
                          <a:spcPts val="1200"/>
                        </a:spcAft>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Balanced package of measures needed to match local circumstances</a:t>
                      </a:r>
                    </a:p>
                    <a:p>
                      <a:pPr marL="285750" indent="-285750">
                        <a:spcAft>
                          <a:spcPts val="1200"/>
                        </a:spcAft>
                        <a:buFont typeface="Arial" panose="020B0604020202020204" pitchFamily="34" charset="0"/>
                        <a:buChar char="•"/>
                      </a:pPr>
                      <a:endParaRPr lang="en-GB" sz="2000" dirty="0">
                        <a:solidFill>
                          <a:schemeClr val="tx1"/>
                        </a:solidFill>
                        <a:latin typeface="Arial" panose="020B0604020202020204" pitchFamily="34" charset="0"/>
                        <a:cs typeface="Arial" panose="020B0604020202020204" pitchFamily="34" charset="0"/>
                      </a:endParaRPr>
                    </a:p>
                  </a:txBody>
                  <a:tcPr/>
                </a:tc>
                <a:tc hMerge="1">
                  <a:txBody>
                    <a:bodyPr/>
                    <a:lstStyle/>
                    <a:p>
                      <a:endParaRPr lang="en-GB" dirty="0">
                        <a:solidFill>
                          <a:schemeClr val="tx1"/>
                        </a:solidFill>
                      </a:endParaRPr>
                    </a:p>
                  </a:txBody>
                  <a:tcPr/>
                </a:tc>
                <a:extLst>
                  <a:ext uri="{0D108BD9-81ED-4DB2-BD59-A6C34878D82A}">
                    <a16:rowId xmlns:a16="http://schemas.microsoft.com/office/drawing/2014/main" val="3725681567"/>
                  </a:ext>
                </a:extLst>
              </a:tr>
            </a:tbl>
          </a:graphicData>
        </a:graphic>
      </p:graphicFrame>
    </p:spTree>
    <p:extLst>
      <p:ext uri="{BB962C8B-B14F-4D97-AF65-F5344CB8AC3E}">
        <p14:creationId xmlns:p14="http://schemas.microsoft.com/office/powerpoint/2010/main" val="1074012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AA556-40D3-85E0-7625-6EBECC1F20F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244AC7D-12C6-168D-9AE9-C8518F98DC82}"/>
              </a:ext>
            </a:extLst>
          </p:cNvPr>
          <p:cNvSpPr>
            <a:spLocks noGrp="1"/>
          </p:cNvSpPr>
          <p:nvPr>
            <p:ph type="body" sz="quarter" idx="11"/>
          </p:nvPr>
        </p:nvSpPr>
        <p:spPr>
          <a:xfrm>
            <a:off x="270932" y="107420"/>
            <a:ext cx="11477528" cy="890742"/>
          </a:xfrm>
        </p:spPr>
        <p:txBody>
          <a:bodyPr/>
          <a:lstStyle/>
          <a:p>
            <a:r>
              <a:rPr lang="en-GB" sz="3400" dirty="0">
                <a:solidFill>
                  <a:srgbClr val="933983"/>
                </a:solidFill>
                <a:latin typeface="Arial" panose="020B0604020202020204" pitchFamily="34" charset="0"/>
                <a:cs typeface="Arial" panose="020B0604020202020204" pitchFamily="34" charset="0"/>
              </a:rPr>
              <a:t>Independent audit of private empty homes in Scotland </a:t>
            </a:r>
          </a:p>
        </p:txBody>
      </p:sp>
      <p:sp>
        <p:nvSpPr>
          <p:cNvPr id="4" name="Text Placeholder 1">
            <a:extLst>
              <a:ext uri="{FF2B5EF4-FFF2-40B4-BE49-F238E27FC236}">
                <a16:creationId xmlns:a16="http://schemas.microsoft.com/office/drawing/2014/main" id="{5800109B-0C7D-27AA-4EBD-F2DDCB90E8BB}"/>
              </a:ext>
            </a:extLst>
          </p:cNvPr>
          <p:cNvSpPr txBox="1">
            <a:spLocks/>
          </p:cNvSpPr>
          <p:nvPr/>
        </p:nvSpPr>
        <p:spPr>
          <a:xfrm>
            <a:off x="270934" y="1570534"/>
            <a:ext cx="11921066" cy="518004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7000"/>
              </a:lnSpc>
              <a:spcBef>
                <a:spcPts val="400"/>
              </a:spcBef>
              <a:spcAft>
                <a:spcPts val="500"/>
              </a:spcAft>
              <a:buFont typeface="Arial" panose="020B0604020202020204" pitchFamily="34" charset="0"/>
              <a:buChar char="•"/>
            </a:pPr>
            <a:endParaRPr lang="en-GB" sz="3200"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Bef>
                <a:spcPts val="400"/>
              </a:spcBef>
              <a:spcAft>
                <a:spcPts val="500"/>
              </a:spcAft>
              <a:buFont typeface="Arial" panose="020B0604020202020204" pitchFamily="34" charset="0"/>
              <a:buChar char="•"/>
            </a:pPr>
            <a:endParaRPr lang="en-GB" sz="3200"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Bef>
                <a:spcPts val="400"/>
              </a:spcBef>
              <a:spcAft>
                <a:spcPts val="500"/>
              </a:spcAft>
              <a:buFont typeface="Arial" panose="020B0604020202020204" pitchFamily="34" charset="0"/>
              <a:buChar char="•"/>
            </a:pPr>
            <a:endParaRPr lang="en-GB" sz="3200" b="1" dirty="0">
              <a:latin typeface="Calibri Light" panose="020F03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400"/>
              </a:spcBef>
              <a:spcAft>
                <a:spcPts val="600"/>
              </a:spcAft>
              <a:buFont typeface="Arial" panose="020B0604020202020204" pitchFamily="34" charset="0"/>
              <a:buChar char="•"/>
            </a:pPr>
            <a:endParaRPr lang="en-GB" sz="2200" b="1" dirty="0">
              <a:latin typeface="Calibri Light" panose="020F03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400"/>
              </a:spcBef>
              <a:spcAft>
                <a:spcPts val="600"/>
              </a:spcAft>
              <a:buFont typeface="Arial" panose="020B0604020202020204" pitchFamily="34" charset="0"/>
              <a:buChar char="•"/>
            </a:pPr>
            <a:endParaRPr lang="en-GB" sz="2200" b="1" dirty="0">
              <a:latin typeface="Calibri Light" panose="020F0302020204030204" pitchFamily="34" charset="0"/>
              <a:ea typeface="Calibri" panose="020F0502020204030204" pitchFamily="34" charset="0"/>
              <a:cs typeface="Times New Roman" panose="02020603050405020304" pitchFamily="18" charset="0"/>
            </a:endParaRPr>
          </a:p>
          <a:p>
            <a:pPr marL="457200" lvl="1" indent="0">
              <a:lnSpc>
                <a:spcPct val="107000"/>
              </a:lnSpc>
              <a:spcBef>
                <a:spcPts val="400"/>
              </a:spcBef>
              <a:buFont typeface="Arial" panose="020B0604020202020204" pitchFamily="34" charset="0"/>
              <a:buNone/>
            </a:pPr>
            <a:endParaRPr lang="en-GB" sz="2400" b="1" dirty="0">
              <a:latin typeface="Calibri Light" panose="020F0302020204030204" pitchFamily="34" charset="0"/>
              <a:ea typeface="Calibri" panose="020F0502020204030204" pitchFamily="34" charset="0"/>
              <a:cs typeface="Times New Roman" panose="02020603050405020304" pitchFamily="18" charset="0"/>
            </a:endParaRPr>
          </a:p>
          <a:p>
            <a:pPr marL="800100" lvl="1" indent="-342900">
              <a:lnSpc>
                <a:spcPct val="107000"/>
              </a:lnSpc>
              <a:spcBef>
                <a:spcPts val="400"/>
              </a:spcBef>
            </a:pPr>
            <a:endParaRPr lang="en-GB" sz="2400" b="1" dirty="0">
              <a:latin typeface="Calibri Light" panose="020F0302020204030204" pitchFamily="34" charset="0"/>
              <a:ea typeface="Calibri" panose="020F0502020204030204" pitchFamily="34" charset="0"/>
              <a:cs typeface="Times New Roman" panose="02020603050405020304" pitchFamily="18" charset="0"/>
            </a:endParaRPr>
          </a:p>
          <a:p>
            <a:endParaRPr lang="en-GB" dirty="0"/>
          </a:p>
        </p:txBody>
      </p:sp>
      <p:pic>
        <p:nvPicPr>
          <p:cNvPr id="2" name="Picture 1" descr="A picture containing drawing, wheel&#10;&#10;Description automatically generated">
            <a:extLst>
              <a:ext uri="{FF2B5EF4-FFF2-40B4-BE49-F238E27FC236}">
                <a16:creationId xmlns:a16="http://schemas.microsoft.com/office/drawing/2014/main" id="{64EF4C96-947D-D924-86A5-5E4EF5AAFA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80005" y="6491803"/>
            <a:ext cx="1685457" cy="366197"/>
          </a:xfrm>
          <a:prstGeom prst="rect">
            <a:avLst/>
          </a:prstGeom>
        </p:spPr>
      </p:pic>
      <p:sp>
        <p:nvSpPr>
          <p:cNvPr id="5" name="Text Placeholder 1">
            <a:extLst>
              <a:ext uri="{FF2B5EF4-FFF2-40B4-BE49-F238E27FC236}">
                <a16:creationId xmlns:a16="http://schemas.microsoft.com/office/drawing/2014/main" id="{4E52D24F-1742-4AB8-8760-AB33D85860A2}"/>
              </a:ext>
            </a:extLst>
          </p:cNvPr>
          <p:cNvSpPr txBox="1">
            <a:spLocks/>
          </p:cNvSpPr>
          <p:nvPr/>
        </p:nvSpPr>
        <p:spPr>
          <a:xfrm>
            <a:off x="270932" y="746877"/>
            <a:ext cx="11575324" cy="600370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sap" panose="020F05040301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GB" sz="3200" b="1" dirty="0">
                <a:solidFill>
                  <a:schemeClr val="tx1"/>
                </a:solidFill>
                <a:latin typeface="Arial" panose="020B0604020202020204" pitchFamily="34" charset="0"/>
                <a:cs typeface="Arial" panose="020B0604020202020204" pitchFamily="34" charset="0"/>
              </a:rPr>
              <a:t>Recommendations</a:t>
            </a:r>
          </a:p>
          <a:p>
            <a:pPr marL="285750" indent="-285750">
              <a:lnSpc>
                <a:spcPct val="107000"/>
              </a:lnSpc>
              <a:spcBef>
                <a:spcPts val="400"/>
              </a:spcBef>
              <a:spcAft>
                <a:spcPts val="500"/>
              </a:spcAft>
              <a:buFont typeface="Arial" panose="020B0604020202020204" pitchFamily="34" charset="0"/>
              <a:buChar char="•"/>
            </a:pPr>
            <a:r>
              <a:rPr lang="en-GB" sz="2400" dirty="0">
                <a:latin typeface="Arial" panose="020B0604020202020204" pitchFamily="34" charset="0"/>
                <a:cs typeface="Arial" panose="020B0604020202020204" pitchFamily="34" charset="0"/>
              </a:rPr>
              <a:t>Long term empty homes – define as 12 months+</a:t>
            </a:r>
          </a:p>
          <a:p>
            <a:pPr marL="285750" indent="-285750">
              <a:lnSpc>
                <a:spcPct val="107000"/>
              </a:lnSpc>
              <a:spcBef>
                <a:spcPts val="400"/>
              </a:spcBef>
              <a:spcAft>
                <a:spcPts val="500"/>
              </a:spcAft>
              <a:buFont typeface="Arial" panose="020B0604020202020204" pitchFamily="34" charset="0"/>
              <a:buChar char="•"/>
            </a:pPr>
            <a:r>
              <a:rPr lang="en-GB" sz="2400" dirty="0">
                <a:latin typeface="Arial" panose="020B0604020202020204" pitchFamily="34" charset="0"/>
                <a:cs typeface="Arial" panose="020B0604020202020204" pitchFamily="34" charset="0"/>
              </a:rPr>
              <a:t>Council tax systems - clear definition for reporting of long-term empty homes</a:t>
            </a:r>
          </a:p>
          <a:p>
            <a:pPr marL="285750" indent="-285750">
              <a:lnSpc>
                <a:spcPct val="107000"/>
              </a:lnSpc>
              <a:spcBef>
                <a:spcPts val="400"/>
              </a:spcBef>
              <a:spcAft>
                <a:spcPts val="500"/>
              </a:spcAft>
              <a:buFont typeface="Arial" panose="020B0604020202020204" pitchFamily="34" charset="0"/>
              <a:buChar char="•"/>
            </a:pPr>
            <a:r>
              <a:rPr lang="en-GB" sz="2400" dirty="0">
                <a:latin typeface="Arial" panose="020B0604020202020204" pitchFamily="34" charset="0"/>
                <a:cs typeface="Arial" panose="020B0604020202020204" pitchFamily="34" charset="0"/>
              </a:rPr>
              <a:t>Council tax premiums – maximise flexibility to facilitate homes coming back into use – they should not create financial hardship/barriers to bringing homes into use </a:t>
            </a:r>
          </a:p>
          <a:p>
            <a:pPr marL="285750" indent="-285750">
              <a:lnSpc>
                <a:spcPct val="107000"/>
              </a:lnSpc>
              <a:spcBef>
                <a:spcPts val="400"/>
              </a:spcBef>
              <a:spcAft>
                <a:spcPts val="500"/>
              </a:spcAft>
              <a:buFont typeface="Arial" panose="020B0604020202020204" pitchFamily="34" charset="0"/>
              <a:buChar char="•"/>
            </a:pPr>
            <a:r>
              <a:rPr lang="en-GB" sz="2400" dirty="0">
                <a:latin typeface="Arial" panose="020B0604020202020204" pitchFamily="34" charset="0"/>
                <a:cs typeface="Arial" panose="020B0604020202020204" pitchFamily="34" charset="0"/>
              </a:rPr>
              <a:t>Council tax premiums should only be applied from start of ownership</a:t>
            </a:r>
          </a:p>
          <a:p>
            <a:pPr marL="285750" indent="-285750">
              <a:lnSpc>
                <a:spcPct val="107000"/>
              </a:lnSpc>
              <a:spcBef>
                <a:spcPts val="400"/>
              </a:spcBef>
              <a:spcAft>
                <a:spcPts val="500"/>
              </a:spcAft>
              <a:buFont typeface="Arial" panose="020B0604020202020204" pitchFamily="34" charset="0"/>
              <a:buChar char="•"/>
            </a:pPr>
            <a:r>
              <a:rPr lang="en-GB" sz="2400" dirty="0">
                <a:latin typeface="Arial" panose="020B0604020202020204" pitchFamily="34" charset="0"/>
                <a:cs typeface="Arial" panose="020B0604020202020204" pitchFamily="34" charset="0"/>
              </a:rPr>
              <a:t>SEHP support LAs on awareness campaign on EHOs</a:t>
            </a:r>
          </a:p>
          <a:p>
            <a:pPr marL="285750" indent="-285750">
              <a:lnSpc>
                <a:spcPct val="107000"/>
              </a:lnSpc>
              <a:spcBef>
                <a:spcPts val="400"/>
              </a:spcBef>
              <a:spcAft>
                <a:spcPts val="500"/>
              </a:spcAft>
              <a:buFont typeface="Arial" panose="020B0604020202020204" pitchFamily="34" charset="0"/>
              <a:buChar char="•"/>
            </a:pPr>
            <a:r>
              <a:rPr lang="en-GB" sz="2400" dirty="0">
                <a:latin typeface="Arial" panose="020B0604020202020204" pitchFamily="34" charset="0"/>
                <a:cs typeface="Arial" panose="020B0604020202020204" pitchFamily="34" charset="0"/>
              </a:rPr>
              <a:t>Local Housing Strategy guidance to emphasise the role of EHOs</a:t>
            </a:r>
          </a:p>
          <a:p>
            <a:pPr marL="285750" indent="-285750">
              <a:lnSpc>
                <a:spcPct val="107000"/>
              </a:lnSpc>
              <a:spcBef>
                <a:spcPts val="400"/>
              </a:spcBef>
              <a:spcAft>
                <a:spcPts val="500"/>
              </a:spcAft>
              <a:buFont typeface="Arial" panose="020B0604020202020204" pitchFamily="34" charset="0"/>
              <a:buChar char="•"/>
            </a:pPr>
            <a:r>
              <a:rPr lang="en-GB" sz="2400" dirty="0">
                <a:latin typeface="Arial" panose="020B0604020202020204" pitchFamily="34" charset="0"/>
                <a:cs typeface="Arial" panose="020B0604020202020204" pitchFamily="34" charset="0"/>
              </a:rPr>
              <a:t>Scottish Government, LAs and SEHP – targeting resources for EHOs</a:t>
            </a:r>
          </a:p>
          <a:p>
            <a:pPr marL="285750" indent="-285750">
              <a:lnSpc>
                <a:spcPct val="107000"/>
              </a:lnSpc>
              <a:spcBef>
                <a:spcPts val="400"/>
              </a:spcBef>
              <a:spcAft>
                <a:spcPts val="500"/>
              </a:spcAft>
              <a:buFont typeface="Arial" panose="020B0604020202020204" pitchFamily="34" charset="0"/>
              <a:buChar char="•"/>
            </a:pPr>
            <a:r>
              <a:rPr lang="en-GB" sz="2400" dirty="0">
                <a:latin typeface="Arial" panose="020B0604020202020204" pitchFamily="34" charset="0"/>
                <a:cs typeface="Arial" panose="020B0604020202020204" pitchFamily="34" charset="0"/>
              </a:rPr>
              <a:t>CPO legislation review – including enforced sales and rental orders</a:t>
            </a:r>
          </a:p>
          <a:p>
            <a:pPr marL="285750" indent="-285750">
              <a:lnSpc>
                <a:spcPct val="107000"/>
              </a:lnSpc>
              <a:spcBef>
                <a:spcPts val="400"/>
              </a:spcBef>
              <a:spcAft>
                <a:spcPts val="500"/>
              </a:spcAft>
              <a:buFont typeface="Arial" panose="020B0604020202020204" pitchFamily="34" charset="0"/>
              <a:buChar char="•"/>
            </a:pPr>
            <a:r>
              <a:rPr lang="en-GB" sz="2400" dirty="0">
                <a:latin typeface="Arial" panose="020B0604020202020204" pitchFamily="34" charset="0"/>
                <a:cs typeface="Arial" panose="020B0604020202020204" pitchFamily="34" charset="0"/>
              </a:rPr>
              <a:t>Scottish empty homes loan scheme – centralised administration </a:t>
            </a:r>
          </a:p>
          <a:p>
            <a:pPr marL="285750" indent="-285750">
              <a:lnSpc>
                <a:spcPct val="107000"/>
              </a:lnSpc>
              <a:spcBef>
                <a:spcPts val="400"/>
              </a:spcBef>
              <a:spcAft>
                <a:spcPts val="500"/>
              </a:spcAft>
              <a:buFont typeface="Arial" panose="020B0604020202020204" pitchFamily="34" charset="0"/>
              <a:buChar char="•"/>
            </a:pPr>
            <a:r>
              <a:rPr lang="en-GB" sz="2400" dirty="0">
                <a:latin typeface="Arial" panose="020B0604020202020204" pitchFamily="34" charset="0"/>
                <a:cs typeface="Arial" panose="020B0604020202020204" pitchFamily="34" charset="0"/>
              </a:rPr>
              <a:t>Review energy efficiency schemes to ensure funding for empty homes</a:t>
            </a:r>
          </a:p>
          <a:p>
            <a:pPr marL="285750" indent="-285750">
              <a:lnSpc>
                <a:spcPct val="107000"/>
              </a:lnSpc>
              <a:spcBef>
                <a:spcPts val="400"/>
              </a:spcBef>
              <a:spcAft>
                <a:spcPts val="500"/>
              </a:spcAft>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lnSpc>
                <a:spcPct val="107000"/>
              </a:lnSpc>
              <a:spcBef>
                <a:spcPts val="400"/>
              </a:spcBef>
              <a:spcAft>
                <a:spcPts val="600"/>
              </a:spcAft>
              <a:buFont typeface="Arial" panose="020B0604020202020204" pitchFamily="34" charset="0"/>
              <a:buChar char="•"/>
            </a:pPr>
            <a:endParaRPr lang="en-GB" sz="2400" b="1" dirty="0">
              <a:latin typeface="Arial" panose="020B0604020202020204" pitchFamily="34" charset="0"/>
              <a:ea typeface="Calibri" panose="020F0502020204030204" pitchFamily="34" charset="0"/>
              <a:cs typeface="Arial" panose="020B0604020202020204" pitchFamily="34" charset="0"/>
            </a:endParaRPr>
          </a:p>
          <a:p>
            <a:pPr marL="457200" lvl="1" indent="0">
              <a:lnSpc>
                <a:spcPct val="107000"/>
              </a:lnSpc>
              <a:spcBef>
                <a:spcPts val="400"/>
              </a:spcBef>
              <a:buFont typeface="Arial" panose="020B0604020202020204" pitchFamily="34" charset="0"/>
              <a:buNone/>
            </a:pPr>
            <a:endParaRPr lang="en-GB" sz="2400" b="1" dirty="0">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spcBef>
                <a:spcPts val="400"/>
              </a:spcBef>
            </a:pPr>
            <a:endParaRPr lang="en-GB" sz="2400" b="1" dirty="0">
              <a:latin typeface="Arial" panose="020B060402020202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32158032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for a company&#10;&#10;Description automatically generated with medium confidence">
            <a:extLst>
              <a:ext uri="{FF2B5EF4-FFF2-40B4-BE49-F238E27FC236}">
                <a16:creationId xmlns:a16="http://schemas.microsoft.com/office/drawing/2014/main" id="{4928CA1E-E925-DD30-0C20-5A30514224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04EA79A-992F-724F-C40A-BF9C35E9067E}"/>
              </a:ext>
            </a:extLst>
          </p:cNvPr>
          <p:cNvSpPr>
            <a:spLocks noGrp="1"/>
          </p:cNvSpPr>
          <p:nvPr>
            <p:ph type="ctrTitle"/>
          </p:nvPr>
        </p:nvSpPr>
        <p:spPr>
          <a:xfrm>
            <a:off x="399393" y="911378"/>
            <a:ext cx="9144000" cy="4641626"/>
          </a:xfrm>
        </p:spPr>
        <p:txBody>
          <a:bodyPr anchor="t" anchorCtr="0">
            <a:normAutofit/>
          </a:bodyPr>
          <a:lstStyle/>
          <a:p>
            <a:pPr algn="l"/>
            <a:r>
              <a:rPr lang="en-US" sz="4800" b="1" dirty="0">
                <a:solidFill>
                  <a:schemeClr val="bg1"/>
                </a:solidFill>
                <a:latin typeface="Arial" panose="020B0604020202020204" pitchFamily="34" charset="0"/>
                <a:cs typeface="Arial" panose="020B0604020202020204" pitchFamily="34" charset="0"/>
              </a:rPr>
              <a:t>Morning tea break / </a:t>
            </a:r>
            <a:br>
              <a:rPr lang="en-US" sz="4800" b="1" dirty="0">
                <a:solidFill>
                  <a:schemeClr val="bg1"/>
                </a:solidFill>
                <a:latin typeface="Arial" panose="020B0604020202020204" pitchFamily="34" charset="0"/>
                <a:cs typeface="Arial" panose="020B0604020202020204" pitchFamily="34" charset="0"/>
              </a:rPr>
            </a:br>
            <a:r>
              <a:rPr lang="en-US" sz="4800" b="1" dirty="0">
                <a:solidFill>
                  <a:schemeClr val="bg1"/>
                </a:solidFill>
                <a:latin typeface="Arial" panose="020B0604020202020204" pitchFamily="34" charset="0"/>
                <a:cs typeface="Arial" panose="020B0604020202020204" pitchFamily="34" charset="0"/>
              </a:rPr>
              <a:t>sponsor exhibition</a:t>
            </a:r>
            <a:endParaRPr lang="en-US" sz="27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76510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for a company&#10;&#10;Description automatically generated with medium confidence">
            <a:extLst>
              <a:ext uri="{FF2B5EF4-FFF2-40B4-BE49-F238E27FC236}">
                <a16:creationId xmlns:a16="http://schemas.microsoft.com/office/drawing/2014/main" id="{4928CA1E-E925-DD30-0C20-5A30514224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04EA79A-992F-724F-C40A-BF9C35E9067E}"/>
              </a:ext>
            </a:extLst>
          </p:cNvPr>
          <p:cNvSpPr>
            <a:spLocks noGrp="1"/>
          </p:cNvSpPr>
          <p:nvPr>
            <p:ph type="ctrTitle"/>
          </p:nvPr>
        </p:nvSpPr>
        <p:spPr>
          <a:xfrm>
            <a:off x="399393" y="911378"/>
            <a:ext cx="9144000" cy="5017784"/>
          </a:xfrm>
        </p:spPr>
        <p:txBody>
          <a:bodyPr anchor="t" anchorCtr="0">
            <a:normAutofit/>
          </a:bodyPr>
          <a:lstStyle/>
          <a:p>
            <a:pPr algn="l"/>
            <a:r>
              <a:rPr lang="en-US" sz="4800" b="1" dirty="0">
                <a:solidFill>
                  <a:schemeClr val="bg1"/>
                </a:solidFill>
                <a:latin typeface="Arial" panose="020B0604020202020204" pitchFamily="34" charset="0"/>
                <a:cs typeface="Arial" panose="020B0604020202020204" pitchFamily="34" charset="0"/>
              </a:rPr>
              <a:t>Sofa session: Learnings from empty homes projects</a:t>
            </a:r>
            <a:br>
              <a:rPr lang="en-US" sz="4800" b="1" dirty="0">
                <a:solidFill>
                  <a:schemeClr val="bg1"/>
                </a:solidFill>
                <a:latin typeface="Arial" panose="020B0604020202020204" pitchFamily="34" charset="0"/>
                <a:cs typeface="Arial" panose="020B0604020202020204" pitchFamily="34" charset="0"/>
              </a:rPr>
            </a:br>
            <a:br>
              <a:rPr lang="en-US" sz="4800" b="1" dirty="0">
                <a:solidFill>
                  <a:schemeClr val="bg1"/>
                </a:solidFill>
                <a:latin typeface="Arial" panose="020B0604020202020204" pitchFamily="34" charset="0"/>
                <a:cs typeface="Arial" panose="020B0604020202020204" pitchFamily="34" charset="0"/>
              </a:rPr>
            </a:br>
            <a:r>
              <a:rPr lang="en-GB" sz="24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Susan </a:t>
            </a:r>
            <a:r>
              <a:rPr lang="en-GB" sz="2400" kern="1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Aktemel</a:t>
            </a:r>
            <a:r>
              <a:rPr lang="en-GB" sz="24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 and Barry Sweeney, </a:t>
            </a:r>
            <a:br>
              <a:rPr lang="en-GB" sz="24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br>
            <a:r>
              <a:rPr lang="en-GB" sz="24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Homes for Good				</a:t>
            </a:r>
            <a:br>
              <a:rPr lang="en-GB" sz="24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br>
            <a:r>
              <a:rPr lang="en-GB" sz="24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Douglas Whyte and Isla Binnie, </a:t>
            </a:r>
            <a:br>
              <a:rPr lang="en-GB" sz="24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br>
            <a:r>
              <a:rPr lang="en-GB" sz="24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Argyll &amp; Bute Council</a:t>
            </a:r>
            <a:br>
              <a:rPr lang="en-GB" sz="24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br>
            <a:r>
              <a:rPr lang="en-GB" sz="24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Donna Smith, </a:t>
            </a:r>
            <a:r>
              <a:rPr lang="en-GB" sz="2400" kern="1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Tighean</a:t>
            </a:r>
            <a:r>
              <a:rPr lang="en-GB" sz="24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GB" sz="2400" kern="1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Innse</a:t>
            </a:r>
            <a:r>
              <a:rPr lang="en-GB" sz="24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 Gall  </a:t>
            </a:r>
            <a:br>
              <a:rPr lang="en-GB" sz="24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br>
            <a:r>
              <a:rPr lang="en-GB" sz="24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Harry Whitmore, SOSCH</a:t>
            </a: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sz="27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70425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47D3C"/>
        </a:solidFill>
        <a:effectLst/>
      </p:bgPr>
    </p:bg>
    <p:spTree>
      <p:nvGrpSpPr>
        <p:cNvPr id="1" name="Shape 217"/>
        <p:cNvGrpSpPr/>
        <p:nvPr/>
      </p:nvGrpSpPr>
      <p:grpSpPr>
        <a:xfrm>
          <a:off x="0" y="0"/>
          <a:ext cx="0" cy="0"/>
          <a:chOff x="0" y="0"/>
          <a:chExt cx="0" cy="0"/>
        </a:xfrm>
      </p:grpSpPr>
      <p:sp>
        <p:nvSpPr>
          <p:cNvPr id="218" name="Google Shape;218;p1"/>
          <p:cNvSpPr txBox="1">
            <a:spLocks noGrp="1"/>
          </p:cNvSpPr>
          <p:nvPr>
            <p:ph type="title"/>
          </p:nvPr>
        </p:nvSpPr>
        <p:spPr>
          <a:xfrm>
            <a:off x="3422320" y="3565924"/>
            <a:ext cx="8187000" cy="241604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chemeClr val="lt1"/>
              </a:buClr>
              <a:buSzPts val="2500"/>
              <a:buFont typeface="Arial"/>
              <a:buNone/>
            </a:pPr>
            <a:r>
              <a:rPr lang="en-GB" sz="3200" b="1" dirty="0"/>
              <a:t>Scottish Empty Homes Conference 2024</a:t>
            </a:r>
            <a:br>
              <a:rPr lang="en-GB" b="1" dirty="0"/>
            </a:br>
            <a:br>
              <a:rPr lang="en-GB" b="1" dirty="0"/>
            </a:br>
            <a:r>
              <a:rPr lang="en-GB" b="1" dirty="0"/>
              <a:t>Susan </a:t>
            </a:r>
            <a:r>
              <a:rPr lang="en-GB" b="1" dirty="0" err="1"/>
              <a:t>Aktemel</a:t>
            </a:r>
            <a:r>
              <a:rPr lang="en-GB" b="1" dirty="0"/>
              <a:t>; Founder and CEO</a:t>
            </a:r>
            <a:br>
              <a:rPr lang="en-GB" b="1" dirty="0"/>
            </a:br>
            <a:br>
              <a:rPr lang="en-GB" b="1" dirty="0"/>
            </a:br>
            <a:r>
              <a:rPr lang="en-GB" b="1" dirty="0"/>
              <a:t>Barry Sweeney; Head of Acquisitions and Assets</a:t>
            </a:r>
            <a:br>
              <a:rPr lang="en-GB" b="1" dirty="0"/>
            </a:br>
            <a:endParaRPr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5A5D58-A288-E31F-EBB6-2C901FDF4E1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118687" y="587829"/>
            <a:ext cx="7972370" cy="5716175"/>
          </a:xfrm>
          <a:prstGeom prst="rect">
            <a:avLst/>
          </a:prstGeom>
        </p:spPr>
      </p:pic>
    </p:spTree>
    <p:extLst>
      <p:ext uri="{BB962C8B-B14F-4D97-AF65-F5344CB8AC3E}">
        <p14:creationId xmlns:p14="http://schemas.microsoft.com/office/powerpoint/2010/main" val="236287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2">
          <a:extLst>
            <a:ext uri="{FF2B5EF4-FFF2-40B4-BE49-F238E27FC236}">
              <a16:creationId xmlns:a16="http://schemas.microsoft.com/office/drawing/2014/main" id="{93E22B96-ED20-6750-760D-17E1C807608F}"/>
            </a:ext>
          </a:extLst>
        </p:cNvPr>
        <p:cNvGrpSpPr/>
        <p:nvPr/>
      </p:nvGrpSpPr>
      <p:grpSpPr>
        <a:xfrm>
          <a:off x="0" y="0"/>
          <a:ext cx="0" cy="0"/>
          <a:chOff x="0" y="0"/>
          <a:chExt cx="0" cy="0"/>
        </a:xfrm>
      </p:grpSpPr>
      <p:sp>
        <p:nvSpPr>
          <p:cNvPr id="224" name="Google Shape;224;p2">
            <a:extLst>
              <a:ext uri="{FF2B5EF4-FFF2-40B4-BE49-F238E27FC236}">
                <a16:creationId xmlns:a16="http://schemas.microsoft.com/office/drawing/2014/main" id="{F2D93B3A-DE20-1518-E9AD-D49AF6EF86B8}"/>
              </a:ext>
            </a:extLst>
          </p:cNvPr>
          <p:cNvSpPr txBox="1">
            <a:spLocks noGrp="1"/>
          </p:cNvSpPr>
          <p:nvPr>
            <p:ph type="title"/>
          </p:nvPr>
        </p:nvSpPr>
        <p:spPr>
          <a:xfrm>
            <a:off x="582600" y="600723"/>
            <a:ext cx="11026800" cy="41549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accent1"/>
              </a:buClr>
              <a:buSzPts val="3000"/>
              <a:buFont typeface="Arial"/>
              <a:buNone/>
            </a:pPr>
            <a:r>
              <a:rPr lang="en-US" sz="3000" b="1" dirty="0">
                <a:solidFill>
                  <a:srgbClr val="E47D3C"/>
                </a:solidFill>
              </a:rPr>
              <a:t>Project Aims</a:t>
            </a:r>
            <a:endParaRPr dirty="0">
              <a:solidFill>
                <a:srgbClr val="E47D3C"/>
              </a:solidFill>
            </a:endParaRPr>
          </a:p>
        </p:txBody>
      </p:sp>
      <p:sp>
        <p:nvSpPr>
          <p:cNvPr id="225" name="Google Shape;225;p2">
            <a:extLst>
              <a:ext uri="{FF2B5EF4-FFF2-40B4-BE49-F238E27FC236}">
                <a16:creationId xmlns:a16="http://schemas.microsoft.com/office/drawing/2014/main" id="{C12AE4C1-D4C8-E02B-2E71-846AA1B4F5C0}"/>
              </a:ext>
            </a:extLst>
          </p:cNvPr>
          <p:cNvSpPr txBox="1">
            <a:spLocks noGrp="1"/>
          </p:cNvSpPr>
          <p:nvPr>
            <p:ph type="body" idx="1"/>
          </p:nvPr>
        </p:nvSpPr>
        <p:spPr>
          <a:xfrm>
            <a:off x="582600" y="1198880"/>
            <a:ext cx="10666800" cy="4927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1800"/>
              <a:buNone/>
            </a:pPr>
            <a:endParaRPr sz="1800" b="1" dirty="0">
              <a:solidFill>
                <a:schemeClr val="dk1"/>
              </a:solidFill>
            </a:endParaRPr>
          </a:p>
          <a:p>
            <a:pPr marL="285750" lvl="0" indent="-285750" algn="l" rtl="0">
              <a:lnSpc>
                <a:spcPct val="100000"/>
              </a:lnSpc>
              <a:spcBef>
                <a:spcPts val="0"/>
              </a:spcBef>
              <a:spcAft>
                <a:spcPts val="0"/>
              </a:spcAft>
              <a:buClr>
                <a:schemeClr val="dk1"/>
              </a:buClr>
              <a:buSzPts val="2400"/>
              <a:buFont typeface="Arial"/>
              <a:buChar char="-"/>
            </a:pPr>
            <a:r>
              <a:rPr lang="en-US" sz="2400" b="1" dirty="0">
                <a:solidFill>
                  <a:schemeClr val="dk1"/>
                </a:solidFill>
              </a:rPr>
              <a:t>Bring private sector long term empty homes back into use across the West of Scotland, focusing on Glasgow, Ayrshire and Renfrewshire</a:t>
            </a:r>
          </a:p>
          <a:p>
            <a:pPr marL="285750" lvl="0" indent="-285750" algn="l" rtl="0">
              <a:lnSpc>
                <a:spcPct val="100000"/>
              </a:lnSpc>
              <a:spcBef>
                <a:spcPts val="0"/>
              </a:spcBef>
              <a:spcAft>
                <a:spcPts val="0"/>
              </a:spcAft>
              <a:buClr>
                <a:schemeClr val="dk1"/>
              </a:buClr>
              <a:buSzPts val="2400"/>
              <a:buFont typeface="Arial"/>
              <a:buChar char="-"/>
            </a:pPr>
            <a:endParaRPr lang="en-US" sz="2400" b="1" dirty="0">
              <a:solidFill>
                <a:schemeClr val="dk1"/>
              </a:solidFill>
            </a:endParaRPr>
          </a:p>
          <a:p>
            <a:pPr marL="285750" lvl="0" indent="-285750" algn="l" rtl="0">
              <a:lnSpc>
                <a:spcPct val="100000"/>
              </a:lnSpc>
              <a:spcBef>
                <a:spcPts val="0"/>
              </a:spcBef>
              <a:spcAft>
                <a:spcPts val="0"/>
              </a:spcAft>
              <a:buClr>
                <a:schemeClr val="dk1"/>
              </a:buClr>
              <a:buSzPts val="2400"/>
              <a:buFont typeface="Arial"/>
              <a:buChar char="-"/>
            </a:pPr>
            <a:r>
              <a:rPr lang="en-US" sz="2400" b="1" dirty="0">
                <a:solidFill>
                  <a:schemeClr val="dk1"/>
                </a:solidFill>
              </a:rPr>
              <a:t>Increase the supply of secure, quality homes for people on low incomes or benefits within the private </a:t>
            </a:r>
            <a:r>
              <a:rPr lang="en-US" sz="2400" b="1">
                <a:solidFill>
                  <a:schemeClr val="dk1"/>
                </a:solidFill>
              </a:rPr>
              <a:t>rented sector</a:t>
            </a:r>
            <a:endParaRPr lang="en-US" sz="2400" b="1" dirty="0">
              <a:solidFill>
                <a:schemeClr val="dk1"/>
              </a:solidFill>
            </a:endParaRPr>
          </a:p>
          <a:p>
            <a:pPr marL="285750" lvl="0" indent="-285750" algn="l" rtl="0">
              <a:lnSpc>
                <a:spcPct val="100000"/>
              </a:lnSpc>
              <a:spcBef>
                <a:spcPts val="0"/>
              </a:spcBef>
              <a:spcAft>
                <a:spcPts val="0"/>
              </a:spcAft>
              <a:buClr>
                <a:schemeClr val="dk1"/>
              </a:buClr>
              <a:buSzPts val="2400"/>
              <a:buFont typeface="Arial"/>
              <a:buChar char="-"/>
            </a:pPr>
            <a:endParaRPr lang="en-US" sz="2400" b="1" dirty="0">
              <a:solidFill>
                <a:schemeClr val="dk1"/>
              </a:solidFill>
            </a:endParaRPr>
          </a:p>
          <a:p>
            <a:pPr marL="285750" lvl="0" indent="-285750" algn="l" rtl="0">
              <a:lnSpc>
                <a:spcPct val="100000"/>
              </a:lnSpc>
              <a:spcBef>
                <a:spcPts val="0"/>
              </a:spcBef>
              <a:spcAft>
                <a:spcPts val="0"/>
              </a:spcAft>
              <a:buClr>
                <a:schemeClr val="dk1"/>
              </a:buClr>
              <a:buSzPts val="2400"/>
              <a:buFont typeface="Arial"/>
              <a:buChar char="-"/>
            </a:pPr>
            <a:r>
              <a:rPr lang="en-US" sz="2400" b="1" dirty="0">
                <a:solidFill>
                  <a:schemeClr val="dk1"/>
                </a:solidFill>
              </a:rPr>
              <a:t>Share best practice  and innovation within the sector to encourage other </a:t>
            </a:r>
            <a:r>
              <a:rPr lang="en-US" sz="2400" b="1" dirty="0" err="1">
                <a:solidFill>
                  <a:schemeClr val="dk1"/>
                </a:solidFill>
              </a:rPr>
              <a:t>organisations</a:t>
            </a:r>
            <a:r>
              <a:rPr lang="en-US" sz="2400" b="1" dirty="0">
                <a:solidFill>
                  <a:schemeClr val="dk1"/>
                </a:solidFill>
              </a:rPr>
              <a:t> to participate in empty homes work</a:t>
            </a:r>
          </a:p>
          <a:p>
            <a:pPr marL="285750" lvl="0" indent="-285750" algn="l" rtl="0">
              <a:lnSpc>
                <a:spcPct val="100000"/>
              </a:lnSpc>
              <a:spcBef>
                <a:spcPts val="0"/>
              </a:spcBef>
              <a:spcAft>
                <a:spcPts val="0"/>
              </a:spcAft>
              <a:buClr>
                <a:schemeClr val="dk1"/>
              </a:buClr>
              <a:buSzPts val="2400"/>
              <a:buFont typeface="Arial"/>
              <a:buChar char="-"/>
            </a:pPr>
            <a:endParaRPr sz="2400" b="1" dirty="0">
              <a:solidFill>
                <a:schemeClr val="dk1"/>
              </a:solidFill>
            </a:endParaRPr>
          </a:p>
          <a:p>
            <a:pPr marL="285750" lvl="0" indent="-133350" algn="l" rtl="0">
              <a:lnSpc>
                <a:spcPct val="100000"/>
              </a:lnSpc>
              <a:spcBef>
                <a:spcPts val="0"/>
              </a:spcBef>
              <a:spcAft>
                <a:spcPts val="0"/>
              </a:spcAft>
              <a:buClr>
                <a:schemeClr val="accent1"/>
              </a:buClr>
              <a:buSzPts val="2400"/>
              <a:buFont typeface="Arial"/>
              <a:buNone/>
            </a:pPr>
            <a:endParaRPr sz="2400" b="1"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2479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2">
          <a:extLst>
            <a:ext uri="{FF2B5EF4-FFF2-40B4-BE49-F238E27FC236}">
              <a16:creationId xmlns:a16="http://schemas.microsoft.com/office/drawing/2014/main" id="{1C297AF4-E1D7-F09E-3725-8363E03EDBBA}"/>
            </a:ext>
          </a:extLst>
        </p:cNvPr>
        <p:cNvGrpSpPr/>
        <p:nvPr/>
      </p:nvGrpSpPr>
      <p:grpSpPr>
        <a:xfrm>
          <a:off x="0" y="0"/>
          <a:ext cx="0" cy="0"/>
          <a:chOff x="0" y="0"/>
          <a:chExt cx="0" cy="0"/>
        </a:xfrm>
      </p:grpSpPr>
      <p:sp>
        <p:nvSpPr>
          <p:cNvPr id="224" name="Google Shape;224;p2">
            <a:extLst>
              <a:ext uri="{FF2B5EF4-FFF2-40B4-BE49-F238E27FC236}">
                <a16:creationId xmlns:a16="http://schemas.microsoft.com/office/drawing/2014/main" id="{9616B0EF-127F-68D4-887B-1F141BF2ED4E}"/>
              </a:ext>
            </a:extLst>
          </p:cNvPr>
          <p:cNvSpPr txBox="1">
            <a:spLocks noGrp="1"/>
          </p:cNvSpPr>
          <p:nvPr>
            <p:ph type="title"/>
          </p:nvPr>
        </p:nvSpPr>
        <p:spPr>
          <a:xfrm>
            <a:off x="582600" y="600723"/>
            <a:ext cx="11026800" cy="41549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accent1"/>
              </a:buClr>
              <a:buSzPts val="3000"/>
              <a:buFont typeface="Arial"/>
              <a:buNone/>
            </a:pPr>
            <a:r>
              <a:rPr lang="en-US" sz="3000" b="1" dirty="0">
                <a:solidFill>
                  <a:srgbClr val="E47D3C"/>
                </a:solidFill>
              </a:rPr>
              <a:t>What we have achieved so far</a:t>
            </a:r>
            <a:endParaRPr dirty="0">
              <a:solidFill>
                <a:srgbClr val="E47D3C"/>
              </a:solidFill>
            </a:endParaRPr>
          </a:p>
        </p:txBody>
      </p:sp>
      <p:sp>
        <p:nvSpPr>
          <p:cNvPr id="225" name="Google Shape;225;p2">
            <a:extLst>
              <a:ext uri="{FF2B5EF4-FFF2-40B4-BE49-F238E27FC236}">
                <a16:creationId xmlns:a16="http://schemas.microsoft.com/office/drawing/2014/main" id="{3952F9D6-0C9B-B0B2-B65E-7A051719FE70}"/>
              </a:ext>
            </a:extLst>
          </p:cNvPr>
          <p:cNvSpPr txBox="1">
            <a:spLocks noGrp="1"/>
          </p:cNvSpPr>
          <p:nvPr>
            <p:ph type="body" idx="1"/>
          </p:nvPr>
        </p:nvSpPr>
        <p:spPr>
          <a:xfrm>
            <a:off x="582600" y="1198880"/>
            <a:ext cx="10666800" cy="4927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1800"/>
              <a:buNone/>
            </a:pPr>
            <a:endParaRPr sz="1800" b="1" dirty="0">
              <a:solidFill>
                <a:schemeClr val="dk1"/>
              </a:solidFill>
            </a:endParaRPr>
          </a:p>
          <a:p>
            <a:pPr marL="285750" lvl="0" indent="-285750" algn="l" rtl="0">
              <a:lnSpc>
                <a:spcPct val="100000"/>
              </a:lnSpc>
              <a:spcBef>
                <a:spcPts val="0"/>
              </a:spcBef>
              <a:spcAft>
                <a:spcPts val="0"/>
              </a:spcAft>
              <a:buClr>
                <a:schemeClr val="dk1"/>
              </a:buClr>
              <a:buSzPts val="2400"/>
              <a:buFont typeface="Arial"/>
              <a:buChar char="-"/>
            </a:pPr>
            <a:r>
              <a:rPr lang="en-US" sz="2400" b="1" dirty="0">
                <a:solidFill>
                  <a:schemeClr val="dk1"/>
                </a:solidFill>
              </a:rPr>
              <a:t>Established HFG as a contributor to SEHP Network</a:t>
            </a:r>
          </a:p>
          <a:p>
            <a:pPr marL="285750" lvl="0" indent="-285750" algn="l" rtl="0">
              <a:lnSpc>
                <a:spcPct val="100000"/>
              </a:lnSpc>
              <a:spcBef>
                <a:spcPts val="0"/>
              </a:spcBef>
              <a:spcAft>
                <a:spcPts val="0"/>
              </a:spcAft>
              <a:buClr>
                <a:schemeClr val="dk1"/>
              </a:buClr>
              <a:buSzPts val="2400"/>
              <a:buFont typeface="Arial"/>
              <a:buChar char="-"/>
            </a:pPr>
            <a:endParaRPr lang="en-US" sz="2400" b="1" dirty="0">
              <a:solidFill>
                <a:schemeClr val="dk1"/>
              </a:solidFill>
            </a:endParaRPr>
          </a:p>
          <a:p>
            <a:pPr marL="285750" lvl="0" indent="-285750" algn="l" rtl="0">
              <a:lnSpc>
                <a:spcPct val="100000"/>
              </a:lnSpc>
              <a:spcBef>
                <a:spcPts val="0"/>
              </a:spcBef>
              <a:spcAft>
                <a:spcPts val="0"/>
              </a:spcAft>
              <a:buClr>
                <a:schemeClr val="dk1"/>
              </a:buClr>
              <a:buSzPts val="2400"/>
              <a:buFont typeface="Arial"/>
              <a:buChar char="-"/>
            </a:pPr>
            <a:r>
              <a:rPr lang="en-US" sz="2400" b="1" dirty="0">
                <a:solidFill>
                  <a:schemeClr val="dk1"/>
                </a:solidFill>
              </a:rPr>
              <a:t>Built relationships with Local Authority Empty Homes Officers</a:t>
            </a:r>
          </a:p>
          <a:p>
            <a:pPr marL="285750" lvl="0" indent="-285750" algn="l" rtl="0">
              <a:lnSpc>
                <a:spcPct val="100000"/>
              </a:lnSpc>
              <a:spcBef>
                <a:spcPts val="0"/>
              </a:spcBef>
              <a:spcAft>
                <a:spcPts val="0"/>
              </a:spcAft>
              <a:buClr>
                <a:schemeClr val="dk1"/>
              </a:buClr>
              <a:buSzPts val="2400"/>
              <a:buFont typeface="Arial"/>
              <a:buChar char="-"/>
            </a:pPr>
            <a:endParaRPr lang="en-US" sz="2400" b="1" dirty="0">
              <a:solidFill>
                <a:schemeClr val="dk1"/>
              </a:solidFill>
            </a:endParaRPr>
          </a:p>
          <a:p>
            <a:pPr marL="285750" lvl="0" indent="-285750" algn="l" rtl="0">
              <a:lnSpc>
                <a:spcPct val="100000"/>
              </a:lnSpc>
              <a:spcBef>
                <a:spcPts val="0"/>
              </a:spcBef>
              <a:spcAft>
                <a:spcPts val="0"/>
              </a:spcAft>
              <a:buClr>
                <a:schemeClr val="dk1"/>
              </a:buClr>
              <a:buSzPts val="2400"/>
              <a:buFont typeface="Arial"/>
              <a:buChar char="-"/>
            </a:pPr>
            <a:r>
              <a:rPr lang="en-US" sz="2400" b="1" dirty="0">
                <a:solidFill>
                  <a:schemeClr val="dk1"/>
                </a:solidFill>
              </a:rPr>
              <a:t>Market and Refurb guidance &amp; support to over 20 EH owners allowing them to progress</a:t>
            </a:r>
          </a:p>
          <a:p>
            <a:pPr marL="285750" lvl="0" indent="-285750" algn="l" rtl="0">
              <a:lnSpc>
                <a:spcPct val="100000"/>
              </a:lnSpc>
              <a:spcBef>
                <a:spcPts val="0"/>
              </a:spcBef>
              <a:spcAft>
                <a:spcPts val="0"/>
              </a:spcAft>
              <a:buClr>
                <a:schemeClr val="dk1"/>
              </a:buClr>
              <a:buSzPts val="2400"/>
              <a:buFont typeface="Arial"/>
              <a:buChar char="-"/>
            </a:pPr>
            <a:endParaRPr lang="en-US" sz="2400" b="1" dirty="0">
              <a:solidFill>
                <a:schemeClr val="dk1"/>
              </a:solidFill>
            </a:endParaRPr>
          </a:p>
          <a:p>
            <a:pPr marL="285750" lvl="0" indent="-285750" algn="l" rtl="0">
              <a:lnSpc>
                <a:spcPct val="100000"/>
              </a:lnSpc>
              <a:spcBef>
                <a:spcPts val="0"/>
              </a:spcBef>
              <a:spcAft>
                <a:spcPts val="0"/>
              </a:spcAft>
              <a:buClr>
                <a:schemeClr val="dk1"/>
              </a:buClr>
              <a:buSzPts val="2400"/>
              <a:buFont typeface="Arial"/>
              <a:buChar char="-"/>
            </a:pPr>
            <a:r>
              <a:rPr lang="en-US" sz="2400" b="1" dirty="0">
                <a:solidFill>
                  <a:schemeClr val="dk1"/>
                </a:solidFill>
              </a:rPr>
              <a:t>Supported at least 4 EH owners to sell property through agent/ auction</a:t>
            </a:r>
          </a:p>
          <a:p>
            <a:pPr marL="285750" lvl="0" indent="-285750" algn="l" rtl="0">
              <a:lnSpc>
                <a:spcPct val="100000"/>
              </a:lnSpc>
              <a:spcBef>
                <a:spcPts val="0"/>
              </a:spcBef>
              <a:spcAft>
                <a:spcPts val="0"/>
              </a:spcAft>
              <a:buClr>
                <a:schemeClr val="dk1"/>
              </a:buClr>
              <a:buSzPts val="2400"/>
              <a:buFont typeface="Arial"/>
              <a:buChar char="-"/>
            </a:pPr>
            <a:endParaRPr lang="en-US" sz="2400" b="1" dirty="0">
              <a:solidFill>
                <a:schemeClr val="dk1"/>
              </a:solidFill>
            </a:endParaRPr>
          </a:p>
          <a:p>
            <a:pPr marL="285750" lvl="0" indent="-285750" algn="l" rtl="0">
              <a:lnSpc>
                <a:spcPct val="100000"/>
              </a:lnSpc>
              <a:spcBef>
                <a:spcPts val="0"/>
              </a:spcBef>
              <a:spcAft>
                <a:spcPts val="0"/>
              </a:spcAft>
              <a:buClr>
                <a:schemeClr val="dk1"/>
              </a:buClr>
              <a:buSzPts val="2400"/>
              <a:buFont typeface="Arial"/>
              <a:buChar char="-"/>
            </a:pPr>
            <a:r>
              <a:rPr lang="en-US" sz="2400" b="1" dirty="0">
                <a:solidFill>
                  <a:schemeClr val="dk1"/>
                </a:solidFill>
              </a:rPr>
              <a:t>2  owner properties being renovated  through our Rent Ready pilot scheme </a:t>
            </a:r>
          </a:p>
          <a:p>
            <a:pPr marL="285750" lvl="0" indent="-285750" algn="l" rtl="0">
              <a:lnSpc>
                <a:spcPct val="100000"/>
              </a:lnSpc>
              <a:spcBef>
                <a:spcPts val="0"/>
              </a:spcBef>
              <a:spcAft>
                <a:spcPts val="0"/>
              </a:spcAft>
              <a:buClr>
                <a:schemeClr val="dk1"/>
              </a:buClr>
              <a:buSzPts val="2400"/>
              <a:buFont typeface="Arial"/>
              <a:buChar char="-"/>
            </a:pPr>
            <a:endParaRPr lang="en-US" sz="2400" b="1" dirty="0">
              <a:solidFill>
                <a:schemeClr val="dk1"/>
              </a:solidFill>
            </a:endParaRPr>
          </a:p>
          <a:p>
            <a:pPr marL="285750" lvl="0" indent="-285750" algn="l" rtl="0">
              <a:lnSpc>
                <a:spcPct val="100000"/>
              </a:lnSpc>
              <a:spcBef>
                <a:spcPts val="0"/>
              </a:spcBef>
              <a:spcAft>
                <a:spcPts val="0"/>
              </a:spcAft>
              <a:buClr>
                <a:schemeClr val="dk1"/>
              </a:buClr>
              <a:buSzPts val="2400"/>
              <a:buFont typeface="Arial"/>
              <a:buChar char="-"/>
            </a:pPr>
            <a:r>
              <a:rPr lang="en-US" sz="2400" b="1" dirty="0">
                <a:solidFill>
                  <a:schemeClr val="dk1"/>
                </a:solidFill>
              </a:rPr>
              <a:t>18 EH’s purchased by HFG and transformed into affordable homes</a:t>
            </a:r>
            <a:endParaRPr sz="2400" b="1" dirty="0">
              <a:solidFill>
                <a:schemeClr val="dk1"/>
              </a:solidFill>
            </a:endParaRPr>
          </a:p>
          <a:p>
            <a:pPr marL="285750" lvl="0" indent="-133350" algn="l" rtl="0">
              <a:lnSpc>
                <a:spcPct val="100000"/>
              </a:lnSpc>
              <a:spcBef>
                <a:spcPts val="0"/>
              </a:spcBef>
              <a:spcAft>
                <a:spcPts val="0"/>
              </a:spcAft>
              <a:buClr>
                <a:schemeClr val="accent1"/>
              </a:buClr>
              <a:buSzPts val="2400"/>
              <a:buFont typeface="Arial"/>
              <a:buNone/>
            </a:pPr>
            <a:endParaRPr sz="2400" b="1"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3162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BF9D07-6B3E-A235-0EEA-E8004156AEC1}"/>
              </a:ext>
            </a:extLst>
          </p:cNvPr>
          <p:cNvSpPr/>
          <p:nvPr/>
        </p:nvSpPr>
        <p:spPr>
          <a:xfrm>
            <a:off x="497" y="0"/>
            <a:ext cx="12181394" cy="6858000"/>
          </a:xfrm>
          <a:prstGeom prst="rect">
            <a:avLst/>
          </a:prstGeom>
          <a:solidFill>
            <a:srgbClr val="1F2D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0" name="Right Triangle 9">
            <a:extLst>
              <a:ext uri="{FF2B5EF4-FFF2-40B4-BE49-F238E27FC236}">
                <a16:creationId xmlns:a16="http://schemas.microsoft.com/office/drawing/2014/main" id="{580276ED-C22C-50A4-8417-3B627A23906B}"/>
              </a:ext>
            </a:extLst>
          </p:cNvPr>
          <p:cNvSpPr/>
          <p:nvPr/>
        </p:nvSpPr>
        <p:spPr>
          <a:xfrm rot="20698273">
            <a:off x="-480727" y="2009145"/>
            <a:ext cx="10196946" cy="5865404"/>
          </a:xfrm>
          <a:prstGeom prst="rtTriangle">
            <a:avLst/>
          </a:prstGeom>
          <a:solidFill>
            <a:srgbClr val="2139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8" name="Right Triangle 7">
            <a:extLst>
              <a:ext uri="{FF2B5EF4-FFF2-40B4-BE49-F238E27FC236}">
                <a16:creationId xmlns:a16="http://schemas.microsoft.com/office/drawing/2014/main" id="{55FD1E94-C877-0FA3-5DAB-F781595E12A6}"/>
              </a:ext>
            </a:extLst>
          </p:cNvPr>
          <p:cNvSpPr/>
          <p:nvPr/>
        </p:nvSpPr>
        <p:spPr>
          <a:xfrm rot="15942043" flipH="1">
            <a:off x="6457350" y="1730636"/>
            <a:ext cx="8026664" cy="4197045"/>
          </a:xfrm>
          <a:prstGeom prst="rtTriangle">
            <a:avLst/>
          </a:prstGeom>
          <a:solidFill>
            <a:srgbClr val="2139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6" name="Right Triangle 5">
            <a:extLst>
              <a:ext uri="{FF2B5EF4-FFF2-40B4-BE49-F238E27FC236}">
                <a16:creationId xmlns:a16="http://schemas.microsoft.com/office/drawing/2014/main" id="{9F271EEF-ED7A-54FF-AFAE-CEC73AF6BC6A}"/>
              </a:ext>
            </a:extLst>
          </p:cNvPr>
          <p:cNvSpPr/>
          <p:nvPr/>
        </p:nvSpPr>
        <p:spPr>
          <a:xfrm rot="20698273">
            <a:off x="-480726" y="2009145"/>
            <a:ext cx="10196946" cy="5865404"/>
          </a:xfrm>
          <a:prstGeom prst="rtTriangle">
            <a:avLst/>
          </a:prstGeom>
          <a:solidFill>
            <a:srgbClr val="2139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p>
        </p:txBody>
      </p:sp>
      <p:pic>
        <p:nvPicPr>
          <p:cNvPr id="3074" name="Picture 2">
            <a:extLst>
              <a:ext uri="{FF2B5EF4-FFF2-40B4-BE49-F238E27FC236}">
                <a16:creationId xmlns:a16="http://schemas.microsoft.com/office/drawing/2014/main" id="{A1C9699E-A558-683A-9F54-D17262EB832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197600" y="3081867"/>
            <a:ext cx="5994400" cy="37761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6EE2745-F495-8B24-64A2-39937BEC0FC5}"/>
              </a:ext>
            </a:extLst>
          </p:cNvPr>
          <p:cNvSpPr/>
          <p:nvPr/>
        </p:nvSpPr>
        <p:spPr>
          <a:xfrm>
            <a:off x="6197601" y="1854200"/>
            <a:ext cx="2641600" cy="2277165"/>
          </a:xfrm>
          <a:prstGeom prst="rect">
            <a:avLst/>
          </a:prstGeom>
          <a:solidFill>
            <a:srgbClr val="1F2D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 name="Freeform 3"/>
          <p:cNvSpPr/>
          <p:nvPr/>
        </p:nvSpPr>
        <p:spPr>
          <a:xfrm>
            <a:off x="1219200" y="1007730"/>
            <a:ext cx="2388591" cy="2399778"/>
          </a:xfrm>
          <a:custGeom>
            <a:avLst/>
            <a:gdLst/>
            <a:ahLst/>
            <a:cxnLst/>
            <a:rect l="l" t="t" r="r" b="b"/>
            <a:pathLst>
              <a:path w="3582886" h="3599667">
                <a:moveTo>
                  <a:pt x="0" y="0"/>
                </a:moveTo>
                <a:lnTo>
                  <a:pt x="3582885" y="0"/>
                </a:lnTo>
                <a:lnTo>
                  <a:pt x="3582885" y="3599668"/>
                </a:lnTo>
                <a:lnTo>
                  <a:pt x="0" y="359966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sz="1200" dirty="0"/>
          </a:p>
        </p:txBody>
      </p:sp>
      <p:sp>
        <p:nvSpPr>
          <p:cNvPr id="9" name="TextBox 8">
            <a:extLst>
              <a:ext uri="{FF2B5EF4-FFF2-40B4-BE49-F238E27FC236}">
                <a16:creationId xmlns:a16="http://schemas.microsoft.com/office/drawing/2014/main" id="{D8DB5E30-F590-5E7D-6A99-4245E11427EB}"/>
              </a:ext>
            </a:extLst>
          </p:cNvPr>
          <p:cNvSpPr txBox="1"/>
          <p:nvPr/>
        </p:nvSpPr>
        <p:spPr>
          <a:xfrm>
            <a:off x="609600" y="4800600"/>
            <a:ext cx="5384800" cy="1692964"/>
          </a:xfrm>
          <a:prstGeom prst="rect">
            <a:avLst/>
          </a:prstGeom>
          <a:noFill/>
        </p:spPr>
        <p:txBody>
          <a:bodyPr wrap="square" rtlCol="0">
            <a:spAutoFit/>
          </a:bodyPr>
          <a:lstStyle/>
          <a:p>
            <a:r>
              <a:rPr lang="en-GB" sz="1867" dirty="0">
                <a:solidFill>
                  <a:schemeClr val="bg1"/>
                </a:solidFill>
                <a:latin typeface="Montserrat" panose="00000800000000000000" pitchFamily="50" charset="0"/>
              </a:rPr>
              <a:t>Proud Headline Sponsors of the 13</a:t>
            </a:r>
            <a:r>
              <a:rPr lang="en-GB" sz="1867" baseline="30000" dirty="0">
                <a:solidFill>
                  <a:schemeClr val="bg1"/>
                </a:solidFill>
                <a:latin typeface="Montserrat" panose="00000800000000000000" pitchFamily="50" charset="0"/>
              </a:rPr>
              <a:t>th</a:t>
            </a:r>
            <a:r>
              <a:rPr lang="en-GB" sz="1867" dirty="0">
                <a:solidFill>
                  <a:schemeClr val="bg1"/>
                </a:solidFill>
                <a:latin typeface="Montserrat" panose="00000800000000000000" pitchFamily="50" charset="0"/>
              </a:rPr>
              <a:t> Scottish Empty Homes Conference</a:t>
            </a:r>
          </a:p>
          <a:p>
            <a:endParaRPr lang="en-GB" sz="1867" dirty="0">
              <a:solidFill>
                <a:schemeClr val="bg1"/>
              </a:solidFill>
              <a:latin typeface="Montserrat ExtraBold" panose="00000900000000000000" pitchFamily="50" charset="0"/>
            </a:endParaRPr>
          </a:p>
          <a:p>
            <a:r>
              <a:rPr lang="en-GB" sz="1600" b="1" dirty="0">
                <a:solidFill>
                  <a:schemeClr val="bg1"/>
                </a:solidFill>
                <a:latin typeface="Montserrat" panose="00000800000000000000" pitchFamily="50" charset="0"/>
              </a:rPr>
              <a:t>John Loudon</a:t>
            </a:r>
          </a:p>
          <a:p>
            <a:r>
              <a:rPr lang="en-GB" sz="1600" b="1" dirty="0">
                <a:solidFill>
                  <a:schemeClr val="bg1"/>
                </a:solidFill>
                <a:latin typeface="Montserrat" panose="00000800000000000000" pitchFamily="50" charset="0"/>
              </a:rPr>
              <a:t>Auctioneer &amp; Business Development Manager</a:t>
            </a:r>
          </a:p>
          <a:p>
            <a:r>
              <a:rPr lang="en-GB" sz="1600" b="1" dirty="0">
                <a:solidFill>
                  <a:schemeClr val="bg1"/>
                </a:solidFill>
                <a:latin typeface="Montserrat" panose="00000800000000000000" pitchFamily="50" charset="0"/>
              </a:rPr>
              <a:t>Auction House Scotland</a:t>
            </a:r>
          </a:p>
        </p:txBody>
      </p:sp>
      <p:sp>
        <p:nvSpPr>
          <p:cNvPr id="7" name="TextBox 6">
            <a:extLst>
              <a:ext uri="{FF2B5EF4-FFF2-40B4-BE49-F238E27FC236}">
                <a16:creationId xmlns:a16="http://schemas.microsoft.com/office/drawing/2014/main" id="{5C2ADC36-40F2-E7C6-F437-11154DADB001}"/>
              </a:ext>
            </a:extLst>
          </p:cNvPr>
          <p:cNvSpPr txBox="1"/>
          <p:nvPr/>
        </p:nvSpPr>
        <p:spPr>
          <a:xfrm>
            <a:off x="4013200" y="1561822"/>
            <a:ext cx="5283200" cy="1897699"/>
          </a:xfrm>
          <a:prstGeom prst="rect">
            <a:avLst/>
          </a:prstGeom>
          <a:noFill/>
        </p:spPr>
        <p:txBody>
          <a:bodyPr wrap="square" rtlCol="0">
            <a:spAutoFit/>
          </a:bodyPr>
          <a:lstStyle/>
          <a:p>
            <a:r>
              <a:rPr lang="en-GB" sz="2933" dirty="0">
                <a:solidFill>
                  <a:srgbClr val="F2C75E"/>
                </a:solidFill>
                <a:latin typeface="Montserrat ExtraBold" panose="00000900000000000000" pitchFamily="50" charset="0"/>
              </a:rPr>
              <a:t>Empty no more: Returning homes back into use via Auction House Scotland</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47D3C"/>
        </a:solidFill>
        <a:effectLst/>
      </p:bgPr>
    </p:bg>
    <p:spTree>
      <p:nvGrpSpPr>
        <p:cNvPr id="1" name="Shape 257"/>
        <p:cNvGrpSpPr/>
        <p:nvPr/>
      </p:nvGrpSpPr>
      <p:grpSpPr>
        <a:xfrm>
          <a:off x="0" y="0"/>
          <a:ext cx="0" cy="0"/>
          <a:chOff x="0" y="0"/>
          <a:chExt cx="0" cy="0"/>
        </a:xfrm>
      </p:grpSpPr>
      <p:sp>
        <p:nvSpPr>
          <p:cNvPr id="258" name="Google Shape;258;g29e2ea4731b_0_223"/>
          <p:cNvSpPr txBox="1">
            <a:spLocks noGrp="1"/>
          </p:cNvSpPr>
          <p:nvPr>
            <p:ph type="title"/>
          </p:nvPr>
        </p:nvSpPr>
        <p:spPr>
          <a:xfrm>
            <a:off x="582600" y="3565924"/>
            <a:ext cx="11026800" cy="67710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chemeClr val="lt1"/>
              </a:buClr>
              <a:buSzPts val="2500"/>
              <a:buFont typeface="Arial"/>
              <a:buNone/>
            </a:pPr>
            <a:r>
              <a:rPr lang="en-US" sz="4400" b="1" dirty="0"/>
              <a:t>What we have learned</a:t>
            </a:r>
            <a:endParaRPr sz="4400" b="1" dirty="0"/>
          </a:p>
        </p:txBody>
      </p:sp>
      <p:sp>
        <p:nvSpPr>
          <p:cNvPr id="259" name="Google Shape;259;g29e2ea4731b_0_223"/>
          <p:cNvSpPr txBox="1">
            <a:spLocks noGrp="1"/>
          </p:cNvSpPr>
          <p:nvPr>
            <p:ph type="ftr" idx="11"/>
          </p:nvPr>
        </p:nvSpPr>
        <p:spPr>
          <a:xfrm>
            <a:off x="582600" y="6457891"/>
            <a:ext cx="9020400" cy="1539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a:t>© Homes For Good</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2" name="Google Shape;292;g29e2eaeb60e_1_0"/>
          <p:cNvSpPr txBox="1">
            <a:spLocks noGrp="1"/>
          </p:cNvSpPr>
          <p:nvPr>
            <p:ph type="body" idx="1"/>
          </p:nvPr>
        </p:nvSpPr>
        <p:spPr>
          <a:xfrm>
            <a:off x="582602" y="722643"/>
            <a:ext cx="5335200" cy="4557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3200" b="1" dirty="0">
                <a:solidFill>
                  <a:srgbClr val="E47D3C"/>
                </a:solidFill>
              </a:rPr>
              <a:t>Successes</a:t>
            </a:r>
            <a:endParaRPr lang="en-GB" b="1" dirty="0">
              <a:solidFill>
                <a:srgbClr val="E47D3C"/>
              </a:solidFill>
            </a:endParaRPr>
          </a:p>
          <a:p>
            <a:pPr marL="342900" lvl="0" indent="-342900" algn="l" rtl="0">
              <a:spcBef>
                <a:spcPts val="0"/>
              </a:spcBef>
              <a:spcAft>
                <a:spcPts val="0"/>
              </a:spcAft>
              <a:buFont typeface="Arial" panose="020B0604020202020204" pitchFamily="34" charset="0"/>
              <a:buChar char="•"/>
            </a:pPr>
            <a:endParaRPr lang="en-GB" b="1" dirty="0">
              <a:solidFill>
                <a:schemeClr val="dk1"/>
              </a:solidFill>
            </a:endParaRPr>
          </a:p>
          <a:p>
            <a:pPr marL="342900" lvl="0" indent="-342900" algn="l" rtl="0">
              <a:spcBef>
                <a:spcPts val="0"/>
              </a:spcBef>
              <a:spcAft>
                <a:spcPts val="0"/>
              </a:spcAft>
              <a:buFont typeface="Arial" panose="020B0604020202020204" pitchFamily="34" charset="0"/>
              <a:buChar char="•"/>
            </a:pPr>
            <a:r>
              <a:rPr lang="en-GB" b="1" dirty="0">
                <a:solidFill>
                  <a:schemeClr val="dk1"/>
                </a:solidFill>
              </a:rPr>
              <a:t>Open, honest and straightforward approach works best</a:t>
            </a:r>
          </a:p>
          <a:p>
            <a:pPr marL="0" lvl="0" indent="0" algn="l" rtl="0">
              <a:spcBef>
                <a:spcPts val="0"/>
              </a:spcBef>
              <a:spcAft>
                <a:spcPts val="0"/>
              </a:spcAft>
            </a:pPr>
            <a:endParaRPr lang="en-GB" b="1" dirty="0">
              <a:solidFill>
                <a:schemeClr val="dk1"/>
              </a:solidFill>
            </a:endParaRPr>
          </a:p>
          <a:p>
            <a:pPr marL="342900" lvl="0" indent="-342900" algn="l" rtl="0">
              <a:spcBef>
                <a:spcPts val="0"/>
              </a:spcBef>
              <a:spcAft>
                <a:spcPts val="0"/>
              </a:spcAft>
              <a:buFont typeface="Arial" panose="020B0604020202020204" pitchFamily="34" charset="0"/>
              <a:buChar char="•"/>
            </a:pPr>
            <a:r>
              <a:rPr lang="en-GB" b="1" dirty="0">
                <a:solidFill>
                  <a:schemeClr val="dk1"/>
                </a:solidFill>
              </a:rPr>
              <a:t>Complexities around EH’s</a:t>
            </a:r>
          </a:p>
          <a:p>
            <a:pPr marL="342900" lvl="0" indent="-342900" algn="l" rtl="0">
              <a:spcBef>
                <a:spcPts val="0"/>
              </a:spcBef>
              <a:spcAft>
                <a:spcPts val="0"/>
              </a:spcAft>
              <a:buFont typeface="Arial" panose="020B0604020202020204" pitchFamily="34" charset="0"/>
              <a:buChar char="•"/>
            </a:pPr>
            <a:endParaRPr lang="en-GB" b="1" dirty="0">
              <a:solidFill>
                <a:schemeClr val="dk1"/>
              </a:solidFill>
            </a:endParaRPr>
          </a:p>
          <a:p>
            <a:pPr marL="342900" lvl="0" indent="-342900" algn="l" rtl="0">
              <a:spcBef>
                <a:spcPts val="0"/>
              </a:spcBef>
              <a:spcAft>
                <a:spcPts val="0"/>
              </a:spcAft>
              <a:buFont typeface="Arial" panose="020B0604020202020204" pitchFamily="34" charset="0"/>
              <a:buChar char="•"/>
            </a:pPr>
            <a:r>
              <a:rPr lang="en-GB" b="1" dirty="0">
                <a:solidFill>
                  <a:schemeClr val="dk1"/>
                </a:solidFill>
              </a:rPr>
              <a:t>Capacity to provide solutions has increased</a:t>
            </a:r>
          </a:p>
          <a:p>
            <a:pPr marL="342900" lvl="0" indent="-342900" algn="l" rtl="0">
              <a:spcBef>
                <a:spcPts val="0"/>
              </a:spcBef>
              <a:spcAft>
                <a:spcPts val="0"/>
              </a:spcAft>
              <a:buFont typeface="Arial" panose="020B0604020202020204" pitchFamily="34" charset="0"/>
              <a:buChar char="•"/>
            </a:pPr>
            <a:endParaRPr lang="en-GB" b="1" dirty="0">
              <a:solidFill>
                <a:schemeClr val="dk1"/>
              </a:solidFill>
            </a:endParaRPr>
          </a:p>
          <a:p>
            <a:pPr marL="342900" lvl="0" indent="-342900" algn="l" rtl="0">
              <a:spcBef>
                <a:spcPts val="0"/>
              </a:spcBef>
              <a:spcAft>
                <a:spcPts val="0"/>
              </a:spcAft>
              <a:buFont typeface="Arial" panose="020B0604020202020204" pitchFamily="34" charset="0"/>
              <a:buChar char="•"/>
            </a:pPr>
            <a:r>
              <a:rPr lang="en-GB" b="1" dirty="0">
                <a:solidFill>
                  <a:schemeClr val="dk1"/>
                </a:solidFill>
              </a:rPr>
              <a:t>Being able to move quickly works</a:t>
            </a:r>
          </a:p>
          <a:p>
            <a:pPr marL="342900" lvl="0" indent="-342900" algn="l" rtl="0">
              <a:spcBef>
                <a:spcPts val="0"/>
              </a:spcBef>
              <a:spcAft>
                <a:spcPts val="0"/>
              </a:spcAft>
              <a:buFont typeface="Arial" panose="020B0604020202020204" pitchFamily="34" charset="0"/>
              <a:buChar char="•"/>
            </a:pPr>
            <a:endParaRPr lang="en-GB" b="1" dirty="0">
              <a:solidFill>
                <a:schemeClr val="dk1"/>
              </a:solidFill>
            </a:endParaRPr>
          </a:p>
          <a:p>
            <a:pPr marL="342900" lvl="0" indent="-342900" algn="l" rtl="0">
              <a:spcBef>
                <a:spcPts val="0"/>
              </a:spcBef>
              <a:spcAft>
                <a:spcPts val="0"/>
              </a:spcAft>
              <a:buFont typeface="Arial" panose="020B0604020202020204" pitchFamily="34" charset="0"/>
              <a:buChar char="•"/>
            </a:pPr>
            <a:endParaRPr lang="en-GB" b="1" dirty="0">
              <a:solidFill>
                <a:schemeClr val="dk1"/>
              </a:solidFill>
            </a:endParaRPr>
          </a:p>
          <a:p>
            <a:pPr marL="342900" lvl="0" indent="-342900" algn="l" rtl="0">
              <a:spcBef>
                <a:spcPts val="0"/>
              </a:spcBef>
              <a:spcAft>
                <a:spcPts val="0"/>
              </a:spcAft>
              <a:buFont typeface="Arial" panose="020B0604020202020204" pitchFamily="34" charset="0"/>
              <a:buChar char="•"/>
            </a:pPr>
            <a:endParaRPr lang="en-GB" b="1" dirty="0">
              <a:solidFill>
                <a:schemeClr val="dk1"/>
              </a:solidFill>
            </a:endParaRPr>
          </a:p>
          <a:p>
            <a:pPr marL="0" lvl="0" indent="0" algn="l" rtl="0">
              <a:spcBef>
                <a:spcPts val="0"/>
              </a:spcBef>
              <a:spcAft>
                <a:spcPts val="0"/>
              </a:spcAft>
            </a:pPr>
            <a:endParaRPr lang="en-GB" b="1" dirty="0">
              <a:solidFill>
                <a:schemeClr val="dk1"/>
              </a:solidFill>
            </a:endParaRPr>
          </a:p>
          <a:p>
            <a:pPr marL="0" lvl="0" indent="0" algn="l" rtl="0">
              <a:spcBef>
                <a:spcPts val="0"/>
              </a:spcBef>
              <a:spcAft>
                <a:spcPts val="0"/>
              </a:spcAft>
            </a:pPr>
            <a:endParaRPr lang="en-GB" b="1" dirty="0">
              <a:solidFill>
                <a:schemeClr val="dk1"/>
              </a:solidFill>
            </a:endParaRPr>
          </a:p>
          <a:p>
            <a:pPr marL="342900" lvl="0" indent="-342900" algn="l" rtl="0">
              <a:spcBef>
                <a:spcPts val="0"/>
              </a:spcBef>
              <a:spcAft>
                <a:spcPts val="0"/>
              </a:spcAft>
              <a:buFont typeface="Arial" panose="020B0604020202020204" pitchFamily="34" charset="0"/>
              <a:buChar char="•"/>
            </a:pPr>
            <a:endParaRPr lang="en-GB" b="1" dirty="0">
              <a:solidFill>
                <a:schemeClr val="dk1"/>
              </a:solidFill>
            </a:endParaRPr>
          </a:p>
          <a:p>
            <a:pPr marL="0" lvl="0" indent="0" algn="l" rtl="0">
              <a:spcBef>
                <a:spcPts val="0"/>
              </a:spcBef>
              <a:spcAft>
                <a:spcPts val="0"/>
              </a:spcAft>
            </a:pPr>
            <a:endParaRPr lang="en-GB" b="1" dirty="0">
              <a:solidFill>
                <a:schemeClr val="dk1"/>
              </a:solidFill>
            </a:endParaRPr>
          </a:p>
          <a:p>
            <a:pPr marL="342900" lvl="0" indent="-342900" algn="l" rtl="0">
              <a:spcBef>
                <a:spcPts val="0"/>
              </a:spcBef>
              <a:spcAft>
                <a:spcPts val="0"/>
              </a:spcAft>
              <a:buFont typeface="Arial" panose="020B0604020202020204" pitchFamily="34" charset="0"/>
              <a:buChar char="•"/>
            </a:pPr>
            <a:endParaRPr lang="en-GB" b="1" dirty="0">
              <a:solidFill>
                <a:schemeClr val="dk1"/>
              </a:solidFill>
            </a:endParaRPr>
          </a:p>
          <a:p>
            <a:pPr marL="0" lvl="0" indent="0" algn="l" rtl="0">
              <a:spcBef>
                <a:spcPts val="0"/>
              </a:spcBef>
              <a:spcAft>
                <a:spcPts val="0"/>
              </a:spcAft>
            </a:pPr>
            <a:endParaRPr lang="en-GB" b="1" dirty="0">
              <a:solidFill>
                <a:schemeClr val="dk1"/>
              </a:solidFill>
            </a:endParaRPr>
          </a:p>
          <a:p>
            <a:pPr marL="0" lvl="0" indent="0" algn="l" rtl="0">
              <a:spcBef>
                <a:spcPts val="0"/>
              </a:spcBef>
              <a:spcAft>
                <a:spcPts val="0"/>
              </a:spcAft>
              <a:buNone/>
            </a:pPr>
            <a:endParaRPr lang="en-GB" b="1" dirty="0">
              <a:solidFill>
                <a:schemeClr val="dk1"/>
              </a:solidFill>
            </a:endParaRPr>
          </a:p>
          <a:p>
            <a:pPr marL="0" lvl="0" indent="0" algn="l" rtl="0">
              <a:spcBef>
                <a:spcPts val="0"/>
              </a:spcBef>
              <a:spcAft>
                <a:spcPts val="0"/>
              </a:spcAft>
              <a:buNone/>
            </a:pPr>
            <a:endParaRPr lang="en-GB" b="1" dirty="0">
              <a:solidFill>
                <a:schemeClr val="dk1"/>
              </a:solidFill>
            </a:endParaRPr>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93" name="Google Shape;293;g29e2eaeb60e_1_0"/>
          <p:cNvSpPr txBox="1">
            <a:spLocks noGrp="1"/>
          </p:cNvSpPr>
          <p:nvPr>
            <p:ph type="body" idx="2"/>
          </p:nvPr>
        </p:nvSpPr>
        <p:spPr>
          <a:xfrm>
            <a:off x="6372170" y="722643"/>
            <a:ext cx="5335200" cy="4557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3200" b="1" dirty="0">
                <a:solidFill>
                  <a:srgbClr val="E47D3C"/>
                </a:solidFill>
              </a:rPr>
              <a:t>Challenges</a:t>
            </a:r>
          </a:p>
          <a:p>
            <a:pPr marL="0" lvl="0" indent="0" algn="l" rtl="0">
              <a:spcBef>
                <a:spcPts val="0"/>
              </a:spcBef>
              <a:spcAft>
                <a:spcPts val="0"/>
              </a:spcAft>
              <a:buNone/>
            </a:pPr>
            <a:endParaRPr lang="en-GB" b="1" dirty="0">
              <a:solidFill>
                <a:schemeClr val="dk1"/>
              </a:solidFill>
            </a:endParaRPr>
          </a:p>
          <a:p>
            <a:pPr marL="342900" lvl="0" indent="-342900" algn="l" rtl="0">
              <a:spcBef>
                <a:spcPts val="0"/>
              </a:spcBef>
              <a:spcAft>
                <a:spcPts val="0"/>
              </a:spcAft>
              <a:buFont typeface="Arial" panose="020B0604020202020204" pitchFamily="34" charset="0"/>
              <a:buChar char="•"/>
            </a:pPr>
            <a:r>
              <a:rPr lang="en-GB" b="1" dirty="0">
                <a:solidFill>
                  <a:schemeClr val="dk1"/>
                </a:solidFill>
              </a:rPr>
              <a:t>Timeframes – Patience required at all times</a:t>
            </a:r>
          </a:p>
          <a:p>
            <a:pPr marL="0" lvl="0" indent="0" algn="l" rtl="0">
              <a:spcBef>
                <a:spcPts val="0"/>
              </a:spcBef>
              <a:spcAft>
                <a:spcPts val="0"/>
              </a:spcAft>
            </a:pPr>
            <a:endParaRPr lang="en-GB" b="1" dirty="0">
              <a:solidFill>
                <a:schemeClr val="dk1"/>
              </a:solidFill>
            </a:endParaRPr>
          </a:p>
          <a:p>
            <a:pPr marL="342900" lvl="0" indent="-342900" algn="l" rtl="0">
              <a:spcBef>
                <a:spcPts val="0"/>
              </a:spcBef>
              <a:spcAft>
                <a:spcPts val="0"/>
              </a:spcAft>
              <a:buFont typeface="Arial" panose="020B0604020202020204" pitchFamily="34" charset="0"/>
              <a:buChar char="•"/>
            </a:pPr>
            <a:r>
              <a:rPr lang="en-GB" b="1" dirty="0">
                <a:solidFill>
                  <a:schemeClr val="dk1"/>
                </a:solidFill>
              </a:rPr>
              <a:t>Understanding complex reasons for Empty Homes</a:t>
            </a:r>
          </a:p>
          <a:p>
            <a:pPr marL="0" lvl="0" indent="0" algn="l" rtl="0">
              <a:spcBef>
                <a:spcPts val="0"/>
              </a:spcBef>
              <a:spcAft>
                <a:spcPts val="0"/>
              </a:spcAft>
            </a:pPr>
            <a:endParaRPr lang="en-GB" b="1" dirty="0">
              <a:solidFill>
                <a:schemeClr val="dk1"/>
              </a:solidFill>
            </a:endParaRPr>
          </a:p>
          <a:p>
            <a:pPr marL="342900" lvl="0" indent="-342900" algn="l" rtl="0">
              <a:spcBef>
                <a:spcPts val="0"/>
              </a:spcBef>
              <a:spcAft>
                <a:spcPts val="0"/>
              </a:spcAft>
              <a:buFont typeface="Arial" panose="020B0604020202020204" pitchFamily="34" charset="0"/>
              <a:buChar char="•"/>
            </a:pPr>
            <a:r>
              <a:rPr lang="en-GB" b="1" dirty="0">
                <a:solidFill>
                  <a:schemeClr val="dk1"/>
                </a:solidFill>
              </a:rPr>
              <a:t>Managing owners expectations</a:t>
            </a:r>
          </a:p>
          <a:p>
            <a:pPr marL="342900" lvl="0" indent="-342900" algn="l" rtl="0">
              <a:spcBef>
                <a:spcPts val="0"/>
              </a:spcBef>
              <a:spcAft>
                <a:spcPts val="0"/>
              </a:spcAft>
              <a:buFont typeface="Arial" panose="020B0604020202020204" pitchFamily="34" charset="0"/>
              <a:buChar char="•"/>
            </a:pPr>
            <a:endParaRPr lang="en-GB" b="1" dirty="0">
              <a:solidFill>
                <a:schemeClr val="dk1"/>
              </a:solidFill>
            </a:endParaRPr>
          </a:p>
          <a:p>
            <a:pPr marL="342900" lvl="0" indent="-342900" algn="l" rtl="0">
              <a:spcBef>
                <a:spcPts val="0"/>
              </a:spcBef>
              <a:spcAft>
                <a:spcPts val="0"/>
              </a:spcAft>
              <a:buFont typeface="Arial" panose="020B0604020202020204" pitchFamily="34" charset="0"/>
              <a:buChar char="•"/>
            </a:pPr>
            <a:r>
              <a:rPr lang="en-GB" b="1" dirty="0">
                <a:solidFill>
                  <a:schemeClr val="dk1"/>
                </a:solidFill>
              </a:rPr>
              <a:t>Costs of refurb are major barrier to progress</a:t>
            </a:r>
            <a:endParaRPr b="1"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47D3C"/>
        </a:solidFill>
        <a:effectLst/>
      </p:bgPr>
    </p:bg>
    <p:spTree>
      <p:nvGrpSpPr>
        <p:cNvPr id="1" name="Shape 257">
          <a:extLst>
            <a:ext uri="{FF2B5EF4-FFF2-40B4-BE49-F238E27FC236}">
              <a16:creationId xmlns:a16="http://schemas.microsoft.com/office/drawing/2014/main" id="{9BB44422-B971-444D-BC50-BEE2D05E918A}"/>
            </a:ext>
          </a:extLst>
        </p:cNvPr>
        <p:cNvGrpSpPr/>
        <p:nvPr/>
      </p:nvGrpSpPr>
      <p:grpSpPr>
        <a:xfrm>
          <a:off x="0" y="0"/>
          <a:ext cx="0" cy="0"/>
          <a:chOff x="0" y="0"/>
          <a:chExt cx="0" cy="0"/>
        </a:xfrm>
      </p:grpSpPr>
      <p:sp>
        <p:nvSpPr>
          <p:cNvPr id="258" name="Google Shape;258;g29e2ea4731b_0_223">
            <a:extLst>
              <a:ext uri="{FF2B5EF4-FFF2-40B4-BE49-F238E27FC236}">
                <a16:creationId xmlns:a16="http://schemas.microsoft.com/office/drawing/2014/main" id="{D59671D2-D28B-27EB-27D6-2E14D42F5C32}"/>
              </a:ext>
            </a:extLst>
          </p:cNvPr>
          <p:cNvSpPr txBox="1">
            <a:spLocks noGrp="1"/>
          </p:cNvSpPr>
          <p:nvPr>
            <p:ph type="title"/>
          </p:nvPr>
        </p:nvSpPr>
        <p:spPr>
          <a:xfrm>
            <a:off x="582600" y="3565924"/>
            <a:ext cx="11026800" cy="67710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chemeClr val="lt1"/>
              </a:buClr>
              <a:buSzPts val="2500"/>
              <a:buFont typeface="Arial"/>
              <a:buNone/>
            </a:pPr>
            <a:r>
              <a:rPr lang="en-US" sz="4400" b="1" dirty="0"/>
              <a:t>HFG Empty Home Projects</a:t>
            </a:r>
            <a:endParaRPr sz="4400" b="1" dirty="0"/>
          </a:p>
        </p:txBody>
      </p:sp>
      <p:sp>
        <p:nvSpPr>
          <p:cNvPr id="259" name="Google Shape;259;g29e2ea4731b_0_223">
            <a:extLst>
              <a:ext uri="{FF2B5EF4-FFF2-40B4-BE49-F238E27FC236}">
                <a16:creationId xmlns:a16="http://schemas.microsoft.com/office/drawing/2014/main" id="{DA1F69BF-81B8-A086-0E03-218BDE71E9DA}"/>
              </a:ext>
            </a:extLst>
          </p:cNvPr>
          <p:cNvSpPr txBox="1">
            <a:spLocks noGrp="1"/>
          </p:cNvSpPr>
          <p:nvPr>
            <p:ph type="ftr" idx="11"/>
          </p:nvPr>
        </p:nvSpPr>
        <p:spPr>
          <a:xfrm>
            <a:off x="582600" y="6457891"/>
            <a:ext cx="9020400" cy="1539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a:t>© Homes For Good</a:t>
            </a:r>
            <a:endParaRPr/>
          </a:p>
        </p:txBody>
      </p:sp>
    </p:spTree>
    <p:extLst>
      <p:ext uri="{BB962C8B-B14F-4D97-AF65-F5344CB8AC3E}">
        <p14:creationId xmlns:p14="http://schemas.microsoft.com/office/powerpoint/2010/main" val="109537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1" name="Google Shape;301;g29e2eaeb60e_1_9"/>
          <p:cNvSpPr txBox="1">
            <a:spLocks noGrp="1"/>
          </p:cNvSpPr>
          <p:nvPr>
            <p:ph type="title"/>
          </p:nvPr>
        </p:nvSpPr>
        <p:spPr>
          <a:xfrm>
            <a:off x="582600" y="644548"/>
            <a:ext cx="11026800" cy="387798"/>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sz="2800" b="1" dirty="0">
                <a:solidFill>
                  <a:srgbClr val="E47D3C"/>
                </a:solidFill>
              </a:rPr>
              <a:t>Manse Road, Kilsyth</a:t>
            </a:r>
            <a:endParaRPr sz="2800" b="1" dirty="0">
              <a:solidFill>
                <a:srgbClr val="E47D3C"/>
              </a:solidFill>
            </a:endParaRPr>
          </a:p>
        </p:txBody>
      </p:sp>
      <p:sp>
        <p:nvSpPr>
          <p:cNvPr id="302" name="Google Shape;302;g29e2eaeb60e_1_9"/>
          <p:cNvSpPr txBox="1">
            <a:spLocks noGrp="1"/>
          </p:cNvSpPr>
          <p:nvPr>
            <p:ph type="body" idx="1"/>
          </p:nvPr>
        </p:nvSpPr>
        <p:spPr>
          <a:xfrm>
            <a:off x="582600" y="1366679"/>
            <a:ext cx="5335200" cy="4392000"/>
          </a:xfrm>
          <a:prstGeom prst="rect">
            <a:avLst/>
          </a:prstGeom>
        </p:spPr>
        <p:txBody>
          <a:bodyPr spcFirstLastPara="1" wrap="square" lIns="0" tIns="0" rIns="0" bIns="0" anchor="t" anchorCtr="0">
            <a:noAutofit/>
          </a:bodyPr>
          <a:lstStyle/>
          <a:p>
            <a:pPr marL="342900" lvl="0" indent="-342900" algn="l" rtl="0">
              <a:spcBef>
                <a:spcPts val="0"/>
              </a:spcBef>
              <a:spcAft>
                <a:spcPts val="0"/>
              </a:spcAft>
              <a:buFont typeface="Arial" panose="020B0604020202020204" pitchFamily="34" charset="0"/>
              <a:buChar char="•"/>
            </a:pPr>
            <a:r>
              <a:rPr lang="en-US" b="1" dirty="0">
                <a:solidFill>
                  <a:schemeClr val="tx1"/>
                </a:solidFill>
              </a:rPr>
              <a:t>1 Bedroom Flat</a:t>
            </a:r>
          </a:p>
          <a:p>
            <a:pPr marL="0" lvl="0" indent="0" algn="l" rtl="0">
              <a:spcBef>
                <a:spcPts val="0"/>
              </a:spcBef>
              <a:spcAft>
                <a:spcPts val="0"/>
              </a:spcAft>
              <a:buNone/>
            </a:pPr>
            <a:endParaRPr lang="en-US" b="1" dirty="0">
              <a:solidFill>
                <a:schemeClr val="tx1"/>
              </a:solidFill>
            </a:endParaRPr>
          </a:p>
          <a:p>
            <a:pPr marL="342900" lvl="0" indent="-342900" algn="l" rtl="0">
              <a:spcBef>
                <a:spcPts val="0"/>
              </a:spcBef>
              <a:spcAft>
                <a:spcPts val="0"/>
              </a:spcAft>
              <a:buFont typeface="Arial" panose="020B0604020202020204" pitchFamily="34" charset="0"/>
              <a:buChar char="•"/>
            </a:pPr>
            <a:r>
              <a:rPr lang="en-US" b="1" dirty="0">
                <a:solidFill>
                  <a:schemeClr val="tx1"/>
                </a:solidFill>
              </a:rPr>
              <a:t>Empty for around 3 Years</a:t>
            </a:r>
          </a:p>
          <a:p>
            <a:pPr marL="342900" lvl="0" indent="-342900" algn="l" rtl="0">
              <a:spcBef>
                <a:spcPts val="0"/>
              </a:spcBef>
              <a:spcAft>
                <a:spcPts val="0"/>
              </a:spcAft>
              <a:buFont typeface="Arial" panose="020B0604020202020204" pitchFamily="34" charset="0"/>
              <a:buChar char="•"/>
            </a:pPr>
            <a:endParaRPr lang="en-US" b="1" dirty="0">
              <a:solidFill>
                <a:schemeClr val="tx1"/>
              </a:solidFill>
            </a:endParaRPr>
          </a:p>
          <a:p>
            <a:pPr marL="342900" lvl="0" indent="-342900" algn="l" rtl="0">
              <a:spcBef>
                <a:spcPts val="0"/>
              </a:spcBef>
              <a:spcAft>
                <a:spcPts val="0"/>
              </a:spcAft>
              <a:buFont typeface="Arial" panose="020B0604020202020204" pitchFamily="34" charset="0"/>
              <a:buChar char="•"/>
            </a:pPr>
            <a:r>
              <a:rPr lang="en-US" b="1" dirty="0">
                <a:solidFill>
                  <a:schemeClr val="tx1"/>
                </a:solidFill>
              </a:rPr>
              <a:t>Major problem for downstairs neighbor</a:t>
            </a:r>
          </a:p>
          <a:p>
            <a:pPr marL="342900" lvl="0" indent="-342900" algn="l" rtl="0">
              <a:spcBef>
                <a:spcPts val="0"/>
              </a:spcBef>
              <a:spcAft>
                <a:spcPts val="0"/>
              </a:spcAft>
              <a:buFont typeface="Arial" panose="020B0604020202020204" pitchFamily="34" charset="0"/>
              <a:buChar char="•"/>
            </a:pPr>
            <a:endParaRPr lang="en-US" b="1" dirty="0">
              <a:solidFill>
                <a:schemeClr val="tx1"/>
              </a:solidFill>
            </a:endParaRPr>
          </a:p>
          <a:p>
            <a:pPr marL="342900" lvl="0" indent="-342900" algn="l" rtl="0">
              <a:spcBef>
                <a:spcPts val="0"/>
              </a:spcBef>
              <a:spcAft>
                <a:spcPts val="0"/>
              </a:spcAft>
              <a:buFont typeface="Arial" panose="020B0604020202020204" pitchFamily="34" charset="0"/>
              <a:buChar char="•"/>
            </a:pPr>
            <a:r>
              <a:rPr lang="en-US" b="1" dirty="0">
                <a:solidFill>
                  <a:schemeClr val="tx1"/>
                </a:solidFill>
              </a:rPr>
              <a:t>Severe Rot issues </a:t>
            </a:r>
          </a:p>
          <a:p>
            <a:pPr marL="342900" lvl="0" indent="-342900" algn="l" rtl="0">
              <a:spcBef>
                <a:spcPts val="0"/>
              </a:spcBef>
              <a:spcAft>
                <a:spcPts val="0"/>
              </a:spcAft>
              <a:buFont typeface="Arial" panose="020B0604020202020204" pitchFamily="34" charset="0"/>
              <a:buChar char="•"/>
            </a:pPr>
            <a:endParaRPr lang="en-US" b="1" dirty="0">
              <a:solidFill>
                <a:schemeClr val="tx1"/>
              </a:solidFill>
            </a:endParaRPr>
          </a:p>
          <a:p>
            <a:pPr marL="342900" lvl="0" indent="-342900" algn="l" rtl="0">
              <a:spcBef>
                <a:spcPts val="0"/>
              </a:spcBef>
              <a:spcAft>
                <a:spcPts val="0"/>
              </a:spcAft>
              <a:buFont typeface="Arial" panose="020B0604020202020204" pitchFamily="34" charset="0"/>
              <a:buChar char="•"/>
            </a:pPr>
            <a:r>
              <a:rPr lang="en-US" b="1" dirty="0">
                <a:solidFill>
                  <a:schemeClr val="tx1"/>
                </a:solidFill>
              </a:rPr>
              <a:t>Previous Anti Social </a:t>
            </a:r>
            <a:r>
              <a:rPr lang="en-US" b="1" dirty="0" err="1">
                <a:solidFill>
                  <a:schemeClr val="tx1"/>
                </a:solidFill>
              </a:rPr>
              <a:t>Behaviour</a:t>
            </a:r>
            <a:endParaRPr b="1" dirty="0">
              <a:solidFill>
                <a:schemeClr val="tx1"/>
              </a:solidFill>
            </a:endParaRPr>
          </a:p>
        </p:txBody>
      </p:sp>
      <p:sp>
        <p:nvSpPr>
          <p:cNvPr id="303" name="Google Shape;303;g29e2eaeb60e_1_9"/>
          <p:cNvSpPr txBox="1">
            <a:spLocks noGrp="1"/>
          </p:cNvSpPr>
          <p:nvPr>
            <p:ph type="body" idx="2"/>
          </p:nvPr>
        </p:nvSpPr>
        <p:spPr>
          <a:xfrm>
            <a:off x="6274200" y="1366679"/>
            <a:ext cx="5335200" cy="43920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304" name="Google Shape;304;g29e2eaeb60e_1_9"/>
          <p:cNvPicPr preferRelativeResize="0"/>
          <p:nvPr/>
        </p:nvPicPr>
        <p:blipFill>
          <a:blip r:embed="rId3" cstate="screen">
            <a:extLst>
              <a:ext uri="{28A0092B-C50C-407E-A947-70E740481C1C}">
                <a14:useLocalDpi xmlns:a14="http://schemas.microsoft.com/office/drawing/2010/main"/>
              </a:ext>
            </a:extLst>
          </a:blip>
          <a:srcRect/>
          <a:stretch/>
        </p:blipFill>
        <p:spPr>
          <a:xfrm rot="5400000">
            <a:off x="5849763" y="830665"/>
            <a:ext cx="5568904" cy="523037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29"/>
          <p:cNvSpPr txBox="1">
            <a:spLocks noGrp="1"/>
          </p:cNvSpPr>
          <p:nvPr>
            <p:ph type="ftr" idx="11"/>
          </p:nvPr>
        </p:nvSpPr>
        <p:spPr>
          <a:xfrm>
            <a:off x="582600" y="6457891"/>
            <a:ext cx="9020400" cy="15388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a:t>© Homes For Good</a:t>
            </a:r>
            <a:endParaRPr/>
          </a:p>
        </p:txBody>
      </p:sp>
      <p:sp>
        <p:nvSpPr>
          <p:cNvPr id="375" name="Google Shape;375;p29"/>
          <p:cNvSpPr txBox="1">
            <a:spLocks noGrp="1"/>
          </p:cNvSpPr>
          <p:nvPr>
            <p:ph type="body" idx="1"/>
          </p:nvPr>
        </p:nvSpPr>
        <p:spPr>
          <a:xfrm>
            <a:off x="1879550" y="644554"/>
            <a:ext cx="10237800" cy="8922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800"/>
              <a:buNone/>
            </a:pPr>
            <a:r>
              <a:rPr lang="en-GB" sz="4000" b="1" dirty="0"/>
              <a:t> </a:t>
            </a:r>
            <a:endParaRPr sz="3700" dirty="0"/>
          </a:p>
          <a:p>
            <a:pPr marL="342900" lvl="0" indent="-184150" algn="l" rtl="0">
              <a:lnSpc>
                <a:spcPct val="100000"/>
              </a:lnSpc>
              <a:spcBef>
                <a:spcPts val="0"/>
              </a:spcBef>
              <a:spcAft>
                <a:spcPts val="0"/>
              </a:spcAft>
              <a:buClr>
                <a:schemeClr val="accent1"/>
              </a:buClr>
              <a:buSzPts val="2500"/>
              <a:buFont typeface="Arial"/>
              <a:buNone/>
            </a:pPr>
            <a:endParaRPr dirty="0"/>
          </a:p>
        </p:txBody>
      </p:sp>
      <p:pic>
        <p:nvPicPr>
          <p:cNvPr id="376" name="Google Shape;376;p29"/>
          <p:cNvPicPr preferRelativeResize="0"/>
          <p:nvPr/>
        </p:nvPicPr>
        <p:blipFill>
          <a:blip r:embed="rId3" cstate="screen">
            <a:extLst>
              <a:ext uri="{28A0092B-C50C-407E-A947-70E740481C1C}">
                <a14:useLocalDpi xmlns:a14="http://schemas.microsoft.com/office/drawing/2010/main"/>
              </a:ext>
            </a:extLst>
          </a:blip>
          <a:srcRect/>
          <a:stretch/>
        </p:blipFill>
        <p:spPr>
          <a:xfrm rot="5400000">
            <a:off x="-64947" y="893765"/>
            <a:ext cx="6448493" cy="5153401"/>
          </a:xfrm>
          <a:prstGeom prst="rect">
            <a:avLst/>
          </a:prstGeom>
          <a:noFill/>
          <a:ln>
            <a:noFill/>
          </a:ln>
        </p:spPr>
      </p:pic>
      <p:pic>
        <p:nvPicPr>
          <p:cNvPr id="377" name="Google Shape;377;p29"/>
          <p:cNvPicPr preferRelativeResize="0"/>
          <p:nvPr/>
        </p:nvPicPr>
        <p:blipFill>
          <a:blip r:embed="rId4" cstate="screen">
            <a:extLst>
              <a:ext uri="{28A0092B-C50C-407E-A947-70E740481C1C}">
                <a14:useLocalDpi xmlns:a14="http://schemas.microsoft.com/office/drawing/2010/main"/>
              </a:ext>
            </a:extLst>
          </a:blip>
          <a:srcRect/>
          <a:stretch/>
        </p:blipFill>
        <p:spPr>
          <a:xfrm>
            <a:off x="6096000" y="246221"/>
            <a:ext cx="5153400" cy="644849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7C30FD2C-F6AE-B410-DAD7-25CF28660499}"/>
            </a:ext>
          </a:extLst>
        </p:cNvPr>
        <p:cNvGrpSpPr/>
        <p:nvPr/>
      </p:nvGrpSpPr>
      <p:grpSpPr>
        <a:xfrm>
          <a:off x="0" y="0"/>
          <a:ext cx="0" cy="0"/>
          <a:chOff x="0" y="0"/>
          <a:chExt cx="0" cy="0"/>
        </a:xfrm>
      </p:grpSpPr>
      <p:sp>
        <p:nvSpPr>
          <p:cNvPr id="372" name="Google Shape;372;p29">
            <a:extLst>
              <a:ext uri="{FF2B5EF4-FFF2-40B4-BE49-F238E27FC236}">
                <a16:creationId xmlns:a16="http://schemas.microsoft.com/office/drawing/2014/main" id="{BB28791E-7AFE-900F-4E2F-7EAF5DE26D53}"/>
              </a:ext>
            </a:extLst>
          </p:cNvPr>
          <p:cNvSpPr txBox="1">
            <a:spLocks noGrp="1"/>
          </p:cNvSpPr>
          <p:nvPr>
            <p:ph type="ftr" idx="11"/>
          </p:nvPr>
        </p:nvSpPr>
        <p:spPr>
          <a:xfrm>
            <a:off x="582600" y="6457891"/>
            <a:ext cx="9020400" cy="15388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a:t>© Homes For Good</a:t>
            </a:r>
            <a:endParaRPr/>
          </a:p>
        </p:txBody>
      </p:sp>
      <p:sp>
        <p:nvSpPr>
          <p:cNvPr id="375" name="Google Shape;375;p29">
            <a:extLst>
              <a:ext uri="{FF2B5EF4-FFF2-40B4-BE49-F238E27FC236}">
                <a16:creationId xmlns:a16="http://schemas.microsoft.com/office/drawing/2014/main" id="{AA1F6D0C-505D-216E-52E5-A8912CE6DB2F}"/>
              </a:ext>
            </a:extLst>
          </p:cNvPr>
          <p:cNvSpPr txBox="1">
            <a:spLocks noGrp="1"/>
          </p:cNvSpPr>
          <p:nvPr>
            <p:ph type="body" idx="1"/>
          </p:nvPr>
        </p:nvSpPr>
        <p:spPr>
          <a:xfrm>
            <a:off x="1879550" y="644554"/>
            <a:ext cx="10237800" cy="8922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800"/>
              <a:buNone/>
            </a:pPr>
            <a:r>
              <a:rPr lang="en-GB" sz="4000" b="1" dirty="0"/>
              <a:t> </a:t>
            </a:r>
            <a:endParaRPr sz="3700" dirty="0"/>
          </a:p>
          <a:p>
            <a:pPr marL="342900" lvl="0" indent="-184150" algn="l" rtl="0">
              <a:lnSpc>
                <a:spcPct val="100000"/>
              </a:lnSpc>
              <a:spcBef>
                <a:spcPts val="0"/>
              </a:spcBef>
              <a:spcAft>
                <a:spcPts val="0"/>
              </a:spcAft>
              <a:buClr>
                <a:schemeClr val="accent1"/>
              </a:buClr>
              <a:buSzPts val="2500"/>
              <a:buFont typeface="Arial"/>
              <a:buNone/>
            </a:pPr>
            <a:endParaRPr dirty="0"/>
          </a:p>
        </p:txBody>
      </p:sp>
      <p:pic>
        <p:nvPicPr>
          <p:cNvPr id="376" name="Google Shape;376;p29">
            <a:extLst>
              <a:ext uri="{FF2B5EF4-FFF2-40B4-BE49-F238E27FC236}">
                <a16:creationId xmlns:a16="http://schemas.microsoft.com/office/drawing/2014/main" id="{1A737558-C3FF-1D10-FBDC-B5AE405E3207}"/>
              </a:ext>
            </a:extLst>
          </p:cNvPr>
          <p:cNvPicPr preferRelativeResize="0"/>
          <p:nvPr/>
        </p:nvPicPr>
        <p:blipFill>
          <a:blip r:embed="rId3" cstate="screen">
            <a:extLst>
              <a:ext uri="{28A0092B-C50C-407E-A947-70E740481C1C}">
                <a14:useLocalDpi xmlns:a14="http://schemas.microsoft.com/office/drawing/2010/main"/>
              </a:ext>
            </a:extLst>
          </a:blip>
          <a:srcRect/>
          <a:stretch/>
        </p:blipFill>
        <p:spPr>
          <a:xfrm rot="5400000">
            <a:off x="177009" y="651812"/>
            <a:ext cx="5870210" cy="5059028"/>
          </a:xfrm>
          <a:prstGeom prst="rect">
            <a:avLst/>
          </a:prstGeom>
          <a:noFill/>
          <a:ln>
            <a:noFill/>
          </a:ln>
        </p:spPr>
      </p:pic>
      <p:pic>
        <p:nvPicPr>
          <p:cNvPr id="377" name="Google Shape;377;p29">
            <a:extLst>
              <a:ext uri="{FF2B5EF4-FFF2-40B4-BE49-F238E27FC236}">
                <a16:creationId xmlns:a16="http://schemas.microsoft.com/office/drawing/2014/main" id="{8CCE4975-C512-0033-0E12-A80C3E1FCC2B}"/>
              </a:ext>
            </a:extLst>
          </p:cNvPr>
          <p:cNvPicPr preferRelativeResize="0"/>
          <p:nvPr/>
        </p:nvPicPr>
        <p:blipFill>
          <a:blip r:embed="rId4" cstate="screen">
            <a:extLst>
              <a:ext uri="{28A0092B-C50C-407E-A947-70E740481C1C}">
                <a14:useLocalDpi xmlns:a14="http://schemas.microsoft.com/office/drawing/2010/main"/>
              </a:ext>
            </a:extLst>
          </a:blip>
          <a:srcRect/>
          <a:stretch/>
        </p:blipFill>
        <p:spPr>
          <a:xfrm rot="5400000">
            <a:off x="5878296" y="651811"/>
            <a:ext cx="5870207" cy="5059028"/>
          </a:xfrm>
          <a:prstGeom prst="rect">
            <a:avLst/>
          </a:prstGeom>
          <a:noFill/>
          <a:ln>
            <a:noFill/>
          </a:ln>
        </p:spPr>
      </p:pic>
    </p:spTree>
    <p:extLst>
      <p:ext uri="{BB962C8B-B14F-4D97-AF65-F5344CB8AC3E}">
        <p14:creationId xmlns:p14="http://schemas.microsoft.com/office/powerpoint/2010/main" val="281684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99">
          <a:extLst>
            <a:ext uri="{FF2B5EF4-FFF2-40B4-BE49-F238E27FC236}">
              <a16:creationId xmlns:a16="http://schemas.microsoft.com/office/drawing/2014/main" id="{AF3DD255-743A-93D8-7B30-5CDD5D3663E2}"/>
            </a:ext>
          </a:extLst>
        </p:cNvPr>
        <p:cNvGrpSpPr/>
        <p:nvPr/>
      </p:nvGrpSpPr>
      <p:grpSpPr>
        <a:xfrm>
          <a:off x="0" y="0"/>
          <a:ext cx="0" cy="0"/>
          <a:chOff x="0" y="0"/>
          <a:chExt cx="0" cy="0"/>
        </a:xfrm>
      </p:grpSpPr>
      <p:sp>
        <p:nvSpPr>
          <p:cNvPr id="300" name="Google Shape;300;g29e2eaeb60e_1_9">
            <a:extLst>
              <a:ext uri="{FF2B5EF4-FFF2-40B4-BE49-F238E27FC236}">
                <a16:creationId xmlns:a16="http://schemas.microsoft.com/office/drawing/2014/main" id="{104CFEE4-F16D-884B-4CFC-4E8B5F54E8B6}"/>
              </a:ext>
            </a:extLst>
          </p:cNvPr>
          <p:cNvSpPr txBox="1">
            <a:spLocks noGrp="1"/>
          </p:cNvSpPr>
          <p:nvPr>
            <p:ph type="sldNum" idx="12"/>
          </p:nvPr>
        </p:nvSpPr>
        <p:spPr>
          <a:xfrm>
            <a:off x="11249400" y="6457891"/>
            <a:ext cx="360000" cy="1539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000000"/>
              </a:buClr>
              <a:buSzPts val="1000"/>
              <a:buFont typeface="Arial"/>
              <a:buNone/>
            </a:pPr>
            <a:fld id="{00000000-1234-1234-1234-123412341234}" type="slidenum">
              <a:rPr lang="en-GB"/>
              <a:t>46</a:t>
            </a:fld>
            <a:endParaRPr/>
          </a:p>
        </p:txBody>
      </p:sp>
      <p:sp>
        <p:nvSpPr>
          <p:cNvPr id="301" name="Google Shape;301;g29e2eaeb60e_1_9">
            <a:extLst>
              <a:ext uri="{FF2B5EF4-FFF2-40B4-BE49-F238E27FC236}">
                <a16:creationId xmlns:a16="http://schemas.microsoft.com/office/drawing/2014/main" id="{0AFD41A3-2337-C5EA-A272-A95EF57B0580}"/>
              </a:ext>
            </a:extLst>
          </p:cNvPr>
          <p:cNvSpPr txBox="1">
            <a:spLocks noGrp="1"/>
          </p:cNvSpPr>
          <p:nvPr>
            <p:ph type="title"/>
          </p:nvPr>
        </p:nvSpPr>
        <p:spPr>
          <a:xfrm>
            <a:off x="582600" y="644548"/>
            <a:ext cx="11026800" cy="387798"/>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sz="2800" b="1" dirty="0" err="1">
                <a:solidFill>
                  <a:srgbClr val="E47D3C"/>
                </a:solidFill>
              </a:rPr>
              <a:t>Craigmount</a:t>
            </a:r>
            <a:r>
              <a:rPr lang="en-US" sz="2800" b="1" dirty="0">
                <a:solidFill>
                  <a:srgbClr val="E47D3C"/>
                </a:solidFill>
              </a:rPr>
              <a:t> Ave, Paisley</a:t>
            </a:r>
            <a:endParaRPr sz="2800" b="1" dirty="0">
              <a:solidFill>
                <a:srgbClr val="E47D3C"/>
              </a:solidFill>
            </a:endParaRPr>
          </a:p>
        </p:txBody>
      </p:sp>
      <p:sp>
        <p:nvSpPr>
          <p:cNvPr id="302" name="Google Shape;302;g29e2eaeb60e_1_9">
            <a:extLst>
              <a:ext uri="{FF2B5EF4-FFF2-40B4-BE49-F238E27FC236}">
                <a16:creationId xmlns:a16="http://schemas.microsoft.com/office/drawing/2014/main" id="{D820307C-758F-CE7D-8C6F-76D864A21C46}"/>
              </a:ext>
            </a:extLst>
          </p:cNvPr>
          <p:cNvSpPr txBox="1">
            <a:spLocks noGrp="1"/>
          </p:cNvSpPr>
          <p:nvPr>
            <p:ph type="body" idx="1"/>
          </p:nvPr>
        </p:nvSpPr>
        <p:spPr>
          <a:xfrm>
            <a:off x="582600" y="1366679"/>
            <a:ext cx="5335200" cy="4392000"/>
          </a:xfrm>
          <a:prstGeom prst="rect">
            <a:avLst/>
          </a:prstGeom>
        </p:spPr>
        <p:txBody>
          <a:bodyPr spcFirstLastPara="1" wrap="square" lIns="0" tIns="0" rIns="0" bIns="0" anchor="t" anchorCtr="0">
            <a:noAutofit/>
          </a:bodyPr>
          <a:lstStyle/>
          <a:p>
            <a:pPr marL="342900" lvl="0" indent="-342900" algn="l" rtl="0">
              <a:spcBef>
                <a:spcPts val="0"/>
              </a:spcBef>
              <a:spcAft>
                <a:spcPts val="0"/>
              </a:spcAft>
              <a:buFont typeface="Arial" panose="020B0604020202020204" pitchFamily="34" charset="0"/>
              <a:buChar char="•"/>
            </a:pPr>
            <a:r>
              <a:rPr lang="en-US" dirty="0">
                <a:solidFill>
                  <a:schemeClr val="tx1"/>
                </a:solidFill>
              </a:rPr>
              <a:t>Mid Terr 2 Bedroom House</a:t>
            </a:r>
          </a:p>
          <a:p>
            <a:pPr marL="0" lvl="0" indent="0" algn="l" rtl="0">
              <a:spcBef>
                <a:spcPts val="0"/>
              </a:spcBef>
              <a:spcAft>
                <a:spcPts val="0"/>
              </a:spcAft>
              <a:buNone/>
            </a:pPr>
            <a:endParaRPr lang="en-US" dirty="0">
              <a:solidFill>
                <a:schemeClr val="tx1"/>
              </a:solidFill>
            </a:endParaRPr>
          </a:p>
          <a:p>
            <a:pPr marL="342900" lvl="0" indent="-342900" algn="l" rtl="0">
              <a:spcBef>
                <a:spcPts val="0"/>
              </a:spcBef>
              <a:spcAft>
                <a:spcPts val="0"/>
              </a:spcAft>
              <a:buFont typeface="Arial" panose="020B0604020202020204" pitchFamily="34" charset="0"/>
              <a:buChar char="•"/>
            </a:pPr>
            <a:r>
              <a:rPr lang="en-US" dirty="0">
                <a:solidFill>
                  <a:schemeClr val="tx1"/>
                </a:solidFill>
              </a:rPr>
              <a:t>Empty for around 2 Years</a:t>
            </a:r>
          </a:p>
          <a:p>
            <a:pPr marL="342900" lvl="0" indent="-342900" algn="l" rtl="0">
              <a:spcBef>
                <a:spcPts val="0"/>
              </a:spcBef>
              <a:spcAft>
                <a:spcPts val="0"/>
              </a:spcAft>
              <a:buFont typeface="Arial" panose="020B0604020202020204" pitchFamily="34" charset="0"/>
              <a:buChar char="•"/>
            </a:pPr>
            <a:endParaRPr lang="en-US" dirty="0">
              <a:solidFill>
                <a:schemeClr val="tx1"/>
              </a:solidFill>
            </a:endParaRPr>
          </a:p>
          <a:p>
            <a:pPr marL="342900" lvl="0" indent="-342900" algn="l" rtl="0">
              <a:spcBef>
                <a:spcPts val="0"/>
              </a:spcBef>
              <a:spcAft>
                <a:spcPts val="0"/>
              </a:spcAft>
              <a:buFont typeface="Arial" panose="020B0604020202020204" pitchFamily="34" charset="0"/>
              <a:buChar char="•"/>
            </a:pPr>
            <a:r>
              <a:rPr lang="en-US" dirty="0">
                <a:solidFill>
                  <a:schemeClr val="tx1"/>
                </a:solidFill>
              </a:rPr>
              <a:t>Full Refurb required</a:t>
            </a:r>
          </a:p>
          <a:p>
            <a:pPr marL="342900" lvl="0" indent="-342900" algn="l" rtl="0">
              <a:spcBef>
                <a:spcPts val="0"/>
              </a:spcBef>
              <a:spcAft>
                <a:spcPts val="0"/>
              </a:spcAft>
              <a:buFont typeface="Arial" panose="020B0604020202020204" pitchFamily="34" charset="0"/>
              <a:buChar char="•"/>
            </a:pPr>
            <a:endParaRPr lang="en-US" dirty="0">
              <a:solidFill>
                <a:schemeClr val="tx1"/>
              </a:solidFill>
            </a:endParaRPr>
          </a:p>
          <a:p>
            <a:pPr marL="342900" lvl="0" indent="-342900" algn="l" rtl="0">
              <a:spcBef>
                <a:spcPts val="0"/>
              </a:spcBef>
              <a:spcAft>
                <a:spcPts val="0"/>
              </a:spcAft>
              <a:buFont typeface="Arial" panose="020B0604020202020204" pitchFamily="34" charset="0"/>
              <a:buChar char="•"/>
            </a:pPr>
            <a:r>
              <a:rPr lang="en-US" dirty="0">
                <a:solidFill>
                  <a:schemeClr val="tx1"/>
                </a:solidFill>
              </a:rPr>
              <a:t>Major improvements including a new Heating System &amp; Insulation</a:t>
            </a:r>
          </a:p>
          <a:p>
            <a:pPr marL="342900" lvl="0" indent="-342900" algn="l" rtl="0">
              <a:spcBef>
                <a:spcPts val="0"/>
              </a:spcBef>
              <a:spcAft>
                <a:spcPts val="0"/>
              </a:spcAft>
              <a:buFont typeface="Arial" panose="020B0604020202020204" pitchFamily="34" charset="0"/>
              <a:buChar char="•"/>
            </a:pPr>
            <a:endParaRPr lang="en-US" dirty="0">
              <a:solidFill>
                <a:schemeClr val="tx1"/>
              </a:solidFill>
            </a:endParaRPr>
          </a:p>
          <a:p>
            <a:pPr marL="342900" lvl="0" indent="-342900" algn="l" rtl="0">
              <a:spcBef>
                <a:spcPts val="0"/>
              </a:spcBef>
              <a:spcAft>
                <a:spcPts val="0"/>
              </a:spcAft>
              <a:buFont typeface="Arial" panose="020B0604020202020204" pitchFamily="34" charset="0"/>
              <a:buChar char="•"/>
            </a:pPr>
            <a:r>
              <a:rPr lang="en-US" dirty="0">
                <a:solidFill>
                  <a:schemeClr val="tx1"/>
                </a:solidFill>
              </a:rPr>
              <a:t>Great Family Home!</a:t>
            </a:r>
            <a:endParaRPr dirty="0">
              <a:solidFill>
                <a:schemeClr val="tx1"/>
              </a:solidFill>
            </a:endParaRPr>
          </a:p>
        </p:txBody>
      </p:sp>
      <p:pic>
        <p:nvPicPr>
          <p:cNvPr id="304" name="Google Shape;304;g29e2eaeb60e_1_9">
            <a:extLst>
              <a:ext uri="{FF2B5EF4-FFF2-40B4-BE49-F238E27FC236}">
                <a16:creationId xmlns:a16="http://schemas.microsoft.com/office/drawing/2014/main" id="{2A5CD2B1-6379-7988-5531-1E535A3916A6}"/>
              </a:ext>
            </a:extLst>
          </p:cNvPr>
          <p:cNvPicPr preferRelativeResize="0"/>
          <p:nvPr/>
        </p:nvPicPr>
        <p:blipFill>
          <a:blip r:embed="rId3" cstate="screen">
            <a:extLst>
              <a:ext uri="{28A0092B-C50C-407E-A947-70E740481C1C}">
                <a14:useLocalDpi xmlns:a14="http://schemas.microsoft.com/office/drawing/2010/main"/>
              </a:ext>
            </a:extLst>
          </a:blip>
          <a:srcRect/>
          <a:stretch/>
        </p:blipFill>
        <p:spPr>
          <a:xfrm>
            <a:off x="6856800" y="0"/>
            <a:ext cx="5335200" cy="6857999"/>
          </a:xfrm>
          <a:prstGeom prst="rect">
            <a:avLst/>
          </a:prstGeom>
          <a:noFill/>
          <a:ln>
            <a:noFill/>
          </a:ln>
        </p:spPr>
      </p:pic>
    </p:spTree>
    <p:extLst>
      <p:ext uri="{BB962C8B-B14F-4D97-AF65-F5344CB8AC3E}">
        <p14:creationId xmlns:p14="http://schemas.microsoft.com/office/powerpoint/2010/main" val="24473092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17F111C9-E009-B210-29BE-C911B3351A99}"/>
            </a:ext>
          </a:extLst>
        </p:cNvPr>
        <p:cNvGrpSpPr/>
        <p:nvPr/>
      </p:nvGrpSpPr>
      <p:grpSpPr>
        <a:xfrm>
          <a:off x="0" y="0"/>
          <a:ext cx="0" cy="0"/>
          <a:chOff x="0" y="0"/>
          <a:chExt cx="0" cy="0"/>
        </a:xfrm>
      </p:grpSpPr>
      <p:sp>
        <p:nvSpPr>
          <p:cNvPr id="372" name="Google Shape;372;p29">
            <a:extLst>
              <a:ext uri="{FF2B5EF4-FFF2-40B4-BE49-F238E27FC236}">
                <a16:creationId xmlns:a16="http://schemas.microsoft.com/office/drawing/2014/main" id="{40FB857C-6754-EBCB-6E83-5D83B5F83964}"/>
              </a:ext>
            </a:extLst>
          </p:cNvPr>
          <p:cNvSpPr txBox="1">
            <a:spLocks noGrp="1"/>
          </p:cNvSpPr>
          <p:nvPr>
            <p:ph type="ftr" idx="11"/>
          </p:nvPr>
        </p:nvSpPr>
        <p:spPr>
          <a:xfrm>
            <a:off x="582600" y="6457891"/>
            <a:ext cx="9020400" cy="15388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a:t>© Homes For Good</a:t>
            </a:r>
            <a:endParaRPr/>
          </a:p>
        </p:txBody>
      </p:sp>
      <p:sp>
        <p:nvSpPr>
          <p:cNvPr id="373" name="Google Shape;373;p29">
            <a:extLst>
              <a:ext uri="{FF2B5EF4-FFF2-40B4-BE49-F238E27FC236}">
                <a16:creationId xmlns:a16="http://schemas.microsoft.com/office/drawing/2014/main" id="{B560FDEC-8A16-63C6-2897-C554F5800615}"/>
              </a:ext>
            </a:extLst>
          </p:cNvPr>
          <p:cNvSpPr txBox="1">
            <a:spLocks noGrp="1"/>
          </p:cNvSpPr>
          <p:nvPr>
            <p:ph type="sldNum" idx="12"/>
          </p:nvPr>
        </p:nvSpPr>
        <p:spPr>
          <a:xfrm>
            <a:off x="11249400" y="6457891"/>
            <a:ext cx="360000" cy="153888"/>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1000"/>
              <a:buNone/>
            </a:pPr>
            <a:fld id="{00000000-1234-1234-1234-123412341234}" type="slidenum">
              <a:rPr lang="en-GB"/>
              <a:t>47</a:t>
            </a:fld>
            <a:endParaRPr/>
          </a:p>
        </p:txBody>
      </p:sp>
      <p:sp>
        <p:nvSpPr>
          <p:cNvPr id="375" name="Google Shape;375;p29">
            <a:extLst>
              <a:ext uri="{FF2B5EF4-FFF2-40B4-BE49-F238E27FC236}">
                <a16:creationId xmlns:a16="http://schemas.microsoft.com/office/drawing/2014/main" id="{7F786771-F968-C768-527D-0F832394EC83}"/>
              </a:ext>
            </a:extLst>
          </p:cNvPr>
          <p:cNvSpPr txBox="1">
            <a:spLocks noGrp="1"/>
          </p:cNvSpPr>
          <p:nvPr>
            <p:ph type="body" idx="1"/>
          </p:nvPr>
        </p:nvSpPr>
        <p:spPr>
          <a:xfrm>
            <a:off x="1879550" y="644554"/>
            <a:ext cx="10237800" cy="8922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800"/>
              <a:buNone/>
            </a:pPr>
            <a:r>
              <a:rPr lang="en-GB" sz="4000" b="1" dirty="0"/>
              <a:t> </a:t>
            </a:r>
            <a:endParaRPr sz="3700" dirty="0"/>
          </a:p>
          <a:p>
            <a:pPr marL="342900" lvl="0" indent="-184150" algn="l" rtl="0">
              <a:lnSpc>
                <a:spcPct val="100000"/>
              </a:lnSpc>
              <a:spcBef>
                <a:spcPts val="0"/>
              </a:spcBef>
              <a:spcAft>
                <a:spcPts val="0"/>
              </a:spcAft>
              <a:buClr>
                <a:schemeClr val="accent1"/>
              </a:buClr>
              <a:buSzPts val="2500"/>
              <a:buFont typeface="Arial"/>
              <a:buNone/>
            </a:pPr>
            <a:endParaRPr dirty="0"/>
          </a:p>
        </p:txBody>
      </p:sp>
      <p:pic>
        <p:nvPicPr>
          <p:cNvPr id="376" name="Google Shape;376;p29">
            <a:extLst>
              <a:ext uri="{FF2B5EF4-FFF2-40B4-BE49-F238E27FC236}">
                <a16:creationId xmlns:a16="http://schemas.microsoft.com/office/drawing/2014/main" id="{F19CF3C9-0316-FE4D-7412-68D42BCE791B}"/>
              </a:ext>
            </a:extLst>
          </p:cNvPr>
          <p:cNvPicPr preferRelativeResize="0"/>
          <p:nvPr/>
        </p:nvPicPr>
        <p:blipFill>
          <a:blip r:embed="rId3" cstate="screen">
            <a:extLst>
              <a:ext uri="{28A0092B-C50C-407E-A947-70E740481C1C}">
                <a14:useLocalDpi xmlns:a14="http://schemas.microsoft.com/office/drawing/2010/main"/>
              </a:ext>
            </a:extLst>
          </a:blip>
          <a:srcRect/>
          <a:stretch/>
        </p:blipFill>
        <p:spPr>
          <a:xfrm>
            <a:off x="0" y="391886"/>
            <a:ext cx="6291943" cy="5453743"/>
          </a:xfrm>
          <a:prstGeom prst="rect">
            <a:avLst/>
          </a:prstGeom>
          <a:noFill/>
          <a:ln>
            <a:noFill/>
          </a:ln>
        </p:spPr>
      </p:pic>
      <p:pic>
        <p:nvPicPr>
          <p:cNvPr id="377" name="Google Shape;377;p29">
            <a:extLst>
              <a:ext uri="{FF2B5EF4-FFF2-40B4-BE49-F238E27FC236}">
                <a16:creationId xmlns:a16="http://schemas.microsoft.com/office/drawing/2014/main" id="{9A064E9C-7B73-A218-DDDF-6961D763EE1C}"/>
              </a:ext>
            </a:extLst>
          </p:cNvPr>
          <p:cNvPicPr preferRelativeResize="0"/>
          <p:nvPr/>
        </p:nvPicPr>
        <p:blipFill>
          <a:blip r:embed="rId4" cstate="screen">
            <a:extLst>
              <a:ext uri="{28A0092B-C50C-407E-A947-70E740481C1C}">
                <a14:useLocalDpi xmlns:a14="http://schemas.microsoft.com/office/drawing/2010/main"/>
              </a:ext>
            </a:extLst>
          </a:blip>
          <a:srcRect/>
          <a:stretch/>
        </p:blipFill>
        <p:spPr>
          <a:xfrm>
            <a:off x="6391465" y="0"/>
            <a:ext cx="5725885" cy="6858000"/>
          </a:xfrm>
          <a:prstGeom prst="rect">
            <a:avLst/>
          </a:prstGeom>
          <a:noFill/>
          <a:ln>
            <a:noFill/>
          </a:ln>
        </p:spPr>
      </p:pic>
    </p:spTree>
    <p:extLst>
      <p:ext uri="{BB962C8B-B14F-4D97-AF65-F5344CB8AC3E}">
        <p14:creationId xmlns:p14="http://schemas.microsoft.com/office/powerpoint/2010/main" val="424450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19A5B856-6DB3-7A51-9A68-3833FF1ADABC}"/>
            </a:ext>
          </a:extLst>
        </p:cNvPr>
        <p:cNvGrpSpPr/>
        <p:nvPr/>
      </p:nvGrpSpPr>
      <p:grpSpPr>
        <a:xfrm>
          <a:off x="0" y="0"/>
          <a:ext cx="0" cy="0"/>
          <a:chOff x="0" y="0"/>
          <a:chExt cx="0" cy="0"/>
        </a:xfrm>
      </p:grpSpPr>
      <p:sp>
        <p:nvSpPr>
          <p:cNvPr id="372" name="Google Shape;372;p29">
            <a:extLst>
              <a:ext uri="{FF2B5EF4-FFF2-40B4-BE49-F238E27FC236}">
                <a16:creationId xmlns:a16="http://schemas.microsoft.com/office/drawing/2014/main" id="{DCD72FD8-B52E-F4E7-5A16-E10C339B70C5}"/>
              </a:ext>
            </a:extLst>
          </p:cNvPr>
          <p:cNvSpPr txBox="1">
            <a:spLocks noGrp="1"/>
          </p:cNvSpPr>
          <p:nvPr>
            <p:ph type="ftr" idx="11"/>
          </p:nvPr>
        </p:nvSpPr>
        <p:spPr>
          <a:xfrm>
            <a:off x="582600" y="6457891"/>
            <a:ext cx="9020400" cy="15388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a:t>© Homes For Good</a:t>
            </a:r>
            <a:endParaRPr/>
          </a:p>
        </p:txBody>
      </p:sp>
      <p:sp>
        <p:nvSpPr>
          <p:cNvPr id="375" name="Google Shape;375;p29">
            <a:extLst>
              <a:ext uri="{FF2B5EF4-FFF2-40B4-BE49-F238E27FC236}">
                <a16:creationId xmlns:a16="http://schemas.microsoft.com/office/drawing/2014/main" id="{0C837242-DBCC-7EF9-3EA1-815B83C032EC}"/>
              </a:ext>
            </a:extLst>
          </p:cNvPr>
          <p:cNvSpPr txBox="1">
            <a:spLocks noGrp="1"/>
          </p:cNvSpPr>
          <p:nvPr>
            <p:ph type="body" idx="1"/>
          </p:nvPr>
        </p:nvSpPr>
        <p:spPr>
          <a:xfrm>
            <a:off x="1879550" y="644554"/>
            <a:ext cx="10237800" cy="8922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800"/>
              <a:buNone/>
            </a:pPr>
            <a:r>
              <a:rPr lang="en-GB" sz="4000" b="1" dirty="0"/>
              <a:t> </a:t>
            </a:r>
            <a:endParaRPr sz="3700" dirty="0"/>
          </a:p>
          <a:p>
            <a:pPr marL="342900" lvl="0" indent="-184150" algn="l" rtl="0">
              <a:lnSpc>
                <a:spcPct val="100000"/>
              </a:lnSpc>
              <a:spcBef>
                <a:spcPts val="0"/>
              </a:spcBef>
              <a:spcAft>
                <a:spcPts val="0"/>
              </a:spcAft>
              <a:buClr>
                <a:schemeClr val="accent1"/>
              </a:buClr>
              <a:buSzPts val="2500"/>
              <a:buFont typeface="Arial"/>
              <a:buNone/>
            </a:pPr>
            <a:endParaRPr dirty="0"/>
          </a:p>
        </p:txBody>
      </p:sp>
      <p:pic>
        <p:nvPicPr>
          <p:cNvPr id="376" name="Google Shape;376;p29">
            <a:extLst>
              <a:ext uri="{FF2B5EF4-FFF2-40B4-BE49-F238E27FC236}">
                <a16:creationId xmlns:a16="http://schemas.microsoft.com/office/drawing/2014/main" id="{BDFF9B44-6D05-0868-C981-ED854548CFA4}"/>
              </a:ext>
            </a:extLst>
          </p:cNvPr>
          <p:cNvPicPr preferRelativeResize="0"/>
          <p:nvPr/>
        </p:nvPicPr>
        <p:blipFill>
          <a:blip r:embed="rId3" cstate="screen">
            <a:extLst>
              <a:ext uri="{28A0092B-C50C-407E-A947-70E740481C1C}">
                <a14:useLocalDpi xmlns:a14="http://schemas.microsoft.com/office/drawing/2010/main"/>
              </a:ext>
            </a:extLst>
          </a:blip>
          <a:srcRect/>
          <a:stretch/>
        </p:blipFill>
        <p:spPr>
          <a:xfrm>
            <a:off x="838200" y="193867"/>
            <a:ext cx="5257800" cy="6470265"/>
          </a:xfrm>
          <a:prstGeom prst="rect">
            <a:avLst/>
          </a:prstGeom>
          <a:noFill/>
          <a:ln>
            <a:noFill/>
          </a:ln>
        </p:spPr>
      </p:pic>
      <p:pic>
        <p:nvPicPr>
          <p:cNvPr id="377" name="Google Shape;377;p29">
            <a:extLst>
              <a:ext uri="{FF2B5EF4-FFF2-40B4-BE49-F238E27FC236}">
                <a16:creationId xmlns:a16="http://schemas.microsoft.com/office/drawing/2014/main" id="{74794B7D-1656-5A1C-A930-4ADB5ECF00ED}"/>
              </a:ext>
            </a:extLst>
          </p:cNvPr>
          <p:cNvPicPr preferRelativeResize="0"/>
          <p:nvPr/>
        </p:nvPicPr>
        <p:blipFill>
          <a:blip r:embed="rId4" cstate="screen">
            <a:extLst>
              <a:ext uri="{28A0092B-C50C-407E-A947-70E740481C1C}">
                <a14:useLocalDpi xmlns:a14="http://schemas.microsoft.com/office/drawing/2010/main"/>
              </a:ext>
            </a:extLst>
          </a:blip>
          <a:srcRect/>
          <a:stretch/>
        </p:blipFill>
        <p:spPr>
          <a:xfrm>
            <a:off x="6463964" y="193866"/>
            <a:ext cx="4965436" cy="6470265"/>
          </a:xfrm>
          <a:prstGeom prst="rect">
            <a:avLst/>
          </a:prstGeom>
          <a:noFill/>
          <a:ln>
            <a:noFill/>
          </a:ln>
        </p:spPr>
      </p:pic>
    </p:spTree>
    <p:extLst>
      <p:ext uri="{BB962C8B-B14F-4D97-AF65-F5344CB8AC3E}">
        <p14:creationId xmlns:p14="http://schemas.microsoft.com/office/powerpoint/2010/main" val="189079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6225D37F-6821-C424-C1E0-5D4861BC6FFF}"/>
            </a:ext>
          </a:extLst>
        </p:cNvPr>
        <p:cNvGrpSpPr/>
        <p:nvPr/>
      </p:nvGrpSpPr>
      <p:grpSpPr>
        <a:xfrm>
          <a:off x="0" y="0"/>
          <a:ext cx="0" cy="0"/>
          <a:chOff x="0" y="0"/>
          <a:chExt cx="0" cy="0"/>
        </a:xfrm>
      </p:grpSpPr>
      <p:sp>
        <p:nvSpPr>
          <p:cNvPr id="372" name="Google Shape;372;p29">
            <a:extLst>
              <a:ext uri="{FF2B5EF4-FFF2-40B4-BE49-F238E27FC236}">
                <a16:creationId xmlns:a16="http://schemas.microsoft.com/office/drawing/2014/main" id="{5251538F-56A5-D2D8-78A7-4B3CE17D7B66}"/>
              </a:ext>
            </a:extLst>
          </p:cNvPr>
          <p:cNvSpPr txBox="1">
            <a:spLocks noGrp="1"/>
          </p:cNvSpPr>
          <p:nvPr>
            <p:ph type="ftr" idx="11"/>
          </p:nvPr>
        </p:nvSpPr>
        <p:spPr>
          <a:xfrm>
            <a:off x="582600" y="6457891"/>
            <a:ext cx="9020400" cy="15388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a:t>© Homes For Good</a:t>
            </a:r>
            <a:endParaRPr/>
          </a:p>
        </p:txBody>
      </p:sp>
      <p:sp>
        <p:nvSpPr>
          <p:cNvPr id="375" name="Google Shape;375;p29">
            <a:extLst>
              <a:ext uri="{FF2B5EF4-FFF2-40B4-BE49-F238E27FC236}">
                <a16:creationId xmlns:a16="http://schemas.microsoft.com/office/drawing/2014/main" id="{70765EAB-DEB2-FAE1-BF62-42956002DC82}"/>
              </a:ext>
            </a:extLst>
          </p:cNvPr>
          <p:cNvSpPr txBox="1">
            <a:spLocks noGrp="1"/>
          </p:cNvSpPr>
          <p:nvPr>
            <p:ph type="body" idx="1"/>
          </p:nvPr>
        </p:nvSpPr>
        <p:spPr>
          <a:xfrm>
            <a:off x="1879550" y="644554"/>
            <a:ext cx="10237800" cy="8922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800"/>
              <a:buNone/>
            </a:pPr>
            <a:r>
              <a:rPr lang="en-GB" sz="4000" b="1" dirty="0"/>
              <a:t> </a:t>
            </a:r>
            <a:endParaRPr sz="3700" dirty="0"/>
          </a:p>
          <a:p>
            <a:pPr marL="342900" lvl="0" indent="-184150" algn="l" rtl="0">
              <a:lnSpc>
                <a:spcPct val="100000"/>
              </a:lnSpc>
              <a:spcBef>
                <a:spcPts val="0"/>
              </a:spcBef>
              <a:spcAft>
                <a:spcPts val="0"/>
              </a:spcAft>
              <a:buClr>
                <a:schemeClr val="accent1"/>
              </a:buClr>
              <a:buSzPts val="2500"/>
              <a:buFont typeface="Arial"/>
              <a:buNone/>
            </a:pPr>
            <a:endParaRPr dirty="0"/>
          </a:p>
        </p:txBody>
      </p:sp>
      <p:pic>
        <p:nvPicPr>
          <p:cNvPr id="376" name="Google Shape;376;p29">
            <a:extLst>
              <a:ext uri="{FF2B5EF4-FFF2-40B4-BE49-F238E27FC236}">
                <a16:creationId xmlns:a16="http://schemas.microsoft.com/office/drawing/2014/main" id="{EAE9EDEA-66A4-80F9-0420-D2F4FE2838A3}"/>
              </a:ext>
            </a:extLst>
          </p:cNvPr>
          <p:cNvPicPr preferRelativeResize="0"/>
          <p:nvPr/>
        </p:nvPicPr>
        <p:blipFill>
          <a:blip r:embed="rId3" cstate="screen">
            <a:extLst>
              <a:ext uri="{28A0092B-C50C-407E-A947-70E740481C1C}">
                <a14:useLocalDpi xmlns:a14="http://schemas.microsoft.com/office/drawing/2010/main"/>
              </a:ext>
            </a:extLst>
          </a:blip>
          <a:srcRect/>
          <a:stretch/>
        </p:blipFill>
        <p:spPr>
          <a:xfrm>
            <a:off x="185057" y="153888"/>
            <a:ext cx="5617030" cy="6213446"/>
          </a:xfrm>
          <a:prstGeom prst="rect">
            <a:avLst/>
          </a:prstGeom>
          <a:noFill/>
          <a:ln>
            <a:noFill/>
          </a:ln>
        </p:spPr>
      </p:pic>
      <p:pic>
        <p:nvPicPr>
          <p:cNvPr id="377" name="Google Shape;377;p29">
            <a:extLst>
              <a:ext uri="{FF2B5EF4-FFF2-40B4-BE49-F238E27FC236}">
                <a16:creationId xmlns:a16="http://schemas.microsoft.com/office/drawing/2014/main" id="{783F8552-5810-9AA5-C9B2-EC821811A1A5}"/>
              </a:ext>
            </a:extLst>
          </p:cNvPr>
          <p:cNvPicPr preferRelativeResize="0"/>
          <p:nvPr/>
        </p:nvPicPr>
        <p:blipFill>
          <a:blip r:embed="rId4" cstate="screen">
            <a:extLst>
              <a:ext uri="{28A0092B-C50C-407E-A947-70E740481C1C}">
                <a14:useLocalDpi xmlns:a14="http://schemas.microsoft.com/office/drawing/2010/main"/>
              </a:ext>
            </a:extLst>
          </a:blip>
          <a:srcRect/>
          <a:stretch/>
        </p:blipFill>
        <p:spPr>
          <a:xfrm>
            <a:off x="6302829" y="153888"/>
            <a:ext cx="5814521" cy="6213446"/>
          </a:xfrm>
          <a:prstGeom prst="rect">
            <a:avLst/>
          </a:prstGeom>
          <a:noFill/>
          <a:ln>
            <a:noFill/>
          </a:ln>
        </p:spPr>
      </p:pic>
    </p:spTree>
    <p:extLst>
      <p:ext uri="{BB962C8B-B14F-4D97-AF65-F5344CB8AC3E}">
        <p14:creationId xmlns:p14="http://schemas.microsoft.com/office/powerpoint/2010/main" val="346455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127784" y="885248"/>
            <a:ext cx="6968133" cy="2279150"/>
          </a:xfrm>
          <a:prstGeom prst="rect">
            <a:avLst/>
          </a:prstGeom>
        </p:spPr>
        <p:txBody>
          <a:bodyPr lIns="0" tIns="0" rIns="0" bIns="0" rtlCol="0" anchor="t">
            <a:spAutoFit/>
          </a:bodyPr>
          <a:lstStyle/>
          <a:p>
            <a:pPr>
              <a:lnSpc>
                <a:spcPts val="6230"/>
              </a:lnSpc>
            </a:pPr>
            <a:r>
              <a:rPr lang="en-US" sz="2925">
                <a:solidFill>
                  <a:srgbClr val="EE2737"/>
                </a:solidFill>
                <a:latin typeface="Montserrat Classic Bold"/>
              </a:rPr>
              <a:t>Auction House Scotland</a:t>
            </a:r>
          </a:p>
          <a:p>
            <a:pPr>
              <a:lnSpc>
                <a:spcPts val="6230"/>
              </a:lnSpc>
            </a:pPr>
            <a:r>
              <a:rPr lang="en-US" sz="2925">
                <a:solidFill>
                  <a:srgbClr val="0F2C50"/>
                </a:solidFill>
                <a:latin typeface="Montserrat Classic"/>
              </a:rPr>
              <a:t>Regional branch of Auction House UK</a:t>
            </a:r>
          </a:p>
        </p:txBody>
      </p:sp>
      <p:sp>
        <p:nvSpPr>
          <p:cNvPr id="3" name="AutoShape 3"/>
          <p:cNvSpPr/>
          <p:nvPr/>
        </p:nvSpPr>
        <p:spPr>
          <a:xfrm>
            <a:off x="3127784" y="1721279"/>
            <a:ext cx="6968133" cy="38989"/>
          </a:xfrm>
          <a:prstGeom prst="line">
            <a:avLst/>
          </a:prstGeom>
          <a:ln w="19050" cap="flat">
            <a:solidFill>
              <a:srgbClr val="0F2C50"/>
            </a:solidFill>
            <a:prstDash val="solid"/>
            <a:headEnd type="none" w="sm" len="sm"/>
            <a:tailEnd type="none" w="sm" len="sm"/>
          </a:ln>
        </p:spPr>
        <p:txBody>
          <a:bodyPr/>
          <a:lstStyle/>
          <a:p>
            <a:endParaRPr lang="en-GB" sz="1200"/>
          </a:p>
        </p:txBody>
      </p:sp>
      <p:grpSp>
        <p:nvGrpSpPr>
          <p:cNvPr id="4" name="Group 4"/>
          <p:cNvGrpSpPr/>
          <p:nvPr/>
        </p:nvGrpSpPr>
        <p:grpSpPr>
          <a:xfrm>
            <a:off x="2756757" y="2684101"/>
            <a:ext cx="8245377" cy="3488099"/>
            <a:chOff x="0" y="0"/>
            <a:chExt cx="3257433" cy="1378014"/>
          </a:xfrm>
        </p:grpSpPr>
        <p:sp>
          <p:nvSpPr>
            <p:cNvPr id="5" name="Freeform 5"/>
            <p:cNvSpPr/>
            <p:nvPr/>
          </p:nvSpPr>
          <p:spPr>
            <a:xfrm>
              <a:off x="0" y="0"/>
              <a:ext cx="3257433" cy="1378014"/>
            </a:xfrm>
            <a:custGeom>
              <a:avLst/>
              <a:gdLst/>
              <a:ahLst/>
              <a:cxnLst/>
              <a:rect l="l" t="t" r="r" b="b"/>
              <a:pathLst>
                <a:path w="3257433" h="1378014">
                  <a:moveTo>
                    <a:pt x="31924" y="0"/>
                  </a:moveTo>
                  <a:lnTo>
                    <a:pt x="3225509" y="0"/>
                  </a:lnTo>
                  <a:cubicBezTo>
                    <a:pt x="3243140" y="0"/>
                    <a:pt x="3257433" y="14293"/>
                    <a:pt x="3257433" y="31924"/>
                  </a:cubicBezTo>
                  <a:lnTo>
                    <a:pt x="3257433" y="1346090"/>
                  </a:lnTo>
                  <a:cubicBezTo>
                    <a:pt x="3257433" y="1363722"/>
                    <a:pt x="3243140" y="1378014"/>
                    <a:pt x="3225509" y="1378014"/>
                  </a:cubicBezTo>
                  <a:lnTo>
                    <a:pt x="31924" y="1378014"/>
                  </a:lnTo>
                  <a:cubicBezTo>
                    <a:pt x="14293" y="1378014"/>
                    <a:pt x="0" y="1363722"/>
                    <a:pt x="0" y="1346090"/>
                  </a:cubicBezTo>
                  <a:lnTo>
                    <a:pt x="0" y="31924"/>
                  </a:lnTo>
                  <a:cubicBezTo>
                    <a:pt x="0" y="14293"/>
                    <a:pt x="14293" y="0"/>
                    <a:pt x="31924" y="0"/>
                  </a:cubicBezTo>
                  <a:close/>
                </a:path>
              </a:pathLst>
            </a:custGeom>
            <a:solidFill>
              <a:srgbClr val="D9D9D9"/>
            </a:solidFill>
          </p:spPr>
          <p:txBody>
            <a:bodyPr/>
            <a:lstStyle/>
            <a:p>
              <a:endParaRPr lang="en-GB" sz="1200" dirty="0"/>
            </a:p>
          </p:txBody>
        </p:sp>
        <p:sp>
          <p:nvSpPr>
            <p:cNvPr id="6" name="TextBox 6"/>
            <p:cNvSpPr txBox="1"/>
            <p:nvPr/>
          </p:nvSpPr>
          <p:spPr>
            <a:xfrm>
              <a:off x="0" y="-38100"/>
              <a:ext cx="3257433" cy="1416114"/>
            </a:xfrm>
            <a:prstGeom prst="rect">
              <a:avLst/>
            </a:prstGeom>
          </p:spPr>
          <p:txBody>
            <a:bodyPr lIns="33867" tIns="33867" rIns="33867" bIns="33867" rtlCol="0" anchor="ctr"/>
            <a:lstStyle/>
            <a:p>
              <a:pPr algn="ctr">
                <a:lnSpc>
                  <a:spcPts val="1773"/>
                </a:lnSpc>
              </a:pPr>
              <a:endParaRPr sz="1200"/>
            </a:p>
          </p:txBody>
        </p:sp>
      </p:grpSp>
      <p:sp>
        <p:nvSpPr>
          <p:cNvPr id="7" name="TextBox 7"/>
          <p:cNvSpPr txBox="1"/>
          <p:nvPr/>
        </p:nvSpPr>
        <p:spPr>
          <a:xfrm>
            <a:off x="3127783" y="2989602"/>
            <a:ext cx="7450903" cy="3197414"/>
          </a:xfrm>
          <a:prstGeom prst="rect">
            <a:avLst/>
          </a:prstGeom>
        </p:spPr>
        <p:txBody>
          <a:bodyPr lIns="0" tIns="0" rIns="0" bIns="0" rtlCol="0" anchor="t">
            <a:spAutoFit/>
          </a:bodyPr>
          <a:lstStyle/>
          <a:p>
            <a:pPr marL="553124" lvl="1" indent="-276562">
              <a:lnSpc>
                <a:spcPts val="3586"/>
              </a:lnSpc>
              <a:buFont typeface="Arial"/>
              <a:buChar char="•"/>
            </a:pPr>
            <a:r>
              <a:rPr lang="en-US" sz="2561" dirty="0">
                <a:solidFill>
                  <a:srgbClr val="0F2C50"/>
                </a:solidFill>
                <a:latin typeface="Montserrat Classic"/>
              </a:rPr>
              <a:t>One of</a:t>
            </a:r>
            <a:r>
              <a:rPr lang="en-US" sz="2561" dirty="0">
                <a:solidFill>
                  <a:srgbClr val="EE2737"/>
                </a:solidFill>
                <a:latin typeface="Montserrat Classic Bold"/>
              </a:rPr>
              <a:t> 27</a:t>
            </a:r>
            <a:r>
              <a:rPr lang="en-US" sz="2561" dirty="0">
                <a:solidFill>
                  <a:srgbClr val="0F2C50"/>
                </a:solidFill>
                <a:latin typeface="Montserrat Classic"/>
              </a:rPr>
              <a:t> regional auction teams</a:t>
            </a:r>
          </a:p>
          <a:p>
            <a:pPr marL="553124" lvl="1" indent="-276562">
              <a:lnSpc>
                <a:spcPts val="3586"/>
              </a:lnSpc>
              <a:buFont typeface="Arial"/>
              <a:buChar char="•"/>
            </a:pPr>
            <a:r>
              <a:rPr lang="en-US" sz="2561" dirty="0">
                <a:solidFill>
                  <a:srgbClr val="0F2C50"/>
                </a:solidFill>
                <a:latin typeface="Montserrat Classic"/>
              </a:rPr>
              <a:t>We sell </a:t>
            </a:r>
            <a:r>
              <a:rPr lang="en-US" sz="2561" dirty="0">
                <a:solidFill>
                  <a:srgbClr val="EE2737"/>
                </a:solidFill>
                <a:latin typeface="Montserrat Classic Bold"/>
              </a:rPr>
              <a:t>anything anywhere</a:t>
            </a:r>
            <a:r>
              <a:rPr lang="en-US" sz="2561" dirty="0">
                <a:solidFill>
                  <a:srgbClr val="0F2C50"/>
                </a:solidFill>
                <a:latin typeface="Montserrat Classic"/>
              </a:rPr>
              <a:t> in Scotland</a:t>
            </a:r>
          </a:p>
          <a:p>
            <a:pPr marL="553124" lvl="1" indent="-276562">
              <a:lnSpc>
                <a:spcPts val="3586"/>
              </a:lnSpc>
              <a:buFont typeface="Arial"/>
              <a:buChar char="•"/>
            </a:pPr>
            <a:r>
              <a:rPr lang="en-US" sz="2561" dirty="0">
                <a:solidFill>
                  <a:srgbClr val="0F2C50"/>
                </a:solidFill>
                <a:latin typeface="Montserrat Classic"/>
              </a:rPr>
              <a:t>In-room, live stream &amp; online auctions </a:t>
            </a:r>
          </a:p>
          <a:p>
            <a:pPr marL="276562" lvl="1">
              <a:lnSpc>
                <a:spcPts val="3586"/>
              </a:lnSpc>
            </a:pPr>
            <a:endParaRPr lang="en-US" sz="2561" dirty="0">
              <a:solidFill>
                <a:srgbClr val="0F2C50"/>
              </a:solidFill>
              <a:latin typeface="Montserrat Classic"/>
            </a:endParaRPr>
          </a:p>
          <a:p>
            <a:pPr marL="276562" lvl="1">
              <a:lnSpc>
                <a:spcPts val="3586"/>
              </a:lnSpc>
            </a:pPr>
            <a:r>
              <a:rPr lang="en-US" sz="2561" b="1" dirty="0">
                <a:solidFill>
                  <a:srgbClr val="EE2737"/>
                </a:solidFill>
                <a:latin typeface="Montserrat Classic Bold" panose="020B0604020202020204" charset="0"/>
              </a:rPr>
              <a:t>We’ve been working with the Scottish Empty Homes Partnership for 8 years now!</a:t>
            </a:r>
          </a:p>
        </p:txBody>
      </p:sp>
      <p:sp>
        <p:nvSpPr>
          <p:cNvPr id="8" name="Freeform 8"/>
          <p:cNvSpPr/>
          <p:nvPr/>
        </p:nvSpPr>
        <p:spPr>
          <a:xfrm>
            <a:off x="685800" y="685800"/>
            <a:ext cx="1878956" cy="1887757"/>
          </a:xfrm>
          <a:custGeom>
            <a:avLst/>
            <a:gdLst/>
            <a:ahLst/>
            <a:cxnLst/>
            <a:rect l="l" t="t" r="r" b="b"/>
            <a:pathLst>
              <a:path w="2818434" h="2831635">
                <a:moveTo>
                  <a:pt x="0" y="0"/>
                </a:moveTo>
                <a:lnTo>
                  <a:pt x="2818434" y="0"/>
                </a:lnTo>
                <a:lnTo>
                  <a:pt x="2818434" y="2831635"/>
                </a:lnTo>
                <a:lnTo>
                  <a:pt x="0" y="2831635"/>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GB" sz="12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47D3C"/>
        </a:solidFill>
        <a:effectLst/>
      </p:bgPr>
    </p:bg>
    <p:spTree>
      <p:nvGrpSpPr>
        <p:cNvPr id="1" name="Shape 257">
          <a:extLst>
            <a:ext uri="{FF2B5EF4-FFF2-40B4-BE49-F238E27FC236}">
              <a16:creationId xmlns:a16="http://schemas.microsoft.com/office/drawing/2014/main" id="{B8E17147-9A87-B0C8-5713-77246106C0D4}"/>
            </a:ext>
          </a:extLst>
        </p:cNvPr>
        <p:cNvGrpSpPr/>
        <p:nvPr/>
      </p:nvGrpSpPr>
      <p:grpSpPr>
        <a:xfrm>
          <a:off x="0" y="0"/>
          <a:ext cx="0" cy="0"/>
          <a:chOff x="0" y="0"/>
          <a:chExt cx="0" cy="0"/>
        </a:xfrm>
      </p:grpSpPr>
      <p:sp>
        <p:nvSpPr>
          <p:cNvPr id="258" name="Google Shape;258;g29e2ea4731b_0_223">
            <a:extLst>
              <a:ext uri="{FF2B5EF4-FFF2-40B4-BE49-F238E27FC236}">
                <a16:creationId xmlns:a16="http://schemas.microsoft.com/office/drawing/2014/main" id="{E5BD1DB1-5BC6-7CB5-5F4E-C3D423776B82}"/>
              </a:ext>
            </a:extLst>
          </p:cNvPr>
          <p:cNvSpPr txBox="1">
            <a:spLocks noGrp="1"/>
          </p:cNvSpPr>
          <p:nvPr>
            <p:ph type="title"/>
          </p:nvPr>
        </p:nvSpPr>
        <p:spPr>
          <a:xfrm>
            <a:off x="582600" y="3565924"/>
            <a:ext cx="11026800" cy="67710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chemeClr val="lt1"/>
              </a:buClr>
              <a:buSzPts val="2500"/>
              <a:buFont typeface="Arial"/>
              <a:buNone/>
            </a:pPr>
            <a:r>
              <a:rPr lang="en-US" sz="4400" b="1" dirty="0"/>
              <a:t>Rent Ready Pilot</a:t>
            </a:r>
            <a:endParaRPr sz="4400" b="1" dirty="0"/>
          </a:p>
        </p:txBody>
      </p:sp>
      <p:sp>
        <p:nvSpPr>
          <p:cNvPr id="259" name="Google Shape;259;g29e2ea4731b_0_223">
            <a:extLst>
              <a:ext uri="{FF2B5EF4-FFF2-40B4-BE49-F238E27FC236}">
                <a16:creationId xmlns:a16="http://schemas.microsoft.com/office/drawing/2014/main" id="{B5658638-05D9-39F2-160A-9BE7B660C352}"/>
              </a:ext>
            </a:extLst>
          </p:cNvPr>
          <p:cNvSpPr txBox="1">
            <a:spLocks noGrp="1"/>
          </p:cNvSpPr>
          <p:nvPr>
            <p:ph type="ftr" idx="11"/>
          </p:nvPr>
        </p:nvSpPr>
        <p:spPr>
          <a:xfrm>
            <a:off x="582600" y="6457891"/>
            <a:ext cx="9020400" cy="1539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a:t>© Homes For Good</a:t>
            </a:r>
            <a:endParaRPr/>
          </a:p>
        </p:txBody>
      </p:sp>
    </p:spTree>
    <p:extLst>
      <p:ext uri="{BB962C8B-B14F-4D97-AF65-F5344CB8AC3E}">
        <p14:creationId xmlns:p14="http://schemas.microsoft.com/office/powerpoint/2010/main" val="50241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99">
          <a:extLst>
            <a:ext uri="{FF2B5EF4-FFF2-40B4-BE49-F238E27FC236}">
              <a16:creationId xmlns:a16="http://schemas.microsoft.com/office/drawing/2014/main" id="{25911445-4871-DC18-B2BB-F1DC5FF099C9}"/>
            </a:ext>
          </a:extLst>
        </p:cNvPr>
        <p:cNvGrpSpPr/>
        <p:nvPr/>
      </p:nvGrpSpPr>
      <p:grpSpPr>
        <a:xfrm>
          <a:off x="0" y="0"/>
          <a:ext cx="0" cy="0"/>
          <a:chOff x="0" y="0"/>
          <a:chExt cx="0" cy="0"/>
        </a:xfrm>
      </p:grpSpPr>
      <p:sp>
        <p:nvSpPr>
          <p:cNvPr id="300" name="Google Shape;300;g29e2eaeb60e_1_9">
            <a:extLst>
              <a:ext uri="{FF2B5EF4-FFF2-40B4-BE49-F238E27FC236}">
                <a16:creationId xmlns:a16="http://schemas.microsoft.com/office/drawing/2014/main" id="{ADD8C2EC-480D-272C-5303-D6C21E107AE5}"/>
              </a:ext>
            </a:extLst>
          </p:cNvPr>
          <p:cNvSpPr txBox="1">
            <a:spLocks noGrp="1"/>
          </p:cNvSpPr>
          <p:nvPr>
            <p:ph type="sldNum" idx="12"/>
          </p:nvPr>
        </p:nvSpPr>
        <p:spPr>
          <a:xfrm>
            <a:off x="11249400" y="6457891"/>
            <a:ext cx="360000" cy="153888"/>
          </a:xfrm>
        </p:spPr>
        <p:txBody>
          <a:bodyPr spcFirstLastPara="1" wrap="square" lIns="0" tIns="0" rIns="0" bIns="0" anchor="t" anchorCtr="0">
            <a:spAutoFit/>
          </a:bodyPr>
          <a:lstStyle/>
          <a:p>
            <a:pPr lvl="0"/>
            <a:fld id="{00000000-1234-1234-1234-123412341234}" type="slidenum">
              <a:rPr lang="en-GB"/>
              <a:pPr lvl="0"/>
              <a:t>51</a:t>
            </a:fld>
            <a:endParaRPr lang="en-GB"/>
          </a:p>
        </p:txBody>
      </p:sp>
      <p:sp>
        <p:nvSpPr>
          <p:cNvPr id="301" name="Google Shape;301;g29e2eaeb60e_1_9">
            <a:extLst>
              <a:ext uri="{FF2B5EF4-FFF2-40B4-BE49-F238E27FC236}">
                <a16:creationId xmlns:a16="http://schemas.microsoft.com/office/drawing/2014/main" id="{1C44A24F-CCBB-B648-F12F-887C0198D9E5}"/>
              </a:ext>
            </a:extLst>
          </p:cNvPr>
          <p:cNvSpPr txBox="1">
            <a:spLocks noGrp="1"/>
          </p:cNvSpPr>
          <p:nvPr>
            <p:ph type="title"/>
          </p:nvPr>
        </p:nvSpPr>
        <p:spPr>
          <a:xfrm>
            <a:off x="582600" y="644548"/>
            <a:ext cx="11026800" cy="387798"/>
          </a:xfrm>
        </p:spPr>
        <p:txBody>
          <a:bodyPr spcFirstLastPara="1" wrap="square" lIns="0" tIns="0" rIns="0" bIns="0" anchor="t" anchorCtr="0">
            <a:spAutoFit/>
          </a:bodyPr>
          <a:lstStyle/>
          <a:p>
            <a:pPr lvl="0"/>
            <a:r>
              <a:rPr lang="en-US" sz="2800" b="1" dirty="0">
                <a:solidFill>
                  <a:srgbClr val="E47D3C"/>
                </a:solidFill>
              </a:rPr>
              <a:t>18 </a:t>
            </a:r>
            <a:r>
              <a:rPr lang="en-US" sz="2800" b="1" dirty="0" err="1">
                <a:solidFill>
                  <a:srgbClr val="E47D3C"/>
                </a:solidFill>
              </a:rPr>
              <a:t>Trainard</a:t>
            </a:r>
            <a:r>
              <a:rPr lang="en-US" sz="2800" b="1" dirty="0">
                <a:solidFill>
                  <a:srgbClr val="E47D3C"/>
                </a:solidFill>
              </a:rPr>
              <a:t> Ave</a:t>
            </a:r>
          </a:p>
        </p:txBody>
      </p:sp>
      <p:sp>
        <p:nvSpPr>
          <p:cNvPr id="302" name="Google Shape;302;g29e2eaeb60e_1_9">
            <a:extLst>
              <a:ext uri="{FF2B5EF4-FFF2-40B4-BE49-F238E27FC236}">
                <a16:creationId xmlns:a16="http://schemas.microsoft.com/office/drawing/2014/main" id="{7EC6DD27-B957-EBB3-A63C-49AC7205C559}"/>
              </a:ext>
            </a:extLst>
          </p:cNvPr>
          <p:cNvSpPr txBox="1">
            <a:spLocks noGrp="1"/>
          </p:cNvSpPr>
          <p:nvPr>
            <p:ph type="body" idx="1"/>
          </p:nvPr>
        </p:nvSpPr>
        <p:spPr>
          <a:xfrm>
            <a:off x="582600" y="1366679"/>
            <a:ext cx="5335200" cy="4392000"/>
          </a:xfrm>
        </p:spPr>
        <p:txBody>
          <a:bodyPr spcFirstLastPara="1" wrap="square" lIns="0" tIns="0" rIns="0" bIns="0" anchor="t" anchorCtr="0">
            <a:noAutofit/>
          </a:bodyPr>
          <a:lstStyle/>
          <a:p>
            <a:pPr lvl="0"/>
            <a:endParaRPr lang="en-US" dirty="0"/>
          </a:p>
          <a:p>
            <a:pPr lvl="0"/>
            <a:endParaRPr lang="en-US" dirty="0"/>
          </a:p>
          <a:p>
            <a:pPr marL="571500" lvl="0" indent="-342900">
              <a:buFont typeface="Arial" panose="020B0604020202020204" pitchFamily="34" charset="0"/>
              <a:buChar char="•"/>
            </a:pPr>
            <a:r>
              <a:rPr lang="en-US" b="1" dirty="0">
                <a:solidFill>
                  <a:schemeClr val="tx1"/>
                </a:solidFill>
              </a:rPr>
              <a:t>Empty for around 6 Years</a:t>
            </a:r>
          </a:p>
          <a:p>
            <a:pPr lvl="0"/>
            <a:endParaRPr lang="en-US" b="1" dirty="0">
              <a:solidFill>
                <a:schemeClr val="tx1"/>
              </a:solidFill>
            </a:endParaRPr>
          </a:p>
          <a:p>
            <a:pPr marL="571500" lvl="0" indent="-342900">
              <a:buFont typeface="Arial" panose="020B0604020202020204" pitchFamily="34" charset="0"/>
              <a:buChar char="•"/>
            </a:pPr>
            <a:r>
              <a:rPr lang="en-US" b="1" dirty="0">
                <a:solidFill>
                  <a:schemeClr val="tx1"/>
                </a:solidFill>
              </a:rPr>
              <a:t>Share expertise with owners</a:t>
            </a:r>
          </a:p>
          <a:p>
            <a:pPr lvl="0"/>
            <a:endParaRPr lang="en-US" b="1" dirty="0">
              <a:solidFill>
                <a:schemeClr val="tx1"/>
              </a:solidFill>
            </a:endParaRPr>
          </a:p>
          <a:p>
            <a:pPr marL="571500" lvl="0" indent="-342900">
              <a:buFont typeface="Arial" panose="020B0604020202020204" pitchFamily="34" charset="0"/>
              <a:buChar char="•"/>
            </a:pPr>
            <a:r>
              <a:rPr lang="en-US" b="1" dirty="0">
                <a:solidFill>
                  <a:schemeClr val="tx1"/>
                </a:solidFill>
              </a:rPr>
              <a:t>2 Bedroom Conversion</a:t>
            </a:r>
          </a:p>
          <a:p>
            <a:pPr lvl="0"/>
            <a:endParaRPr lang="en-US" b="1" dirty="0">
              <a:solidFill>
                <a:schemeClr val="tx1"/>
              </a:solidFill>
            </a:endParaRPr>
          </a:p>
          <a:p>
            <a:pPr marL="571500" lvl="0" indent="-342900">
              <a:buFont typeface="Arial" panose="020B0604020202020204" pitchFamily="34" charset="0"/>
              <a:buChar char="•"/>
            </a:pPr>
            <a:r>
              <a:rPr lang="en-US" b="1" dirty="0">
                <a:solidFill>
                  <a:schemeClr val="tx1"/>
                </a:solidFill>
              </a:rPr>
              <a:t>Rent Ready pilot</a:t>
            </a:r>
          </a:p>
        </p:txBody>
      </p:sp>
      <p:sp>
        <p:nvSpPr>
          <p:cNvPr id="13" name="Text Placeholder 12">
            <a:extLst>
              <a:ext uri="{FF2B5EF4-FFF2-40B4-BE49-F238E27FC236}">
                <a16:creationId xmlns:a16="http://schemas.microsoft.com/office/drawing/2014/main" id="{DCB53342-9B52-7B62-8B49-A6FFD2C36512}"/>
              </a:ext>
            </a:extLst>
          </p:cNvPr>
          <p:cNvSpPr>
            <a:spLocks noGrp="1"/>
          </p:cNvSpPr>
          <p:nvPr>
            <p:ph type="body" idx="2"/>
          </p:nvPr>
        </p:nvSpPr>
        <p:spPr/>
        <p:txBody>
          <a:bodyPr/>
          <a:lstStyle/>
          <a:p>
            <a:endParaRPr lang="en-GB"/>
          </a:p>
        </p:txBody>
      </p:sp>
      <p:pic>
        <p:nvPicPr>
          <p:cNvPr id="304" name="Google Shape;304;g29e2eaeb60e_1_9">
            <a:extLst>
              <a:ext uri="{FF2B5EF4-FFF2-40B4-BE49-F238E27FC236}">
                <a16:creationId xmlns:a16="http://schemas.microsoft.com/office/drawing/2014/main" id="{FBC94A20-8E89-C826-A4CE-34D5BF03F56E}"/>
              </a:ext>
            </a:extLst>
          </p:cNvPr>
          <p:cNvPicPr preferRelativeResize="0"/>
          <p:nvPr/>
        </p:nvPicPr>
        <p:blipFill>
          <a:blip r:embed="rId3" cstate="screen">
            <a:extLst>
              <a:ext uri="{28A0092B-C50C-407E-A947-70E740481C1C}">
                <a14:useLocalDpi xmlns:a14="http://schemas.microsoft.com/office/drawing/2010/main"/>
              </a:ext>
            </a:extLst>
          </a:blip>
          <a:srcRect/>
          <a:stretch/>
        </p:blipFill>
        <p:spPr>
          <a:xfrm>
            <a:off x="5769429" y="1"/>
            <a:ext cx="6422570" cy="6611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870303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E63E6231-C28C-AABA-9F62-EB96F4A17155}"/>
            </a:ext>
          </a:extLst>
        </p:cNvPr>
        <p:cNvGrpSpPr/>
        <p:nvPr/>
      </p:nvGrpSpPr>
      <p:grpSpPr>
        <a:xfrm>
          <a:off x="0" y="0"/>
          <a:ext cx="0" cy="0"/>
          <a:chOff x="0" y="0"/>
          <a:chExt cx="0" cy="0"/>
        </a:xfrm>
      </p:grpSpPr>
      <p:sp>
        <p:nvSpPr>
          <p:cNvPr id="372" name="Google Shape;372;p29">
            <a:extLst>
              <a:ext uri="{FF2B5EF4-FFF2-40B4-BE49-F238E27FC236}">
                <a16:creationId xmlns:a16="http://schemas.microsoft.com/office/drawing/2014/main" id="{3F770064-197E-A731-A803-D0E6C7ECC6FE}"/>
              </a:ext>
            </a:extLst>
          </p:cNvPr>
          <p:cNvSpPr txBox="1">
            <a:spLocks noGrp="1"/>
          </p:cNvSpPr>
          <p:nvPr>
            <p:ph type="ftr" idx="11"/>
          </p:nvPr>
        </p:nvSpPr>
        <p:spPr>
          <a:xfrm>
            <a:off x="582600" y="6457891"/>
            <a:ext cx="9020400" cy="15388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a:t>© Homes For Good</a:t>
            </a:r>
            <a:endParaRPr/>
          </a:p>
        </p:txBody>
      </p:sp>
      <p:sp>
        <p:nvSpPr>
          <p:cNvPr id="373" name="Google Shape;373;p29">
            <a:extLst>
              <a:ext uri="{FF2B5EF4-FFF2-40B4-BE49-F238E27FC236}">
                <a16:creationId xmlns:a16="http://schemas.microsoft.com/office/drawing/2014/main" id="{AFC04745-8F3A-4CAB-1C71-51CC98647BD1}"/>
              </a:ext>
            </a:extLst>
          </p:cNvPr>
          <p:cNvSpPr txBox="1">
            <a:spLocks noGrp="1"/>
          </p:cNvSpPr>
          <p:nvPr>
            <p:ph type="sldNum" idx="12"/>
          </p:nvPr>
        </p:nvSpPr>
        <p:spPr>
          <a:xfrm>
            <a:off x="11249400" y="6457891"/>
            <a:ext cx="360000" cy="153888"/>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1000"/>
              <a:buNone/>
            </a:pPr>
            <a:fld id="{00000000-1234-1234-1234-123412341234}" type="slidenum">
              <a:rPr lang="en-GB"/>
              <a:t>52</a:t>
            </a:fld>
            <a:endParaRPr/>
          </a:p>
        </p:txBody>
      </p:sp>
      <p:sp>
        <p:nvSpPr>
          <p:cNvPr id="375" name="Google Shape;375;p29">
            <a:extLst>
              <a:ext uri="{FF2B5EF4-FFF2-40B4-BE49-F238E27FC236}">
                <a16:creationId xmlns:a16="http://schemas.microsoft.com/office/drawing/2014/main" id="{D2657D74-E5FF-A6C2-29F4-26F7842BF9BD}"/>
              </a:ext>
            </a:extLst>
          </p:cNvPr>
          <p:cNvSpPr txBox="1">
            <a:spLocks noGrp="1"/>
          </p:cNvSpPr>
          <p:nvPr>
            <p:ph type="body" idx="1"/>
          </p:nvPr>
        </p:nvSpPr>
        <p:spPr>
          <a:xfrm>
            <a:off x="1879550" y="644554"/>
            <a:ext cx="10237800" cy="8922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800"/>
              <a:buNone/>
            </a:pPr>
            <a:r>
              <a:rPr lang="en-GB" sz="4000" b="1" dirty="0"/>
              <a:t> </a:t>
            </a:r>
            <a:endParaRPr sz="3700" dirty="0"/>
          </a:p>
          <a:p>
            <a:pPr marL="342900" lvl="0" indent="-184150" algn="l" rtl="0">
              <a:lnSpc>
                <a:spcPct val="100000"/>
              </a:lnSpc>
              <a:spcBef>
                <a:spcPts val="0"/>
              </a:spcBef>
              <a:spcAft>
                <a:spcPts val="0"/>
              </a:spcAft>
              <a:buClr>
                <a:schemeClr val="accent1"/>
              </a:buClr>
              <a:buSzPts val="2500"/>
              <a:buFont typeface="Arial"/>
              <a:buNone/>
            </a:pPr>
            <a:endParaRPr dirty="0"/>
          </a:p>
        </p:txBody>
      </p:sp>
      <p:pic>
        <p:nvPicPr>
          <p:cNvPr id="376" name="Google Shape;376;p29">
            <a:extLst>
              <a:ext uri="{FF2B5EF4-FFF2-40B4-BE49-F238E27FC236}">
                <a16:creationId xmlns:a16="http://schemas.microsoft.com/office/drawing/2014/main" id="{77BF6DBF-E675-31F3-C54F-0E76C229A49D}"/>
              </a:ext>
            </a:extLst>
          </p:cNvPr>
          <p:cNvPicPr preferRelativeResize="0"/>
          <p:nvPr/>
        </p:nvPicPr>
        <p:blipFill>
          <a:blip r:embed="rId3" cstate="screen">
            <a:extLst>
              <a:ext uri="{28A0092B-C50C-407E-A947-70E740481C1C}">
                <a14:useLocalDpi xmlns:a14="http://schemas.microsoft.com/office/drawing/2010/main"/>
              </a:ext>
            </a:extLst>
          </a:blip>
          <a:srcRect/>
          <a:stretch/>
        </p:blipFill>
        <p:spPr>
          <a:xfrm>
            <a:off x="588810" y="76200"/>
            <a:ext cx="5507190" cy="6781800"/>
          </a:xfrm>
          <a:prstGeom prst="rect">
            <a:avLst/>
          </a:prstGeom>
          <a:noFill/>
          <a:ln>
            <a:noFill/>
          </a:ln>
        </p:spPr>
      </p:pic>
      <p:pic>
        <p:nvPicPr>
          <p:cNvPr id="377" name="Google Shape;377;p29">
            <a:extLst>
              <a:ext uri="{FF2B5EF4-FFF2-40B4-BE49-F238E27FC236}">
                <a16:creationId xmlns:a16="http://schemas.microsoft.com/office/drawing/2014/main" id="{3006F9AC-B941-252D-3A67-ACB531F1870A}"/>
              </a:ext>
            </a:extLst>
          </p:cNvPr>
          <p:cNvPicPr preferRelativeResize="0"/>
          <p:nvPr/>
        </p:nvPicPr>
        <p:blipFill>
          <a:blip r:embed="rId4" cstate="screen">
            <a:extLst>
              <a:ext uri="{28A0092B-C50C-407E-A947-70E740481C1C}">
                <a14:useLocalDpi xmlns:a14="http://schemas.microsoft.com/office/drawing/2010/main"/>
              </a:ext>
            </a:extLst>
          </a:blip>
          <a:srcRect/>
          <a:stretch/>
        </p:blipFill>
        <p:spPr>
          <a:xfrm>
            <a:off x="6738827" y="76200"/>
            <a:ext cx="5115716" cy="6705600"/>
          </a:xfrm>
          <a:prstGeom prst="rect">
            <a:avLst/>
          </a:prstGeom>
          <a:noFill/>
          <a:ln>
            <a:noFill/>
          </a:ln>
        </p:spPr>
      </p:pic>
    </p:spTree>
    <p:extLst>
      <p:ext uri="{BB962C8B-B14F-4D97-AF65-F5344CB8AC3E}">
        <p14:creationId xmlns:p14="http://schemas.microsoft.com/office/powerpoint/2010/main" val="235843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1F75C1F1-F817-3B2E-FF29-07BDD603D817}"/>
            </a:ext>
          </a:extLst>
        </p:cNvPr>
        <p:cNvGrpSpPr/>
        <p:nvPr/>
      </p:nvGrpSpPr>
      <p:grpSpPr>
        <a:xfrm>
          <a:off x="0" y="0"/>
          <a:ext cx="0" cy="0"/>
          <a:chOff x="0" y="0"/>
          <a:chExt cx="0" cy="0"/>
        </a:xfrm>
      </p:grpSpPr>
      <p:sp>
        <p:nvSpPr>
          <p:cNvPr id="372" name="Google Shape;372;p29">
            <a:extLst>
              <a:ext uri="{FF2B5EF4-FFF2-40B4-BE49-F238E27FC236}">
                <a16:creationId xmlns:a16="http://schemas.microsoft.com/office/drawing/2014/main" id="{279ECA54-E2E7-19D0-DB85-1BA1C76FAF0F}"/>
              </a:ext>
            </a:extLst>
          </p:cNvPr>
          <p:cNvSpPr txBox="1">
            <a:spLocks noGrp="1"/>
          </p:cNvSpPr>
          <p:nvPr>
            <p:ph type="ftr" idx="11"/>
          </p:nvPr>
        </p:nvSpPr>
        <p:spPr>
          <a:xfrm>
            <a:off x="582600" y="6457891"/>
            <a:ext cx="9020400" cy="15388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a:t>© Homes For Good</a:t>
            </a:r>
            <a:endParaRPr/>
          </a:p>
        </p:txBody>
      </p:sp>
      <p:sp>
        <p:nvSpPr>
          <p:cNvPr id="373" name="Google Shape;373;p29">
            <a:extLst>
              <a:ext uri="{FF2B5EF4-FFF2-40B4-BE49-F238E27FC236}">
                <a16:creationId xmlns:a16="http://schemas.microsoft.com/office/drawing/2014/main" id="{1250B612-9A5C-B6FD-3A04-378DD2D21E38}"/>
              </a:ext>
            </a:extLst>
          </p:cNvPr>
          <p:cNvSpPr txBox="1">
            <a:spLocks noGrp="1"/>
          </p:cNvSpPr>
          <p:nvPr>
            <p:ph type="sldNum" idx="12"/>
          </p:nvPr>
        </p:nvSpPr>
        <p:spPr>
          <a:xfrm>
            <a:off x="11249400" y="6457891"/>
            <a:ext cx="360000" cy="153888"/>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1000"/>
              <a:buNone/>
            </a:pPr>
            <a:fld id="{00000000-1234-1234-1234-123412341234}" type="slidenum">
              <a:rPr lang="en-GB"/>
              <a:t>53</a:t>
            </a:fld>
            <a:endParaRPr/>
          </a:p>
        </p:txBody>
      </p:sp>
      <p:sp>
        <p:nvSpPr>
          <p:cNvPr id="375" name="Google Shape;375;p29">
            <a:extLst>
              <a:ext uri="{FF2B5EF4-FFF2-40B4-BE49-F238E27FC236}">
                <a16:creationId xmlns:a16="http://schemas.microsoft.com/office/drawing/2014/main" id="{ADEC2480-7F7D-147A-7E8A-694D7271D8CC}"/>
              </a:ext>
            </a:extLst>
          </p:cNvPr>
          <p:cNvSpPr txBox="1">
            <a:spLocks noGrp="1"/>
          </p:cNvSpPr>
          <p:nvPr>
            <p:ph type="body" idx="1"/>
          </p:nvPr>
        </p:nvSpPr>
        <p:spPr>
          <a:xfrm>
            <a:off x="1879550" y="644554"/>
            <a:ext cx="10237800" cy="8922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800"/>
              <a:buNone/>
            </a:pPr>
            <a:r>
              <a:rPr lang="en-GB" sz="4000" b="1" dirty="0"/>
              <a:t> </a:t>
            </a:r>
            <a:endParaRPr sz="3700" dirty="0"/>
          </a:p>
          <a:p>
            <a:pPr marL="342900" lvl="0" indent="-184150" algn="l" rtl="0">
              <a:lnSpc>
                <a:spcPct val="100000"/>
              </a:lnSpc>
              <a:spcBef>
                <a:spcPts val="0"/>
              </a:spcBef>
              <a:spcAft>
                <a:spcPts val="0"/>
              </a:spcAft>
              <a:buClr>
                <a:schemeClr val="accent1"/>
              </a:buClr>
              <a:buSzPts val="2500"/>
              <a:buFont typeface="Arial"/>
              <a:buNone/>
            </a:pPr>
            <a:endParaRPr dirty="0"/>
          </a:p>
        </p:txBody>
      </p:sp>
      <p:pic>
        <p:nvPicPr>
          <p:cNvPr id="376" name="Google Shape;376;p29">
            <a:extLst>
              <a:ext uri="{FF2B5EF4-FFF2-40B4-BE49-F238E27FC236}">
                <a16:creationId xmlns:a16="http://schemas.microsoft.com/office/drawing/2014/main" id="{5763B066-737D-41EA-FEC3-B46F1014813D}"/>
              </a:ext>
            </a:extLst>
          </p:cNvPr>
          <p:cNvPicPr preferRelativeResize="0"/>
          <p:nvPr/>
        </p:nvPicPr>
        <p:blipFill>
          <a:blip r:embed="rId3" cstate="screen">
            <a:extLst>
              <a:ext uri="{28A0092B-C50C-407E-A947-70E740481C1C}">
                <a14:useLocalDpi xmlns:a14="http://schemas.microsoft.com/office/drawing/2010/main"/>
              </a:ext>
            </a:extLst>
          </a:blip>
          <a:srcRect/>
          <a:stretch/>
        </p:blipFill>
        <p:spPr>
          <a:xfrm>
            <a:off x="370114" y="0"/>
            <a:ext cx="5638800" cy="6857999"/>
          </a:xfrm>
          <a:prstGeom prst="rect">
            <a:avLst/>
          </a:prstGeom>
          <a:noFill/>
          <a:ln>
            <a:noFill/>
          </a:ln>
        </p:spPr>
      </p:pic>
      <p:pic>
        <p:nvPicPr>
          <p:cNvPr id="377" name="Google Shape;377;p29">
            <a:extLst>
              <a:ext uri="{FF2B5EF4-FFF2-40B4-BE49-F238E27FC236}">
                <a16:creationId xmlns:a16="http://schemas.microsoft.com/office/drawing/2014/main" id="{B5AB1832-6AEA-84D5-8AB1-5178A1823615}"/>
              </a:ext>
            </a:extLst>
          </p:cNvPr>
          <p:cNvPicPr preferRelativeResize="0"/>
          <p:nvPr/>
        </p:nvPicPr>
        <p:blipFill>
          <a:blip r:embed="rId4" cstate="screen">
            <a:extLst>
              <a:ext uri="{28A0092B-C50C-407E-A947-70E740481C1C}">
                <a14:useLocalDpi xmlns:a14="http://schemas.microsoft.com/office/drawing/2010/main"/>
              </a:ext>
            </a:extLst>
          </a:blip>
          <a:srcRect/>
          <a:stretch/>
        </p:blipFill>
        <p:spPr>
          <a:xfrm>
            <a:off x="6291942" y="1"/>
            <a:ext cx="5825407" cy="6858000"/>
          </a:xfrm>
          <a:prstGeom prst="rect">
            <a:avLst/>
          </a:prstGeom>
          <a:noFill/>
          <a:ln>
            <a:noFill/>
          </a:ln>
        </p:spPr>
      </p:pic>
    </p:spTree>
    <p:extLst>
      <p:ext uri="{BB962C8B-B14F-4D97-AF65-F5344CB8AC3E}">
        <p14:creationId xmlns:p14="http://schemas.microsoft.com/office/powerpoint/2010/main" val="183956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99">
          <a:extLst>
            <a:ext uri="{FF2B5EF4-FFF2-40B4-BE49-F238E27FC236}">
              <a16:creationId xmlns:a16="http://schemas.microsoft.com/office/drawing/2014/main" id="{AF6693CC-3FCA-0126-9DAF-A03B14E3E8A0}"/>
            </a:ext>
          </a:extLst>
        </p:cNvPr>
        <p:cNvGrpSpPr/>
        <p:nvPr/>
      </p:nvGrpSpPr>
      <p:grpSpPr>
        <a:xfrm>
          <a:off x="0" y="0"/>
          <a:ext cx="0" cy="0"/>
          <a:chOff x="0" y="0"/>
          <a:chExt cx="0" cy="0"/>
        </a:xfrm>
      </p:grpSpPr>
      <p:sp>
        <p:nvSpPr>
          <p:cNvPr id="300" name="Google Shape;300;g29e2eaeb60e_1_9">
            <a:extLst>
              <a:ext uri="{FF2B5EF4-FFF2-40B4-BE49-F238E27FC236}">
                <a16:creationId xmlns:a16="http://schemas.microsoft.com/office/drawing/2014/main" id="{F61DDCC1-C247-4B5A-B614-94EC9EEC4E79}"/>
              </a:ext>
            </a:extLst>
          </p:cNvPr>
          <p:cNvSpPr txBox="1">
            <a:spLocks noGrp="1"/>
          </p:cNvSpPr>
          <p:nvPr>
            <p:ph type="sldNum" idx="12"/>
          </p:nvPr>
        </p:nvSpPr>
        <p:spPr>
          <a:xfrm>
            <a:off x="11249400" y="6457891"/>
            <a:ext cx="360000" cy="153888"/>
          </a:xfrm>
        </p:spPr>
        <p:txBody>
          <a:bodyPr spcFirstLastPara="1" wrap="square" lIns="0" tIns="0" rIns="0" bIns="0" anchor="t" anchorCtr="0">
            <a:spAutoFit/>
          </a:bodyPr>
          <a:lstStyle/>
          <a:p>
            <a:pPr lvl="0"/>
            <a:fld id="{00000000-1234-1234-1234-123412341234}" type="slidenum">
              <a:rPr lang="en-GB"/>
              <a:pPr lvl="0"/>
              <a:t>54</a:t>
            </a:fld>
            <a:endParaRPr lang="en-GB"/>
          </a:p>
        </p:txBody>
      </p:sp>
      <p:sp>
        <p:nvSpPr>
          <p:cNvPr id="301" name="Google Shape;301;g29e2eaeb60e_1_9">
            <a:extLst>
              <a:ext uri="{FF2B5EF4-FFF2-40B4-BE49-F238E27FC236}">
                <a16:creationId xmlns:a16="http://schemas.microsoft.com/office/drawing/2014/main" id="{06B52746-604D-0B67-C5B4-351B73BDEDA2}"/>
              </a:ext>
            </a:extLst>
          </p:cNvPr>
          <p:cNvSpPr txBox="1">
            <a:spLocks noGrp="1"/>
          </p:cNvSpPr>
          <p:nvPr>
            <p:ph type="title"/>
          </p:nvPr>
        </p:nvSpPr>
        <p:spPr>
          <a:xfrm>
            <a:off x="582600" y="644548"/>
            <a:ext cx="11026800" cy="387798"/>
          </a:xfrm>
        </p:spPr>
        <p:txBody>
          <a:bodyPr spcFirstLastPara="1" wrap="square" lIns="0" tIns="0" rIns="0" bIns="0" anchor="t" anchorCtr="0">
            <a:spAutoFit/>
          </a:bodyPr>
          <a:lstStyle/>
          <a:p>
            <a:pPr lvl="0"/>
            <a:r>
              <a:rPr lang="en-US" sz="2800" b="1" dirty="0">
                <a:solidFill>
                  <a:srgbClr val="E47D3C"/>
                </a:solidFill>
              </a:rPr>
              <a:t>18 </a:t>
            </a:r>
            <a:r>
              <a:rPr lang="en-US" sz="2800" b="1" dirty="0" err="1">
                <a:solidFill>
                  <a:srgbClr val="E47D3C"/>
                </a:solidFill>
              </a:rPr>
              <a:t>Trainard</a:t>
            </a:r>
            <a:r>
              <a:rPr lang="en-US" sz="2800" b="1" dirty="0">
                <a:solidFill>
                  <a:srgbClr val="E47D3C"/>
                </a:solidFill>
              </a:rPr>
              <a:t> Ave</a:t>
            </a:r>
          </a:p>
        </p:txBody>
      </p:sp>
      <p:sp>
        <p:nvSpPr>
          <p:cNvPr id="302" name="Google Shape;302;g29e2eaeb60e_1_9">
            <a:extLst>
              <a:ext uri="{FF2B5EF4-FFF2-40B4-BE49-F238E27FC236}">
                <a16:creationId xmlns:a16="http://schemas.microsoft.com/office/drawing/2014/main" id="{5ACA4D3E-444D-AC7D-8E97-5504CD9F04A8}"/>
              </a:ext>
            </a:extLst>
          </p:cNvPr>
          <p:cNvSpPr txBox="1">
            <a:spLocks noGrp="1"/>
          </p:cNvSpPr>
          <p:nvPr>
            <p:ph type="body" idx="1"/>
          </p:nvPr>
        </p:nvSpPr>
        <p:spPr>
          <a:xfrm>
            <a:off x="582600" y="1366679"/>
            <a:ext cx="5335200" cy="4392000"/>
          </a:xfrm>
        </p:spPr>
        <p:txBody>
          <a:bodyPr spcFirstLastPara="1" wrap="square" lIns="0" tIns="0" rIns="0" bIns="0" anchor="t" anchorCtr="0">
            <a:noAutofit/>
          </a:bodyPr>
          <a:lstStyle/>
          <a:p>
            <a:pPr marL="571500" lvl="0" indent="-342900">
              <a:buFont typeface="Arial" panose="020B0604020202020204" pitchFamily="34" charset="0"/>
              <a:buChar char="•"/>
            </a:pPr>
            <a:r>
              <a:rPr lang="en-US" dirty="0">
                <a:solidFill>
                  <a:schemeClr val="tx1"/>
                </a:solidFill>
              </a:rPr>
              <a:t>Work closely with owners</a:t>
            </a:r>
          </a:p>
          <a:p>
            <a:pPr marL="571500" lvl="0" indent="-342900">
              <a:buFont typeface="Arial" panose="020B0604020202020204" pitchFamily="34" charset="0"/>
              <a:buChar char="•"/>
            </a:pPr>
            <a:endParaRPr lang="en-US" dirty="0">
              <a:solidFill>
                <a:schemeClr val="tx1"/>
              </a:solidFill>
            </a:endParaRPr>
          </a:p>
          <a:p>
            <a:pPr marL="571500" lvl="0" indent="-342900">
              <a:buFont typeface="Arial" panose="020B0604020202020204" pitchFamily="34" charset="0"/>
              <a:buChar char="•"/>
            </a:pPr>
            <a:r>
              <a:rPr lang="en-US" dirty="0">
                <a:solidFill>
                  <a:schemeClr val="tx1"/>
                </a:solidFill>
              </a:rPr>
              <a:t>Produce plans</a:t>
            </a:r>
          </a:p>
          <a:p>
            <a:pPr marL="571500" lvl="0" indent="-342900">
              <a:buFont typeface="Arial" panose="020B0604020202020204" pitchFamily="34" charset="0"/>
              <a:buChar char="•"/>
            </a:pPr>
            <a:endParaRPr lang="en-US" dirty="0">
              <a:solidFill>
                <a:schemeClr val="tx1"/>
              </a:solidFill>
            </a:endParaRPr>
          </a:p>
          <a:p>
            <a:pPr marL="571500" lvl="0" indent="-342900">
              <a:buFont typeface="Arial" panose="020B0604020202020204" pitchFamily="34" charset="0"/>
              <a:buChar char="•"/>
            </a:pPr>
            <a:r>
              <a:rPr lang="en-US" dirty="0">
                <a:solidFill>
                  <a:schemeClr val="tx1"/>
                </a:solidFill>
              </a:rPr>
              <a:t>Apply for Building Warrant</a:t>
            </a:r>
          </a:p>
          <a:p>
            <a:pPr marL="571500" lvl="0" indent="-342900">
              <a:buFont typeface="Arial" panose="020B0604020202020204" pitchFamily="34" charset="0"/>
              <a:buChar char="•"/>
            </a:pPr>
            <a:endParaRPr lang="en-US" dirty="0">
              <a:solidFill>
                <a:schemeClr val="tx1"/>
              </a:solidFill>
            </a:endParaRPr>
          </a:p>
          <a:p>
            <a:pPr marL="571500" lvl="0" indent="-342900">
              <a:buFont typeface="Arial" panose="020B0604020202020204" pitchFamily="34" charset="0"/>
              <a:buChar char="•"/>
            </a:pPr>
            <a:r>
              <a:rPr lang="en-US" dirty="0">
                <a:solidFill>
                  <a:schemeClr val="tx1"/>
                </a:solidFill>
              </a:rPr>
              <a:t>Create Design Plan</a:t>
            </a:r>
          </a:p>
          <a:p>
            <a:pPr marL="571500" lvl="0" indent="-342900">
              <a:buFont typeface="Arial" panose="020B0604020202020204" pitchFamily="34" charset="0"/>
              <a:buChar char="•"/>
            </a:pPr>
            <a:endParaRPr lang="en-US" dirty="0">
              <a:solidFill>
                <a:schemeClr val="tx1"/>
              </a:solidFill>
            </a:endParaRPr>
          </a:p>
          <a:p>
            <a:pPr marL="571500" lvl="0" indent="-342900">
              <a:buFont typeface="Arial" panose="020B0604020202020204" pitchFamily="34" charset="0"/>
              <a:buChar char="•"/>
            </a:pPr>
            <a:r>
              <a:rPr lang="en-US" dirty="0">
                <a:solidFill>
                  <a:schemeClr val="tx1"/>
                </a:solidFill>
              </a:rPr>
              <a:t>Gather quotes</a:t>
            </a:r>
          </a:p>
          <a:p>
            <a:pPr marL="571500" lvl="0" indent="-342900">
              <a:buFont typeface="Arial" panose="020B0604020202020204" pitchFamily="34" charset="0"/>
              <a:buChar char="•"/>
            </a:pPr>
            <a:endParaRPr lang="en-US" dirty="0">
              <a:solidFill>
                <a:schemeClr val="tx1"/>
              </a:solidFill>
            </a:endParaRPr>
          </a:p>
          <a:p>
            <a:pPr marL="571500" lvl="0" indent="-342900">
              <a:buFont typeface="Arial" panose="020B0604020202020204" pitchFamily="34" charset="0"/>
              <a:buChar char="•"/>
            </a:pPr>
            <a:r>
              <a:rPr lang="en-US" dirty="0">
                <a:solidFill>
                  <a:schemeClr val="tx1"/>
                </a:solidFill>
              </a:rPr>
              <a:t> Manage Refurb</a:t>
            </a:r>
          </a:p>
          <a:p>
            <a:pPr marL="571500" lvl="0" indent="-342900">
              <a:buFont typeface="Arial" panose="020B0604020202020204" pitchFamily="34" charset="0"/>
              <a:buChar char="•"/>
            </a:pPr>
            <a:endParaRPr lang="en-US" dirty="0"/>
          </a:p>
          <a:p>
            <a:pPr marL="571500" lvl="0" indent="-342900">
              <a:buFont typeface="Arial" panose="020B0604020202020204" pitchFamily="34" charset="0"/>
              <a:buChar char="•"/>
            </a:pPr>
            <a:endParaRPr lang="en-US" dirty="0"/>
          </a:p>
          <a:p>
            <a:pPr lvl="0"/>
            <a:endParaRPr lang="en-US" dirty="0"/>
          </a:p>
          <a:p>
            <a:pPr marL="571500" lvl="0" indent="-342900">
              <a:buFont typeface="Arial" panose="020B0604020202020204" pitchFamily="34" charset="0"/>
              <a:buChar char="•"/>
            </a:pPr>
            <a:endParaRPr lang="en-US" dirty="0"/>
          </a:p>
        </p:txBody>
      </p:sp>
      <p:sp>
        <p:nvSpPr>
          <p:cNvPr id="13" name="Text Placeholder 12">
            <a:extLst>
              <a:ext uri="{FF2B5EF4-FFF2-40B4-BE49-F238E27FC236}">
                <a16:creationId xmlns:a16="http://schemas.microsoft.com/office/drawing/2014/main" id="{37CCF950-C72E-C798-E337-CAD634EB253E}"/>
              </a:ext>
            </a:extLst>
          </p:cNvPr>
          <p:cNvSpPr>
            <a:spLocks noGrp="1"/>
          </p:cNvSpPr>
          <p:nvPr>
            <p:ph type="body" idx="2"/>
          </p:nvPr>
        </p:nvSpPr>
        <p:spPr/>
        <p:txBody>
          <a:bodyPr/>
          <a:lstStyle/>
          <a:p>
            <a:endParaRPr lang="en-GB"/>
          </a:p>
        </p:txBody>
      </p:sp>
      <p:pic>
        <p:nvPicPr>
          <p:cNvPr id="304" name="Google Shape;304;g29e2eaeb60e_1_9">
            <a:extLst>
              <a:ext uri="{FF2B5EF4-FFF2-40B4-BE49-F238E27FC236}">
                <a16:creationId xmlns:a16="http://schemas.microsoft.com/office/drawing/2014/main" id="{D6EB7FA7-6231-B309-8F07-AA884B11A857}"/>
              </a:ext>
            </a:extLst>
          </p:cNvPr>
          <p:cNvPicPr preferRelativeResize="0"/>
          <p:nvPr/>
        </p:nvPicPr>
        <p:blipFill>
          <a:blip r:embed="rId3" cstate="screen">
            <a:extLst>
              <a:ext uri="{28A0092B-C50C-407E-A947-70E740481C1C}">
                <a14:useLocalDpi xmlns:a14="http://schemas.microsoft.com/office/drawing/2010/main"/>
              </a:ext>
            </a:extLst>
          </a:blip>
          <a:srcRect/>
          <a:stretch/>
        </p:blipFill>
        <p:spPr>
          <a:xfrm>
            <a:off x="6096000" y="1"/>
            <a:ext cx="6096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251755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47D3C"/>
        </a:solidFill>
        <a:effectLst/>
      </p:bgPr>
    </p:bg>
    <p:spTree>
      <p:nvGrpSpPr>
        <p:cNvPr id="1" name="Shape 257">
          <a:extLst>
            <a:ext uri="{FF2B5EF4-FFF2-40B4-BE49-F238E27FC236}">
              <a16:creationId xmlns:a16="http://schemas.microsoft.com/office/drawing/2014/main" id="{AAC2D6B2-4E84-3FB6-0895-2D75F733B54E}"/>
            </a:ext>
          </a:extLst>
        </p:cNvPr>
        <p:cNvGrpSpPr/>
        <p:nvPr/>
      </p:nvGrpSpPr>
      <p:grpSpPr>
        <a:xfrm>
          <a:off x="0" y="0"/>
          <a:ext cx="0" cy="0"/>
          <a:chOff x="0" y="0"/>
          <a:chExt cx="0" cy="0"/>
        </a:xfrm>
      </p:grpSpPr>
      <p:sp>
        <p:nvSpPr>
          <p:cNvPr id="258" name="Google Shape;258;g29e2ea4731b_0_223">
            <a:extLst>
              <a:ext uri="{FF2B5EF4-FFF2-40B4-BE49-F238E27FC236}">
                <a16:creationId xmlns:a16="http://schemas.microsoft.com/office/drawing/2014/main" id="{DF21D597-C02B-6ABD-0EB7-4D74FDF342DA}"/>
              </a:ext>
            </a:extLst>
          </p:cNvPr>
          <p:cNvSpPr txBox="1">
            <a:spLocks noGrp="1"/>
          </p:cNvSpPr>
          <p:nvPr>
            <p:ph type="title"/>
          </p:nvPr>
        </p:nvSpPr>
        <p:spPr>
          <a:xfrm>
            <a:off x="582600" y="3565924"/>
            <a:ext cx="11026800" cy="67710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chemeClr val="lt1"/>
              </a:buClr>
              <a:buSzPts val="2500"/>
              <a:buFont typeface="Arial"/>
              <a:buNone/>
            </a:pPr>
            <a:r>
              <a:rPr lang="en-US" sz="4400" b="1" dirty="0"/>
              <a:t>Dyke St - Film</a:t>
            </a:r>
            <a:endParaRPr sz="4400" b="1" dirty="0"/>
          </a:p>
        </p:txBody>
      </p:sp>
      <p:sp>
        <p:nvSpPr>
          <p:cNvPr id="259" name="Google Shape;259;g29e2ea4731b_0_223">
            <a:extLst>
              <a:ext uri="{FF2B5EF4-FFF2-40B4-BE49-F238E27FC236}">
                <a16:creationId xmlns:a16="http://schemas.microsoft.com/office/drawing/2014/main" id="{DBFBC78D-8F9A-1A98-925F-987A40639831}"/>
              </a:ext>
            </a:extLst>
          </p:cNvPr>
          <p:cNvSpPr txBox="1">
            <a:spLocks noGrp="1"/>
          </p:cNvSpPr>
          <p:nvPr>
            <p:ph type="ftr" idx="11"/>
          </p:nvPr>
        </p:nvSpPr>
        <p:spPr>
          <a:xfrm>
            <a:off x="582600" y="6457891"/>
            <a:ext cx="9020400" cy="1539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a:t>© Homes For Good</a:t>
            </a:r>
            <a:endParaRPr/>
          </a:p>
        </p:txBody>
      </p:sp>
    </p:spTree>
    <p:extLst>
      <p:ext uri="{BB962C8B-B14F-4D97-AF65-F5344CB8AC3E}">
        <p14:creationId xmlns:p14="http://schemas.microsoft.com/office/powerpoint/2010/main" val="288967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uilding with a tree shadow&#10;&#10;Description automatically generated">
            <a:extLst>
              <a:ext uri="{FF2B5EF4-FFF2-40B4-BE49-F238E27FC236}">
                <a16:creationId xmlns:a16="http://schemas.microsoft.com/office/drawing/2014/main" id="{95EF8986-4DFB-787C-F5FE-FFD4A53726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018" y="-64046"/>
            <a:ext cx="12390781" cy="6976151"/>
          </a:xfrm>
          <a:prstGeom prst="rect">
            <a:avLst/>
          </a:prstGeom>
        </p:spPr>
      </p:pic>
      <p:grpSp>
        <p:nvGrpSpPr>
          <p:cNvPr id="7" name="Group 6">
            <a:extLst>
              <a:ext uri="{FF2B5EF4-FFF2-40B4-BE49-F238E27FC236}">
                <a16:creationId xmlns:a16="http://schemas.microsoft.com/office/drawing/2014/main" id="{77C160B1-7EBB-F09D-1507-D6CE45E6AC9E}"/>
              </a:ext>
            </a:extLst>
          </p:cNvPr>
          <p:cNvGrpSpPr/>
          <p:nvPr/>
        </p:nvGrpSpPr>
        <p:grpSpPr>
          <a:xfrm>
            <a:off x="4467638" y="3163658"/>
            <a:ext cx="3256723" cy="523220"/>
            <a:chOff x="3916017" y="3163658"/>
            <a:chExt cx="3256723" cy="523220"/>
          </a:xfrm>
        </p:grpSpPr>
        <p:sp>
          <p:nvSpPr>
            <p:cNvPr id="5" name="TextBox 4">
              <a:extLst>
                <a:ext uri="{FF2B5EF4-FFF2-40B4-BE49-F238E27FC236}">
                  <a16:creationId xmlns:a16="http://schemas.microsoft.com/office/drawing/2014/main" id="{6A6CED84-5836-8FE1-8444-7A9FBBE2FFFC}"/>
                </a:ext>
              </a:extLst>
            </p:cNvPr>
            <p:cNvSpPr txBox="1"/>
            <p:nvPr/>
          </p:nvSpPr>
          <p:spPr>
            <a:xfrm>
              <a:off x="3916017" y="3163658"/>
              <a:ext cx="2948609" cy="523220"/>
            </a:xfrm>
            <a:prstGeom prst="rect">
              <a:avLst/>
            </a:prstGeom>
            <a:noFill/>
          </p:spPr>
          <p:txBody>
            <a:bodyPr wrap="square" rtlCol="0">
              <a:spAutoFit/>
            </a:bodyPr>
            <a:lstStyle/>
            <a:p>
              <a:r>
                <a:rPr lang="en-US" sz="2800" b="1" dirty="0">
                  <a:solidFill>
                    <a:schemeClr val="bg1"/>
                  </a:solidFill>
                  <a:hlinkClick r:id="rId3">
                    <a:extLst>
                      <a:ext uri="{A12FA001-AC4F-418D-AE19-62706E023703}">
                        <ahyp:hlinkClr xmlns:ahyp="http://schemas.microsoft.com/office/drawing/2018/hyperlinkcolor" val="tx"/>
                      </a:ext>
                    </a:extLst>
                  </a:hlinkClick>
                </a:rPr>
                <a:t>WATCH THE VIDEO</a:t>
              </a:r>
              <a:endParaRPr lang="en-US" sz="2800" b="1" dirty="0">
                <a:solidFill>
                  <a:schemeClr val="bg1"/>
                </a:solidFill>
              </a:endParaRPr>
            </a:p>
          </p:txBody>
        </p:sp>
        <p:sp>
          <p:nvSpPr>
            <p:cNvPr id="6" name="Triangle 5">
              <a:extLst>
                <a:ext uri="{FF2B5EF4-FFF2-40B4-BE49-F238E27FC236}">
                  <a16:creationId xmlns:a16="http://schemas.microsoft.com/office/drawing/2014/main" id="{5191A1A4-BA2E-A881-DF45-BE8FA8BF2DA9}"/>
                </a:ext>
              </a:extLst>
            </p:cNvPr>
            <p:cNvSpPr/>
            <p:nvPr/>
          </p:nvSpPr>
          <p:spPr>
            <a:xfrm rot="5400000">
              <a:off x="6858114" y="3279608"/>
              <a:ext cx="337931" cy="29132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CBFC9BF9-0302-5ECD-02F6-1B79DA6078B1}"/>
              </a:ext>
            </a:extLst>
          </p:cNvPr>
          <p:cNvSpPr/>
          <p:nvPr/>
        </p:nvSpPr>
        <p:spPr>
          <a:xfrm>
            <a:off x="4215847" y="3061252"/>
            <a:ext cx="3747052" cy="72555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451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E47D3C"/>
        </a:solidFill>
        <a:effectLst/>
      </p:bgPr>
    </p:bg>
    <p:spTree>
      <p:nvGrpSpPr>
        <p:cNvPr id="1" name="Shape 217"/>
        <p:cNvGrpSpPr/>
        <p:nvPr/>
      </p:nvGrpSpPr>
      <p:grpSpPr>
        <a:xfrm>
          <a:off x="0" y="0"/>
          <a:ext cx="0" cy="0"/>
          <a:chOff x="0" y="0"/>
          <a:chExt cx="0" cy="0"/>
        </a:xfrm>
      </p:grpSpPr>
      <p:sp>
        <p:nvSpPr>
          <p:cNvPr id="218" name="Google Shape;218;p1"/>
          <p:cNvSpPr txBox="1">
            <a:spLocks noGrp="1"/>
          </p:cNvSpPr>
          <p:nvPr>
            <p:ph type="title"/>
          </p:nvPr>
        </p:nvSpPr>
        <p:spPr>
          <a:xfrm>
            <a:off x="3422320" y="3565924"/>
            <a:ext cx="8187000" cy="241604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chemeClr val="lt1"/>
              </a:buClr>
              <a:buSzPts val="2500"/>
              <a:buFont typeface="Arial"/>
              <a:buNone/>
            </a:pPr>
            <a:r>
              <a:rPr lang="en-GB" sz="3200" b="1" dirty="0"/>
              <a:t>Scottish Empty Homes Conference 2024</a:t>
            </a:r>
            <a:br>
              <a:rPr lang="en-GB" b="1" dirty="0"/>
            </a:br>
            <a:br>
              <a:rPr lang="en-GB" b="1" dirty="0"/>
            </a:br>
            <a:r>
              <a:rPr lang="en-GB" b="1" dirty="0"/>
              <a:t>Susan </a:t>
            </a:r>
            <a:r>
              <a:rPr lang="en-GB" b="1" dirty="0" err="1"/>
              <a:t>Aktemel</a:t>
            </a:r>
            <a:r>
              <a:rPr lang="en-GB" b="1" dirty="0"/>
              <a:t>; Founder and CEO</a:t>
            </a:r>
            <a:br>
              <a:rPr lang="en-GB" b="1" dirty="0"/>
            </a:br>
            <a:br>
              <a:rPr lang="en-GB" b="1" dirty="0"/>
            </a:br>
            <a:r>
              <a:rPr lang="en-GB" b="1" dirty="0"/>
              <a:t>Barry Sweeney; Head of Acquisitions and Assets</a:t>
            </a:r>
            <a:br>
              <a:rPr lang="en-GB" b="1" dirty="0"/>
            </a:br>
            <a:endParaRPr b="1" dirty="0"/>
          </a:p>
        </p:txBody>
      </p:sp>
    </p:spTree>
    <p:extLst>
      <p:ext uri="{BB962C8B-B14F-4D97-AF65-F5344CB8AC3E}">
        <p14:creationId xmlns:p14="http://schemas.microsoft.com/office/powerpoint/2010/main" val="30279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50D9CD-CF13-B576-0B44-275C3A613DE0}"/>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DE301943-B245-B107-2AC4-170F4E2BD4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07888" y="2424722"/>
            <a:ext cx="6176224" cy="2933913"/>
          </a:xfrm>
          <a:prstGeom prst="rect">
            <a:avLst/>
          </a:prstGeom>
        </p:spPr>
      </p:pic>
      <p:pic>
        <p:nvPicPr>
          <p:cNvPr id="13" name="Picture 12">
            <a:extLst>
              <a:ext uri="{FF2B5EF4-FFF2-40B4-BE49-F238E27FC236}">
                <a16:creationId xmlns:a16="http://schemas.microsoft.com/office/drawing/2014/main" id="{F8CD027C-EBF4-20D1-1133-BB54E44BB2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76846" y="215370"/>
            <a:ext cx="3838308" cy="1993982"/>
          </a:xfrm>
          <a:prstGeom prst="rect">
            <a:avLst/>
          </a:prstGeom>
        </p:spPr>
      </p:pic>
      <p:sp>
        <p:nvSpPr>
          <p:cNvPr id="2" name="Title 1">
            <a:extLst>
              <a:ext uri="{FF2B5EF4-FFF2-40B4-BE49-F238E27FC236}">
                <a16:creationId xmlns:a16="http://schemas.microsoft.com/office/drawing/2014/main" id="{CB048F97-9362-6F43-F0E5-FF07B02093FA}"/>
              </a:ext>
            </a:extLst>
          </p:cNvPr>
          <p:cNvSpPr txBox="1">
            <a:spLocks/>
          </p:cNvSpPr>
          <p:nvPr/>
        </p:nvSpPr>
        <p:spPr>
          <a:xfrm>
            <a:off x="3051594" y="5574005"/>
            <a:ext cx="6088811" cy="106862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dirty="0">
                <a:solidFill>
                  <a:schemeClr val="bg1"/>
                </a:solidFill>
                <a:latin typeface="Filson Soft" panose="00000400000000000000" pitchFamily="50" charset="0"/>
              </a:rPr>
              <a:t>Community-led housing </a:t>
            </a:r>
            <a:r>
              <a:rPr lang="en-GB" sz="3200" b="1" dirty="0">
                <a:solidFill>
                  <a:schemeClr val="bg1"/>
                </a:solidFill>
                <a:latin typeface="Filson Soft" panose="00000400000000000000" pitchFamily="50" charset="0"/>
              </a:rPr>
              <a:t>Southeast Scotland</a:t>
            </a:r>
          </a:p>
        </p:txBody>
      </p:sp>
    </p:spTree>
    <p:extLst>
      <p:ext uri="{BB962C8B-B14F-4D97-AF65-F5344CB8AC3E}">
        <p14:creationId xmlns:p14="http://schemas.microsoft.com/office/powerpoint/2010/main" val="3592288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318D8-16F1-54BF-E05D-C2A7C6FB6D5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DB20097-7D76-06F3-1CF6-E1BDF65388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B7121E-394C-85D7-A4B8-6DB9CA81BABD}"/>
              </a:ext>
            </a:extLst>
          </p:cNvPr>
          <p:cNvSpPr>
            <a:spLocks noGrp="1"/>
          </p:cNvSpPr>
          <p:nvPr>
            <p:ph type="title"/>
          </p:nvPr>
        </p:nvSpPr>
        <p:spPr>
          <a:xfrm>
            <a:off x="838200" y="365125"/>
            <a:ext cx="6088811" cy="1325563"/>
          </a:xfrm>
        </p:spPr>
        <p:txBody>
          <a:bodyPr>
            <a:normAutofit/>
          </a:bodyPr>
          <a:lstStyle/>
          <a:p>
            <a:r>
              <a:rPr lang="en-GB" sz="3200" b="1" dirty="0">
                <a:solidFill>
                  <a:schemeClr val="bg1"/>
                </a:solidFill>
                <a:latin typeface="Filson Soft" panose="00000400000000000000" pitchFamily="50" charset="0"/>
              </a:rPr>
              <a:t>SOSCH – who we are</a:t>
            </a:r>
          </a:p>
        </p:txBody>
      </p:sp>
      <p:sp>
        <p:nvSpPr>
          <p:cNvPr id="3" name="Content Placeholder 2">
            <a:extLst>
              <a:ext uri="{FF2B5EF4-FFF2-40B4-BE49-F238E27FC236}">
                <a16:creationId xmlns:a16="http://schemas.microsoft.com/office/drawing/2014/main" id="{F50C3830-F218-D89D-72F2-FE4CEF882B1E}"/>
              </a:ext>
            </a:extLst>
          </p:cNvPr>
          <p:cNvSpPr>
            <a:spLocks noGrp="1"/>
          </p:cNvSpPr>
          <p:nvPr>
            <p:ph idx="1"/>
          </p:nvPr>
        </p:nvSpPr>
        <p:spPr>
          <a:xfrm>
            <a:off x="916186" y="1607289"/>
            <a:ext cx="7149512" cy="4549296"/>
          </a:xfrm>
        </p:spPr>
        <p:txBody>
          <a:bodyPr>
            <a:noAutofit/>
          </a:bodyPr>
          <a:lstStyle/>
          <a:p>
            <a:pPr marL="0" indent="0">
              <a:spcBef>
                <a:spcPts val="2400"/>
              </a:spcBef>
              <a:buNone/>
            </a:pPr>
            <a:r>
              <a:rPr lang="en-GB" sz="2600" dirty="0">
                <a:solidFill>
                  <a:schemeClr val="bg1"/>
                </a:solidFill>
                <a:latin typeface="Ebrima" panose="02000000000000000000" pitchFamily="2" charset="0"/>
                <a:ea typeface="Ebrima" panose="02000000000000000000" pitchFamily="2" charset="0"/>
                <a:cs typeface="Ebrima" panose="02000000000000000000" pitchFamily="2" charset="0"/>
              </a:rPr>
              <a:t>SOSCH is Southern Scotland’s </a:t>
            </a:r>
            <a:r>
              <a:rPr lang="en-GB" sz="2600" b="1" dirty="0">
                <a:solidFill>
                  <a:schemeClr val="bg1"/>
                </a:solidFill>
                <a:latin typeface="Ebrima" panose="02000000000000000000" pitchFamily="2" charset="0"/>
                <a:ea typeface="Ebrima" panose="02000000000000000000" pitchFamily="2" charset="0"/>
                <a:cs typeface="Ebrima" panose="02000000000000000000" pitchFamily="2" charset="0"/>
              </a:rPr>
              <a:t>community-led housing enabler</a:t>
            </a:r>
            <a:r>
              <a:rPr lang="en-GB" sz="2600" dirty="0">
                <a:solidFill>
                  <a:schemeClr val="bg1"/>
                </a:solidFill>
                <a:latin typeface="Ebrima" panose="02000000000000000000" pitchFamily="2" charset="0"/>
                <a:ea typeface="Ebrima" panose="02000000000000000000" pitchFamily="2" charset="0"/>
                <a:cs typeface="Ebrima" panose="02000000000000000000" pitchFamily="2" charset="0"/>
              </a:rPr>
              <a:t>. SOSCH is recognised as the regional delivery partner for CLH in </a:t>
            </a:r>
            <a:r>
              <a:rPr lang="en-GB" sz="2600" dirty="0" err="1">
                <a:solidFill>
                  <a:schemeClr val="bg1"/>
                </a:solidFill>
                <a:latin typeface="Ebrima" panose="02000000000000000000" pitchFamily="2" charset="0"/>
                <a:ea typeface="Ebrima" panose="02000000000000000000" pitchFamily="2" charset="0"/>
                <a:cs typeface="Ebrima" panose="02000000000000000000" pitchFamily="2" charset="0"/>
              </a:rPr>
              <a:t>ScotGov’s</a:t>
            </a:r>
            <a:r>
              <a:rPr lang="en-GB" sz="2600" dirty="0">
                <a:solidFill>
                  <a:schemeClr val="bg1"/>
                </a:solidFill>
                <a:latin typeface="Ebrima" panose="02000000000000000000" pitchFamily="2" charset="0"/>
                <a:ea typeface="Ebrima" panose="02000000000000000000" pitchFamily="2" charset="0"/>
                <a:cs typeface="Ebrima" panose="02000000000000000000" pitchFamily="2" charset="0"/>
              </a:rPr>
              <a:t> Rural and Islands Housing Action Plan, 2023.</a:t>
            </a:r>
          </a:p>
          <a:p>
            <a:pPr marL="0" indent="0">
              <a:spcBef>
                <a:spcPts val="2400"/>
              </a:spcBef>
              <a:buNone/>
            </a:pPr>
            <a:r>
              <a:rPr lang="en-GB" sz="2600" dirty="0">
                <a:solidFill>
                  <a:schemeClr val="bg1"/>
                </a:solidFill>
                <a:latin typeface="Ebrima" panose="02000000000000000000" pitchFamily="2" charset="0"/>
                <a:ea typeface="Ebrima" panose="02000000000000000000" pitchFamily="2" charset="0"/>
                <a:cs typeface="Ebrima" panose="02000000000000000000" pitchFamily="2" charset="0"/>
              </a:rPr>
              <a:t>SOSCH was founded to address a </a:t>
            </a:r>
            <a:r>
              <a:rPr lang="en-US" sz="2600" dirty="0">
                <a:solidFill>
                  <a:schemeClr val="bg1"/>
                </a:solidFill>
                <a:latin typeface="Ebrima" panose="02000000000000000000" pitchFamily="2" charset="0"/>
                <a:ea typeface="Ebrima" panose="02000000000000000000" pitchFamily="2" charset="0"/>
                <a:cs typeface="Ebrima" panose="02000000000000000000" pitchFamily="2" charset="0"/>
              </a:rPr>
              <a:t>shortfall in rural housing supply in Southwest Scotland. In 2020, SOSCH expanded its geography to cover whole of Southern Scotland.</a:t>
            </a:r>
            <a:endParaRPr lang="en-GB" sz="26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0" indent="0">
              <a:spcBef>
                <a:spcPts val="2400"/>
              </a:spcBef>
              <a:buNone/>
            </a:pPr>
            <a:r>
              <a:rPr lang="en-GB" sz="2600" dirty="0">
                <a:solidFill>
                  <a:schemeClr val="bg1"/>
                </a:solidFill>
                <a:latin typeface="Ebrima" panose="02000000000000000000" pitchFamily="2" charset="0"/>
                <a:ea typeface="Ebrima" panose="02000000000000000000" pitchFamily="2" charset="0"/>
                <a:cs typeface="Ebrima" panose="02000000000000000000" pitchFamily="2" charset="0"/>
              </a:rPr>
              <a:t>SOSCH have a track record of delivery and have a pipeline of CLH projects with communities across the region.</a:t>
            </a:r>
          </a:p>
        </p:txBody>
      </p:sp>
      <p:pic>
        <p:nvPicPr>
          <p:cNvPr id="7" name="Picture 6">
            <a:extLst>
              <a:ext uri="{FF2B5EF4-FFF2-40B4-BE49-F238E27FC236}">
                <a16:creationId xmlns:a16="http://schemas.microsoft.com/office/drawing/2014/main" id="{86648E2B-4E0B-B0DA-C57E-5ACB5BE711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9556" y="2070339"/>
            <a:ext cx="4105371" cy="3472211"/>
          </a:xfrm>
          <a:prstGeom prst="rect">
            <a:avLst/>
          </a:prstGeom>
        </p:spPr>
      </p:pic>
      <p:pic>
        <p:nvPicPr>
          <p:cNvPr id="9" name="Picture 8">
            <a:extLst>
              <a:ext uri="{FF2B5EF4-FFF2-40B4-BE49-F238E27FC236}">
                <a16:creationId xmlns:a16="http://schemas.microsoft.com/office/drawing/2014/main" id="{8C00603A-E214-E3D8-4725-0AA9264CB1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29065" y="4252823"/>
            <a:ext cx="359494" cy="895548"/>
          </a:xfrm>
          <a:prstGeom prst="rect">
            <a:avLst/>
          </a:prstGeom>
        </p:spPr>
      </p:pic>
    </p:spTree>
    <p:extLst>
      <p:ext uri="{BB962C8B-B14F-4D97-AF65-F5344CB8AC3E}">
        <p14:creationId xmlns:p14="http://schemas.microsoft.com/office/powerpoint/2010/main" val="1857469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30574" y="431800"/>
            <a:ext cx="7930853" cy="688971"/>
          </a:xfrm>
          <a:prstGeom prst="rect">
            <a:avLst/>
          </a:prstGeom>
        </p:spPr>
        <p:txBody>
          <a:bodyPr wrap="square" lIns="0" tIns="0" rIns="0" bIns="0" rtlCol="0" anchor="t">
            <a:spAutoFit/>
          </a:bodyPr>
          <a:lstStyle/>
          <a:p>
            <a:pPr algn="ctr">
              <a:lnSpc>
                <a:spcPts val="6230"/>
              </a:lnSpc>
            </a:pPr>
            <a:r>
              <a:rPr lang="en-US" sz="2925" dirty="0">
                <a:solidFill>
                  <a:srgbClr val="EE2737"/>
                </a:solidFill>
                <a:latin typeface="Montserrat Classic Bold"/>
              </a:rPr>
              <a:t>Auction House UK</a:t>
            </a:r>
            <a:r>
              <a:rPr lang="en-US" sz="2925" dirty="0">
                <a:solidFill>
                  <a:srgbClr val="0F2C50"/>
                </a:solidFill>
                <a:latin typeface="Montserrat Classic Bold"/>
              </a:rPr>
              <a:t> Figures for 2023</a:t>
            </a:r>
          </a:p>
        </p:txBody>
      </p:sp>
      <p:grpSp>
        <p:nvGrpSpPr>
          <p:cNvPr id="3" name="Group 3"/>
          <p:cNvGrpSpPr/>
          <p:nvPr/>
        </p:nvGrpSpPr>
        <p:grpSpPr>
          <a:xfrm>
            <a:off x="6350000" y="2320494"/>
            <a:ext cx="2217013" cy="221701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E2737"/>
            </a:solidFill>
          </p:spPr>
          <p:txBody>
            <a:bodyPr/>
            <a:lstStyle/>
            <a:p>
              <a:endParaRPr lang="en-GB" sz="1200"/>
            </a:p>
          </p:txBody>
        </p:sp>
        <p:sp>
          <p:nvSpPr>
            <p:cNvPr id="5" name="TextBox 5"/>
            <p:cNvSpPr txBox="1"/>
            <p:nvPr/>
          </p:nvSpPr>
          <p:spPr>
            <a:xfrm>
              <a:off x="76200" y="38100"/>
              <a:ext cx="660400" cy="698500"/>
            </a:xfrm>
            <a:prstGeom prst="rect">
              <a:avLst/>
            </a:prstGeom>
          </p:spPr>
          <p:txBody>
            <a:bodyPr lIns="36494" tIns="36494" rIns="36494" bIns="36494" rtlCol="0" anchor="ctr"/>
            <a:lstStyle/>
            <a:p>
              <a:pPr algn="ctr">
                <a:lnSpc>
                  <a:spcPts val="1773"/>
                </a:lnSpc>
              </a:pPr>
              <a:endParaRPr sz="1200"/>
            </a:p>
          </p:txBody>
        </p:sp>
      </p:grpSp>
      <p:grpSp>
        <p:nvGrpSpPr>
          <p:cNvPr id="6" name="Group 6"/>
          <p:cNvGrpSpPr/>
          <p:nvPr/>
        </p:nvGrpSpPr>
        <p:grpSpPr>
          <a:xfrm>
            <a:off x="9058942" y="2320494"/>
            <a:ext cx="2217013" cy="221701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F2C50"/>
            </a:solidFill>
          </p:spPr>
          <p:txBody>
            <a:bodyPr/>
            <a:lstStyle/>
            <a:p>
              <a:endParaRPr lang="en-GB" sz="1200"/>
            </a:p>
          </p:txBody>
        </p:sp>
        <p:sp>
          <p:nvSpPr>
            <p:cNvPr id="8" name="TextBox 8"/>
            <p:cNvSpPr txBox="1"/>
            <p:nvPr/>
          </p:nvSpPr>
          <p:spPr>
            <a:xfrm>
              <a:off x="76200" y="38100"/>
              <a:ext cx="660400" cy="698500"/>
            </a:xfrm>
            <a:prstGeom prst="rect">
              <a:avLst/>
            </a:prstGeom>
          </p:spPr>
          <p:txBody>
            <a:bodyPr lIns="36494" tIns="36494" rIns="36494" bIns="36494" rtlCol="0" anchor="ctr"/>
            <a:lstStyle/>
            <a:p>
              <a:pPr algn="ctr">
                <a:lnSpc>
                  <a:spcPts val="1773"/>
                </a:lnSpc>
              </a:pPr>
              <a:endParaRPr sz="1200"/>
            </a:p>
          </p:txBody>
        </p:sp>
      </p:grpSp>
      <p:grpSp>
        <p:nvGrpSpPr>
          <p:cNvPr id="9" name="Group 9"/>
          <p:cNvGrpSpPr/>
          <p:nvPr/>
        </p:nvGrpSpPr>
        <p:grpSpPr>
          <a:xfrm>
            <a:off x="3622726" y="2320494"/>
            <a:ext cx="2217013" cy="221701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F2C50"/>
            </a:solidFill>
          </p:spPr>
          <p:txBody>
            <a:bodyPr/>
            <a:lstStyle/>
            <a:p>
              <a:endParaRPr lang="en-GB" sz="1200"/>
            </a:p>
          </p:txBody>
        </p:sp>
        <p:sp>
          <p:nvSpPr>
            <p:cNvPr id="11" name="TextBox 11"/>
            <p:cNvSpPr txBox="1"/>
            <p:nvPr/>
          </p:nvSpPr>
          <p:spPr>
            <a:xfrm>
              <a:off x="76200" y="38100"/>
              <a:ext cx="660400" cy="698500"/>
            </a:xfrm>
            <a:prstGeom prst="rect">
              <a:avLst/>
            </a:prstGeom>
          </p:spPr>
          <p:txBody>
            <a:bodyPr lIns="36494" tIns="36494" rIns="36494" bIns="36494" rtlCol="0" anchor="ctr"/>
            <a:lstStyle/>
            <a:p>
              <a:pPr algn="ctr">
                <a:lnSpc>
                  <a:spcPts val="1773"/>
                </a:lnSpc>
              </a:pPr>
              <a:endParaRPr sz="1200"/>
            </a:p>
          </p:txBody>
        </p:sp>
      </p:grpSp>
      <p:grpSp>
        <p:nvGrpSpPr>
          <p:cNvPr id="12" name="Group 12"/>
          <p:cNvGrpSpPr/>
          <p:nvPr/>
        </p:nvGrpSpPr>
        <p:grpSpPr>
          <a:xfrm>
            <a:off x="930634" y="2320494"/>
            <a:ext cx="2217013" cy="221701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E2737"/>
            </a:solidFill>
          </p:spPr>
          <p:txBody>
            <a:bodyPr/>
            <a:lstStyle/>
            <a:p>
              <a:endParaRPr lang="en-GB" sz="1200"/>
            </a:p>
          </p:txBody>
        </p:sp>
        <p:sp>
          <p:nvSpPr>
            <p:cNvPr id="14" name="TextBox 14"/>
            <p:cNvSpPr txBox="1"/>
            <p:nvPr/>
          </p:nvSpPr>
          <p:spPr>
            <a:xfrm>
              <a:off x="76200" y="38100"/>
              <a:ext cx="660400" cy="698500"/>
            </a:xfrm>
            <a:prstGeom prst="rect">
              <a:avLst/>
            </a:prstGeom>
          </p:spPr>
          <p:txBody>
            <a:bodyPr lIns="36494" tIns="36494" rIns="36494" bIns="36494" rtlCol="0" anchor="ctr"/>
            <a:lstStyle/>
            <a:p>
              <a:pPr algn="ctr">
                <a:lnSpc>
                  <a:spcPts val="1773"/>
                </a:lnSpc>
              </a:pPr>
              <a:endParaRPr sz="1200"/>
            </a:p>
          </p:txBody>
        </p:sp>
      </p:grpSp>
      <p:sp>
        <p:nvSpPr>
          <p:cNvPr id="15" name="TextBox 15"/>
          <p:cNvSpPr txBox="1"/>
          <p:nvPr/>
        </p:nvSpPr>
        <p:spPr>
          <a:xfrm>
            <a:off x="3833755" y="2965599"/>
            <a:ext cx="1828800" cy="719556"/>
          </a:xfrm>
          <a:prstGeom prst="rect">
            <a:avLst/>
          </a:prstGeom>
        </p:spPr>
        <p:txBody>
          <a:bodyPr wrap="square" lIns="0" tIns="0" rIns="0" bIns="0" rtlCol="0" anchor="t">
            <a:spAutoFit/>
          </a:bodyPr>
          <a:lstStyle/>
          <a:p>
            <a:pPr algn="ctr">
              <a:lnSpc>
                <a:spcPts val="5927"/>
              </a:lnSpc>
            </a:pPr>
            <a:r>
              <a:rPr lang="en-US" sz="4800" dirty="0">
                <a:solidFill>
                  <a:srgbClr val="FFFFFF"/>
                </a:solidFill>
                <a:latin typeface="Montserrat Classic Bold"/>
              </a:rPr>
              <a:t>4,844</a:t>
            </a:r>
          </a:p>
        </p:txBody>
      </p:sp>
      <p:sp>
        <p:nvSpPr>
          <p:cNvPr id="16" name="TextBox 16"/>
          <p:cNvSpPr txBox="1"/>
          <p:nvPr/>
        </p:nvSpPr>
        <p:spPr>
          <a:xfrm>
            <a:off x="430155" y="2965599"/>
            <a:ext cx="3167171" cy="719556"/>
          </a:xfrm>
          <a:prstGeom prst="rect">
            <a:avLst/>
          </a:prstGeom>
        </p:spPr>
        <p:txBody>
          <a:bodyPr lIns="0" tIns="0" rIns="0" bIns="0" rtlCol="0" anchor="t">
            <a:spAutoFit/>
          </a:bodyPr>
          <a:lstStyle/>
          <a:p>
            <a:pPr algn="ctr">
              <a:lnSpc>
                <a:spcPts val="5927"/>
              </a:lnSpc>
            </a:pPr>
            <a:r>
              <a:rPr lang="en-US" sz="4800" dirty="0">
                <a:solidFill>
                  <a:srgbClr val="FFFFFF"/>
                </a:solidFill>
                <a:latin typeface="Montserrat Classic Bold"/>
              </a:rPr>
              <a:t>8,418</a:t>
            </a:r>
          </a:p>
        </p:txBody>
      </p:sp>
      <p:sp>
        <p:nvSpPr>
          <p:cNvPr id="17" name="TextBox 17"/>
          <p:cNvSpPr txBox="1"/>
          <p:nvPr/>
        </p:nvSpPr>
        <p:spPr>
          <a:xfrm>
            <a:off x="6627756" y="2820049"/>
            <a:ext cx="1600177" cy="756617"/>
          </a:xfrm>
          <a:prstGeom prst="rect">
            <a:avLst/>
          </a:prstGeom>
        </p:spPr>
        <p:txBody>
          <a:bodyPr wrap="square" lIns="0" tIns="0" rIns="0" bIns="0" rtlCol="0" anchor="t">
            <a:spAutoFit/>
          </a:bodyPr>
          <a:lstStyle/>
          <a:p>
            <a:pPr algn="ctr">
              <a:lnSpc>
                <a:spcPts val="5927"/>
              </a:lnSpc>
            </a:pPr>
            <a:r>
              <a:rPr lang="en-US" sz="5388" dirty="0">
                <a:solidFill>
                  <a:srgbClr val="FFFFFF"/>
                </a:solidFill>
                <a:latin typeface="Montserrat Classic Bold"/>
              </a:rPr>
              <a:t>71%</a:t>
            </a:r>
          </a:p>
        </p:txBody>
      </p:sp>
      <p:sp>
        <p:nvSpPr>
          <p:cNvPr id="18" name="TextBox 18"/>
          <p:cNvSpPr txBox="1"/>
          <p:nvPr/>
        </p:nvSpPr>
        <p:spPr>
          <a:xfrm>
            <a:off x="9218555" y="2863999"/>
            <a:ext cx="1905701" cy="1810047"/>
          </a:xfrm>
          <a:prstGeom prst="rect">
            <a:avLst/>
          </a:prstGeom>
        </p:spPr>
        <p:txBody>
          <a:bodyPr wrap="square" lIns="0" tIns="0" rIns="0" bIns="0" rtlCol="0" anchor="t">
            <a:spAutoFit/>
          </a:bodyPr>
          <a:lstStyle/>
          <a:p>
            <a:pPr algn="ctr">
              <a:lnSpc>
                <a:spcPts val="5927"/>
              </a:lnSpc>
            </a:pPr>
            <a:r>
              <a:rPr lang="en-US" sz="3600" dirty="0">
                <a:solidFill>
                  <a:srgbClr val="FFFFFF"/>
                </a:solidFill>
                <a:latin typeface="Montserrat Classic Bold"/>
              </a:rPr>
              <a:t>£641.6m</a:t>
            </a:r>
          </a:p>
          <a:p>
            <a:pPr algn="ctr">
              <a:lnSpc>
                <a:spcPts val="1895"/>
              </a:lnSpc>
            </a:pPr>
            <a:endParaRPr lang="en-US" sz="3600" dirty="0">
              <a:solidFill>
                <a:srgbClr val="FFFFFF"/>
              </a:solidFill>
              <a:latin typeface="Montserrat Classic Bold"/>
            </a:endParaRPr>
          </a:p>
        </p:txBody>
      </p:sp>
      <p:sp>
        <p:nvSpPr>
          <p:cNvPr id="19" name="TextBox 19"/>
          <p:cNvSpPr txBox="1"/>
          <p:nvPr/>
        </p:nvSpPr>
        <p:spPr>
          <a:xfrm>
            <a:off x="1242955" y="3676799"/>
            <a:ext cx="1623308" cy="237886"/>
          </a:xfrm>
          <a:prstGeom prst="rect">
            <a:avLst/>
          </a:prstGeom>
        </p:spPr>
        <p:txBody>
          <a:bodyPr lIns="0" tIns="0" rIns="0" bIns="0" rtlCol="0" anchor="t">
            <a:spAutoFit/>
          </a:bodyPr>
          <a:lstStyle/>
          <a:p>
            <a:pPr algn="ctr">
              <a:lnSpc>
                <a:spcPts val="2011"/>
              </a:lnSpc>
            </a:pPr>
            <a:r>
              <a:rPr lang="en-US" sz="1437" dirty="0">
                <a:solidFill>
                  <a:srgbClr val="FFFFFF"/>
                </a:solidFill>
                <a:latin typeface="Montserrat Classic"/>
              </a:rPr>
              <a:t>Lots entered</a:t>
            </a:r>
          </a:p>
        </p:txBody>
      </p:sp>
      <p:sp>
        <p:nvSpPr>
          <p:cNvPr id="20" name="TextBox 20"/>
          <p:cNvSpPr txBox="1"/>
          <p:nvPr/>
        </p:nvSpPr>
        <p:spPr>
          <a:xfrm>
            <a:off x="3937169" y="3703451"/>
            <a:ext cx="1623308" cy="237886"/>
          </a:xfrm>
          <a:prstGeom prst="rect">
            <a:avLst/>
          </a:prstGeom>
        </p:spPr>
        <p:txBody>
          <a:bodyPr lIns="0" tIns="0" rIns="0" bIns="0" rtlCol="0" anchor="t">
            <a:spAutoFit/>
          </a:bodyPr>
          <a:lstStyle/>
          <a:p>
            <a:pPr algn="ctr">
              <a:lnSpc>
                <a:spcPts val="2011"/>
              </a:lnSpc>
            </a:pPr>
            <a:r>
              <a:rPr lang="en-US" sz="1437">
                <a:solidFill>
                  <a:srgbClr val="FFFFFF"/>
                </a:solidFill>
                <a:latin typeface="Montserrat Classic"/>
              </a:rPr>
              <a:t>Lots sold</a:t>
            </a:r>
          </a:p>
        </p:txBody>
      </p:sp>
      <p:sp>
        <p:nvSpPr>
          <p:cNvPr id="21" name="TextBox 21"/>
          <p:cNvSpPr txBox="1"/>
          <p:nvPr/>
        </p:nvSpPr>
        <p:spPr>
          <a:xfrm>
            <a:off x="6646853" y="3576862"/>
            <a:ext cx="1623308" cy="494366"/>
          </a:xfrm>
          <a:prstGeom prst="rect">
            <a:avLst/>
          </a:prstGeom>
        </p:spPr>
        <p:txBody>
          <a:bodyPr lIns="0" tIns="0" rIns="0" bIns="0" rtlCol="0" anchor="t">
            <a:spAutoFit/>
          </a:bodyPr>
          <a:lstStyle/>
          <a:p>
            <a:pPr algn="ctr">
              <a:lnSpc>
                <a:spcPts val="2011"/>
              </a:lnSpc>
            </a:pPr>
            <a:r>
              <a:rPr lang="en-US" sz="1437">
                <a:solidFill>
                  <a:srgbClr val="FFFFFF"/>
                </a:solidFill>
                <a:latin typeface="Montserrat Classic"/>
              </a:rPr>
              <a:t>Average sold success rate</a:t>
            </a:r>
          </a:p>
        </p:txBody>
      </p:sp>
      <p:sp>
        <p:nvSpPr>
          <p:cNvPr id="22" name="TextBox 22"/>
          <p:cNvSpPr txBox="1"/>
          <p:nvPr/>
        </p:nvSpPr>
        <p:spPr>
          <a:xfrm>
            <a:off x="9370955" y="3575199"/>
            <a:ext cx="1623308" cy="494366"/>
          </a:xfrm>
          <a:prstGeom prst="rect">
            <a:avLst/>
          </a:prstGeom>
        </p:spPr>
        <p:txBody>
          <a:bodyPr lIns="0" tIns="0" rIns="0" bIns="0" rtlCol="0" anchor="t">
            <a:spAutoFit/>
          </a:bodyPr>
          <a:lstStyle/>
          <a:p>
            <a:pPr algn="ctr">
              <a:lnSpc>
                <a:spcPts val="2011"/>
              </a:lnSpc>
            </a:pPr>
            <a:r>
              <a:rPr lang="en-US" sz="1437" dirty="0">
                <a:solidFill>
                  <a:srgbClr val="FFFFFF"/>
                </a:solidFill>
                <a:latin typeface="Montserrat Classic"/>
              </a:rPr>
              <a:t>Total </a:t>
            </a:r>
          </a:p>
          <a:p>
            <a:pPr algn="ctr">
              <a:lnSpc>
                <a:spcPts val="2011"/>
              </a:lnSpc>
            </a:pPr>
            <a:r>
              <a:rPr lang="en-US" sz="1437" dirty="0">
                <a:solidFill>
                  <a:srgbClr val="FFFFFF"/>
                </a:solidFill>
                <a:latin typeface="Montserrat Classic"/>
              </a:rPr>
              <a:t>raised</a:t>
            </a:r>
          </a:p>
        </p:txBody>
      </p:sp>
      <p:pic>
        <p:nvPicPr>
          <p:cNvPr id="25" name="Picture 24" descr="A group of icons on a black background&#10;&#10;Description automatically generated">
            <a:extLst>
              <a:ext uri="{FF2B5EF4-FFF2-40B4-BE49-F238E27FC236}">
                <a16:creationId xmlns:a16="http://schemas.microsoft.com/office/drawing/2014/main" id="{9884AF2D-20F1-ACC8-2E28-D86909BBBD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922000" y="127000"/>
            <a:ext cx="1117600" cy="1323561"/>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9B85C4-C924-A58F-8E63-4F43DCC8B4E1}"/>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0" y="-25400"/>
            <a:ext cx="12192000" cy="6883400"/>
          </a:xfrm>
          <a:prstGeom prst="rect">
            <a:avLst/>
          </a:prstGeom>
        </p:spPr>
      </p:pic>
      <p:pic>
        <p:nvPicPr>
          <p:cNvPr id="6" name="Content Placeholder 5" descr="A brick building with a parking lot&#10;&#10;Description automatically generated">
            <a:extLst>
              <a:ext uri="{FF2B5EF4-FFF2-40B4-BE49-F238E27FC236}">
                <a16:creationId xmlns:a16="http://schemas.microsoft.com/office/drawing/2014/main" id="{DC583810-F552-CE27-5B5D-E6D898F064D7}"/>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833694" y="178594"/>
            <a:ext cx="3460912" cy="3026222"/>
          </a:xfrm>
          <a:ln w="38100">
            <a:solidFill>
              <a:schemeClr val="bg1"/>
            </a:solidFill>
          </a:ln>
        </p:spPr>
      </p:pic>
      <p:pic>
        <p:nvPicPr>
          <p:cNvPr id="10" name="Picture 9" descr="A white building with green trim&#10;&#10;Description automatically generated">
            <a:extLst>
              <a:ext uri="{FF2B5EF4-FFF2-40B4-BE49-F238E27FC236}">
                <a16:creationId xmlns:a16="http://schemas.microsoft.com/office/drawing/2014/main" id="{3D0A17C2-70FF-B607-48F9-443DECA7B1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33694" y="3479800"/>
            <a:ext cx="4548746" cy="3032497"/>
          </a:xfrm>
          <a:prstGeom prst="rect">
            <a:avLst/>
          </a:prstGeom>
          <a:ln w="38100">
            <a:solidFill>
              <a:schemeClr val="bg1"/>
            </a:solidFill>
          </a:ln>
        </p:spPr>
      </p:pic>
      <p:pic>
        <p:nvPicPr>
          <p:cNvPr id="12" name="Picture 11" descr="A building with a van parked in front of it&#10;&#10;Description automatically generated">
            <a:extLst>
              <a:ext uri="{FF2B5EF4-FFF2-40B4-BE49-F238E27FC236}">
                <a16:creationId xmlns:a16="http://schemas.microsoft.com/office/drawing/2014/main" id="{9204B9B2-9E19-D471-CE33-66C4B6BD38A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622888" y="3479800"/>
            <a:ext cx="3460912" cy="3026222"/>
          </a:xfrm>
          <a:prstGeom prst="rect">
            <a:avLst/>
          </a:prstGeom>
          <a:ln w="38100">
            <a:solidFill>
              <a:schemeClr val="bg1"/>
            </a:solidFill>
          </a:ln>
        </p:spPr>
      </p:pic>
      <p:pic>
        <p:nvPicPr>
          <p:cNvPr id="21" name="Picture 20" descr="A group of people working in a garden&#10;&#10;Description automatically generated">
            <a:extLst>
              <a:ext uri="{FF2B5EF4-FFF2-40B4-BE49-F238E27FC236}">
                <a16:creationId xmlns:a16="http://schemas.microsoft.com/office/drawing/2014/main" id="{6A068DB2-8E59-8E84-C9FB-1550DF1CF8E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35963" y="178594"/>
            <a:ext cx="4547837" cy="3032497"/>
          </a:xfrm>
          <a:prstGeom prst="rect">
            <a:avLst/>
          </a:prstGeom>
          <a:ln w="38100">
            <a:solidFill>
              <a:schemeClr val="bg1"/>
            </a:solidFill>
          </a:ln>
        </p:spPr>
      </p:pic>
      <p:sp>
        <p:nvSpPr>
          <p:cNvPr id="2" name="TextBox 1">
            <a:extLst>
              <a:ext uri="{FF2B5EF4-FFF2-40B4-BE49-F238E27FC236}">
                <a16:creationId xmlns:a16="http://schemas.microsoft.com/office/drawing/2014/main" id="{BAA289B0-C617-2717-AE5A-4548DA90584C}"/>
              </a:ext>
            </a:extLst>
          </p:cNvPr>
          <p:cNvSpPr txBox="1"/>
          <p:nvPr/>
        </p:nvSpPr>
        <p:spPr>
          <a:xfrm>
            <a:off x="10083800" y="1230040"/>
            <a:ext cx="2108199" cy="923330"/>
          </a:xfrm>
          <a:prstGeom prst="rect">
            <a:avLst/>
          </a:prstGeom>
          <a:noFill/>
        </p:spPr>
        <p:txBody>
          <a:bodyPr wrap="square" rtlCol="0">
            <a:spAutoFit/>
          </a:bodyPr>
          <a:lstStyle/>
          <a:p>
            <a:pPr algn="ctr"/>
            <a:r>
              <a:rPr lang="en-GB" b="1" dirty="0" err="1">
                <a:solidFill>
                  <a:schemeClr val="bg1"/>
                </a:solidFill>
                <a:latin typeface="Ebrima" panose="02000000000000000000" pitchFamily="2" charset="0"/>
                <a:ea typeface="Ebrima" panose="02000000000000000000" pitchFamily="2" charset="0"/>
                <a:cs typeface="Ebrima" panose="02000000000000000000" pitchFamily="2" charset="0"/>
              </a:rPr>
              <a:t>Glentrool</a:t>
            </a:r>
            <a:endParaRPr lang="en-GB" b="1" dirty="0">
              <a:solidFill>
                <a:schemeClr val="bg1"/>
              </a:solidFill>
              <a:latin typeface="Ebrima" panose="02000000000000000000" pitchFamily="2" charset="0"/>
              <a:ea typeface="Ebrima" panose="02000000000000000000" pitchFamily="2" charset="0"/>
              <a:cs typeface="Ebrima" panose="02000000000000000000" pitchFamily="2" charset="0"/>
            </a:endParaRPr>
          </a:p>
          <a:p>
            <a:pPr algn="ctr"/>
            <a:r>
              <a:rPr lang="en-GB" dirty="0">
                <a:solidFill>
                  <a:schemeClr val="bg1"/>
                </a:solidFill>
                <a:latin typeface="Ebrima" panose="02000000000000000000" pitchFamily="2" charset="0"/>
                <a:ea typeface="Ebrima" panose="02000000000000000000" pitchFamily="2" charset="0"/>
                <a:cs typeface="Ebrima" panose="02000000000000000000" pitchFamily="2" charset="0"/>
              </a:rPr>
              <a:t>Hive &amp; Housing Regeneration </a:t>
            </a:r>
          </a:p>
        </p:txBody>
      </p:sp>
      <p:sp>
        <p:nvSpPr>
          <p:cNvPr id="3" name="TextBox 2">
            <a:extLst>
              <a:ext uri="{FF2B5EF4-FFF2-40B4-BE49-F238E27FC236}">
                <a16:creationId xmlns:a16="http://schemas.microsoft.com/office/drawing/2014/main" id="{027BC5AD-5D02-8CF8-7875-72B483979D99}"/>
              </a:ext>
            </a:extLst>
          </p:cNvPr>
          <p:cNvSpPr txBox="1"/>
          <p:nvPr/>
        </p:nvSpPr>
        <p:spPr>
          <a:xfrm>
            <a:off x="-1" y="1230040"/>
            <a:ext cx="1833693" cy="923330"/>
          </a:xfrm>
          <a:prstGeom prst="rect">
            <a:avLst/>
          </a:prstGeom>
          <a:noFill/>
        </p:spPr>
        <p:txBody>
          <a:bodyPr wrap="square" rtlCol="0">
            <a:spAutoFit/>
          </a:bodyPr>
          <a:lstStyle/>
          <a:p>
            <a:pPr algn="ctr"/>
            <a:r>
              <a:rPr lang="en-GB" b="1" dirty="0">
                <a:solidFill>
                  <a:schemeClr val="bg1"/>
                </a:solidFill>
                <a:latin typeface="Ebrima" panose="02000000000000000000" pitchFamily="2" charset="0"/>
                <a:ea typeface="Ebrima" panose="02000000000000000000" pitchFamily="2" charset="0"/>
                <a:cs typeface="Ebrima" panose="02000000000000000000" pitchFamily="2" charset="0"/>
              </a:rPr>
              <a:t>Langholm</a:t>
            </a:r>
          </a:p>
          <a:p>
            <a:pPr algn="ctr"/>
            <a:r>
              <a:rPr lang="en-GB" dirty="0">
                <a:solidFill>
                  <a:schemeClr val="bg1"/>
                </a:solidFill>
                <a:latin typeface="Ebrima" panose="02000000000000000000" pitchFamily="2" charset="0"/>
                <a:ea typeface="Ebrima" panose="02000000000000000000" pitchFamily="2" charset="0"/>
                <a:cs typeface="Ebrima" panose="02000000000000000000" pitchFamily="2" charset="0"/>
              </a:rPr>
              <a:t>Old Police Station</a:t>
            </a:r>
          </a:p>
        </p:txBody>
      </p:sp>
      <p:sp>
        <p:nvSpPr>
          <p:cNvPr id="5" name="TextBox 4">
            <a:extLst>
              <a:ext uri="{FF2B5EF4-FFF2-40B4-BE49-F238E27FC236}">
                <a16:creationId xmlns:a16="http://schemas.microsoft.com/office/drawing/2014/main" id="{A8B49FE4-1073-74AC-D6EE-DD587DB0BE77}"/>
              </a:ext>
            </a:extLst>
          </p:cNvPr>
          <p:cNvSpPr txBox="1"/>
          <p:nvPr/>
        </p:nvSpPr>
        <p:spPr>
          <a:xfrm>
            <a:off x="10083801" y="4394467"/>
            <a:ext cx="2108199" cy="1200329"/>
          </a:xfrm>
          <a:prstGeom prst="rect">
            <a:avLst/>
          </a:prstGeom>
          <a:noFill/>
        </p:spPr>
        <p:txBody>
          <a:bodyPr wrap="square" rtlCol="0">
            <a:spAutoFit/>
          </a:bodyPr>
          <a:lstStyle/>
          <a:p>
            <a:pPr algn="ctr"/>
            <a:r>
              <a:rPr lang="en-GB" b="1" dirty="0">
                <a:solidFill>
                  <a:schemeClr val="bg1"/>
                </a:solidFill>
                <a:latin typeface="Ebrima" panose="02000000000000000000" pitchFamily="2" charset="0"/>
                <a:ea typeface="Ebrima" panose="02000000000000000000" pitchFamily="2" charset="0"/>
                <a:cs typeface="Ebrima" panose="02000000000000000000" pitchFamily="2" charset="0"/>
              </a:rPr>
              <a:t>Wigtown</a:t>
            </a:r>
          </a:p>
          <a:p>
            <a:pPr algn="ctr"/>
            <a:r>
              <a:rPr lang="en-GB" dirty="0">
                <a:solidFill>
                  <a:schemeClr val="bg1"/>
                </a:solidFill>
                <a:latin typeface="Ebrima" panose="02000000000000000000" pitchFamily="2" charset="0"/>
                <a:ea typeface="Ebrima" panose="02000000000000000000" pitchFamily="2" charset="0"/>
                <a:cs typeface="Ebrima" panose="02000000000000000000" pitchFamily="2" charset="0"/>
              </a:rPr>
              <a:t>Former Bank Housing and Bunkhouse</a:t>
            </a:r>
          </a:p>
        </p:txBody>
      </p:sp>
      <p:sp>
        <p:nvSpPr>
          <p:cNvPr id="7" name="TextBox 6">
            <a:extLst>
              <a:ext uri="{FF2B5EF4-FFF2-40B4-BE49-F238E27FC236}">
                <a16:creationId xmlns:a16="http://schemas.microsoft.com/office/drawing/2014/main" id="{76E4D8D1-1C2A-EFC0-7A29-44D773BEDF5E}"/>
              </a:ext>
            </a:extLst>
          </p:cNvPr>
          <p:cNvSpPr txBox="1"/>
          <p:nvPr/>
        </p:nvSpPr>
        <p:spPr>
          <a:xfrm>
            <a:off x="0" y="4531246"/>
            <a:ext cx="1833693" cy="923330"/>
          </a:xfrm>
          <a:prstGeom prst="rect">
            <a:avLst/>
          </a:prstGeom>
          <a:noFill/>
        </p:spPr>
        <p:txBody>
          <a:bodyPr wrap="square" rtlCol="0">
            <a:spAutoFit/>
          </a:bodyPr>
          <a:lstStyle/>
          <a:p>
            <a:pPr algn="ctr"/>
            <a:r>
              <a:rPr lang="en-GB" b="1" dirty="0">
                <a:solidFill>
                  <a:schemeClr val="bg1"/>
                </a:solidFill>
                <a:latin typeface="Ebrima" panose="02000000000000000000" pitchFamily="2" charset="0"/>
                <a:ea typeface="Ebrima" panose="02000000000000000000" pitchFamily="2" charset="0"/>
                <a:cs typeface="Ebrima" panose="02000000000000000000" pitchFamily="2" charset="0"/>
              </a:rPr>
              <a:t>Whithorn</a:t>
            </a:r>
          </a:p>
          <a:p>
            <a:pPr algn="ctr"/>
            <a:r>
              <a:rPr lang="en-GB" dirty="0">
                <a:solidFill>
                  <a:schemeClr val="bg1"/>
                </a:solidFill>
                <a:latin typeface="Ebrima" panose="02000000000000000000" pitchFamily="2" charset="0"/>
                <a:ea typeface="Ebrima" panose="02000000000000000000" pitchFamily="2" charset="0"/>
                <a:cs typeface="Ebrima" panose="02000000000000000000" pitchFamily="2" charset="0"/>
              </a:rPr>
              <a:t>Grapes Hotel Housing</a:t>
            </a:r>
          </a:p>
        </p:txBody>
      </p:sp>
    </p:spTree>
    <p:extLst>
      <p:ext uri="{BB962C8B-B14F-4D97-AF65-F5344CB8AC3E}">
        <p14:creationId xmlns:p14="http://schemas.microsoft.com/office/powerpoint/2010/main" val="42041759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76D01-A5F5-962F-3433-A4975B3246A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96D9C7F-93A6-47D2-FF96-BED765C99F0E}"/>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0" y="-25400"/>
            <a:ext cx="12192000" cy="6883400"/>
          </a:xfrm>
          <a:prstGeom prst="rect">
            <a:avLst/>
          </a:prstGeom>
        </p:spPr>
      </p:pic>
      <p:sp>
        <p:nvSpPr>
          <p:cNvPr id="2" name="Title 1">
            <a:extLst>
              <a:ext uri="{FF2B5EF4-FFF2-40B4-BE49-F238E27FC236}">
                <a16:creationId xmlns:a16="http://schemas.microsoft.com/office/drawing/2014/main" id="{BC53ECFF-AC42-C3CD-BFAA-286CCCF7F1C5}"/>
              </a:ext>
            </a:extLst>
          </p:cNvPr>
          <p:cNvSpPr>
            <a:spLocks noGrp="1"/>
          </p:cNvSpPr>
          <p:nvPr>
            <p:ph type="title"/>
          </p:nvPr>
        </p:nvSpPr>
        <p:spPr>
          <a:xfrm>
            <a:off x="838200" y="365125"/>
            <a:ext cx="6088811" cy="1325563"/>
          </a:xfrm>
        </p:spPr>
        <p:txBody>
          <a:bodyPr>
            <a:normAutofit/>
          </a:bodyPr>
          <a:lstStyle/>
          <a:p>
            <a:r>
              <a:rPr lang="en-GB" sz="3200" b="1" dirty="0">
                <a:solidFill>
                  <a:schemeClr val="bg1"/>
                </a:solidFill>
                <a:latin typeface="Filson Soft" panose="00000400000000000000" pitchFamily="50" charset="0"/>
              </a:rPr>
              <a:t>SOSCH – where we started</a:t>
            </a:r>
          </a:p>
        </p:txBody>
      </p:sp>
      <p:sp>
        <p:nvSpPr>
          <p:cNvPr id="3" name="Content Placeholder 2">
            <a:extLst>
              <a:ext uri="{FF2B5EF4-FFF2-40B4-BE49-F238E27FC236}">
                <a16:creationId xmlns:a16="http://schemas.microsoft.com/office/drawing/2014/main" id="{7A5644A7-30CC-ABE3-08EE-E5EEDBB47FE3}"/>
              </a:ext>
            </a:extLst>
          </p:cNvPr>
          <p:cNvSpPr>
            <a:spLocks noGrp="1"/>
          </p:cNvSpPr>
          <p:nvPr>
            <p:ph idx="1"/>
          </p:nvPr>
        </p:nvSpPr>
        <p:spPr>
          <a:xfrm>
            <a:off x="838201" y="1690688"/>
            <a:ext cx="6088810" cy="4632474"/>
          </a:xfrm>
        </p:spPr>
        <p:txBody>
          <a:bodyPr>
            <a:noAutofit/>
          </a:bodyPr>
          <a:lstStyle/>
          <a:p>
            <a:pPr marL="0" indent="0">
              <a:spcBef>
                <a:spcPts val="2400"/>
              </a:spcBef>
              <a:buNone/>
            </a:pPr>
            <a:r>
              <a:rPr lang="en-GB" sz="2600" dirty="0">
                <a:solidFill>
                  <a:schemeClr val="bg1"/>
                </a:solidFill>
                <a:latin typeface="Ebrima" panose="02000000000000000000" pitchFamily="2" charset="0"/>
                <a:ea typeface="Ebrima" panose="02000000000000000000" pitchFamily="2" charset="0"/>
                <a:cs typeface="Ebrima" panose="02000000000000000000" pitchFamily="2" charset="0"/>
              </a:rPr>
              <a:t>In 2022 SE Scotland Coordinator joined the team to support SOSCH’s activity in new geographies. The project’s main objectives were to:</a:t>
            </a:r>
          </a:p>
          <a:p>
            <a:pPr>
              <a:spcBef>
                <a:spcPts val="2400"/>
              </a:spcBef>
            </a:pPr>
            <a:r>
              <a:rPr lang="en-GB" sz="2600" dirty="0">
                <a:solidFill>
                  <a:schemeClr val="bg1"/>
                </a:solidFill>
                <a:latin typeface="Ebrima" panose="02000000000000000000" pitchFamily="2" charset="0"/>
                <a:ea typeface="Ebrima" panose="02000000000000000000" pitchFamily="2" charset="0"/>
                <a:cs typeface="Ebrima" panose="02000000000000000000" pitchFamily="2" charset="0"/>
              </a:rPr>
              <a:t>Build local strategic partnerships</a:t>
            </a:r>
          </a:p>
          <a:p>
            <a:pPr>
              <a:spcBef>
                <a:spcPts val="2400"/>
              </a:spcBef>
            </a:pPr>
            <a:r>
              <a:rPr lang="en-GB" sz="2600" dirty="0">
                <a:solidFill>
                  <a:schemeClr val="bg1"/>
                </a:solidFill>
                <a:latin typeface="Ebrima" panose="02000000000000000000" pitchFamily="2" charset="0"/>
                <a:ea typeface="Ebrima" panose="02000000000000000000" pitchFamily="2" charset="0"/>
                <a:cs typeface="Ebrima" panose="02000000000000000000" pitchFamily="2" charset="0"/>
              </a:rPr>
              <a:t>Raise awareness of community-led housing and empty homes</a:t>
            </a:r>
          </a:p>
          <a:p>
            <a:pPr>
              <a:spcBef>
                <a:spcPts val="2400"/>
              </a:spcBef>
            </a:pPr>
            <a:r>
              <a:rPr lang="en-GB" sz="2600" dirty="0">
                <a:solidFill>
                  <a:schemeClr val="bg1"/>
                </a:solidFill>
                <a:latin typeface="Ebrima" panose="02000000000000000000" pitchFamily="2" charset="0"/>
                <a:ea typeface="Ebrima" panose="02000000000000000000" pitchFamily="2" charset="0"/>
                <a:cs typeface="Ebrima" panose="02000000000000000000" pitchFamily="2" charset="0"/>
              </a:rPr>
              <a:t>Support community-led housing projects (focus on empty homes) </a:t>
            </a:r>
          </a:p>
        </p:txBody>
      </p:sp>
      <p:pic>
        <p:nvPicPr>
          <p:cNvPr id="10" name="Picture 9" descr="A group of people standing in front of a door&#10;&#10;Description automatically generated">
            <a:extLst>
              <a:ext uri="{FF2B5EF4-FFF2-40B4-BE49-F238E27FC236}">
                <a16:creationId xmlns:a16="http://schemas.microsoft.com/office/drawing/2014/main" id="{2C08D1F1-9904-4958-51C0-11451E096D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30458" y="-26350"/>
            <a:ext cx="5161542" cy="6883400"/>
          </a:xfrm>
          <a:prstGeom prst="rect">
            <a:avLst/>
          </a:prstGeom>
        </p:spPr>
      </p:pic>
      <p:sp>
        <p:nvSpPr>
          <p:cNvPr id="11" name="TextBox 10">
            <a:extLst>
              <a:ext uri="{FF2B5EF4-FFF2-40B4-BE49-F238E27FC236}">
                <a16:creationId xmlns:a16="http://schemas.microsoft.com/office/drawing/2014/main" id="{5D0F3C69-B23E-E410-40DC-CB32AE959A81}"/>
              </a:ext>
            </a:extLst>
          </p:cNvPr>
          <p:cNvSpPr txBox="1"/>
          <p:nvPr/>
        </p:nvSpPr>
        <p:spPr>
          <a:xfrm>
            <a:off x="1887962" y="6488668"/>
            <a:ext cx="5142496" cy="369332"/>
          </a:xfrm>
          <a:prstGeom prst="rect">
            <a:avLst/>
          </a:prstGeom>
          <a:noFill/>
        </p:spPr>
        <p:txBody>
          <a:bodyPr wrap="square" rtlCol="0">
            <a:spAutoFit/>
          </a:bodyPr>
          <a:lstStyle/>
          <a:p>
            <a:pPr algn="r"/>
            <a:r>
              <a:rPr lang="en-GB" dirty="0">
                <a:solidFill>
                  <a:schemeClr val="bg1"/>
                </a:solidFill>
                <a:latin typeface="Ebrima" panose="02000000000000000000" pitchFamily="2" charset="0"/>
                <a:ea typeface="Ebrima" panose="02000000000000000000" pitchFamily="2" charset="0"/>
                <a:cs typeface="Ebrima" panose="02000000000000000000" pitchFamily="2" charset="0"/>
              </a:rPr>
              <a:t>SOSCH team, November 2022.</a:t>
            </a:r>
          </a:p>
        </p:txBody>
      </p:sp>
    </p:spTree>
    <p:extLst>
      <p:ext uri="{BB962C8B-B14F-4D97-AF65-F5344CB8AC3E}">
        <p14:creationId xmlns:p14="http://schemas.microsoft.com/office/powerpoint/2010/main" val="39291023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EB48A-26D6-B7D7-2225-2A28B826BE0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46F77D0-B0F0-55B2-8DE6-FB995096173A}"/>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0" y="-25400"/>
            <a:ext cx="12192000" cy="6883400"/>
          </a:xfrm>
          <a:prstGeom prst="rect">
            <a:avLst/>
          </a:prstGeom>
        </p:spPr>
      </p:pic>
      <p:pic>
        <p:nvPicPr>
          <p:cNvPr id="10" name="Picture 9" descr="A close up of a logo&#10;&#10;Description automatically generated">
            <a:extLst>
              <a:ext uri="{FF2B5EF4-FFF2-40B4-BE49-F238E27FC236}">
                <a16:creationId xmlns:a16="http://schemas.microsoft.com/office/drawing/2014/main" id="{6F92A9A0-F416-C660-1247-766C10A55D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54539" y="291375"/>
            <a:ext cx="3504517" cy="1151336"/>
          </a:xfrm>
          <a:prstGeom prst="rect">
            <a:avLst/>
          </a:prstGeom>
        </p:spPr>
      </p:pic>
      <p:grpSp>
        <p:nvGrpSpPr>
          <p:cNvPr id="36" name="Group 35">
            <a:extLst>
              <a:ext uri="{FF2B5EF4-FFF2-40B4-BE49-F238E27FC236}">
                <a16:creationId xmlns:a16="http://schemas.microsoft.com/office/drawing/2014/main" id="{B213DE71-574A-E956-CF2D-8D6A8832457A}"/>
              </a:ext>
            </a:extLst>
          </p:cNvPr>
          <p:cNvGrpSpPr/>
          <p:nvPr/>
        </p:nvGrpSpPr>
        <p:grpSpPr>
          <a:xfrm>
            <a:off x="9366137" y="307279"/>
            <a:ext cx="2572822" cy="1135432"/>
            <a:chOff x="494934" y="2266950"/>
            <a:chExt cx="4298540" cy="1897021"/>
          </a:xfrm>
        </p:grpSpPr>
        <p:sp>
          <p:nvSpPr>
            <p:cNvPr id="33" name="Rectangle 32">
              <a:extLst>
                <a:ext uri="{FF2B5EF4-FFF2-40B4-BE49-F238E27FC236}">
                  <a16:creationId xmlns:a16="http://schemas.microsoft.com/office/drawing/2014/main" id="{A292115A-EB9E-1086-3CF8-73ACF0C7B54A}"/>
                </a:ext>
              </a:extLst>
            </p:cNvPr>
            <p:cNvSpPr/>
            <p:nvPr/>
          </p:nvSpPr>
          <p:spPr>
            <a:xfrm>
              <a:off x="494934" y="2266950"/>
              <a:ext cx="4298540" cy="18970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Graphic 15">
              <a:extLst>
                <a:ext uri="{FF2B5EF4-FFF2-40B4-BE49-F238E27FC236}">
                  <a16:creationId xmlns:a16="http://schemas.microsoft.com/office/drawing/2014/main" id="{3C617758-E131-63D8-4914-C6D0C150E3E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61040" y="2375562"/>
              <a:ext cx="3996685" cy="1673669"/>
            </a:xfrm>
            <a:prstGeom prst="rect">
              <a:avLst/>
            </a:prstGeom>
          </p:spPr>
        </p:pic>
      </p:grpSp>
      <p:sp>
        <p:nvSpPr>
          <p:cNvPr id="37" name="Title 1">
            <a:extLst>
              <a:ext uri="{FF2B5EF4-FFF2-40B4-BE49-F238E27FC236}">
                <a16:creationId xmlns:a16="http://schemas.microsoft.com/office/drawing/2014/main" id="{E7A6332E-F6EB-D65B-0538-7531E45D0E4E}"/>
              </a:ext>
            </a:extLst>
          </p:cNvPr>
          <p:cNvSpPr>
            <a:spLocks noGrp="1"/>
          </p:cNvSpPr>
          <p:nvPr>
            <p:ph type="title"/>
          </p:nvPr>
        </p:nvSpPr>
        <p:spPr>
          <a:xfrm>
            <a:off x="838200" y="365125"/>
            <a:ext cx="7193752" cy="1325563"/>
          </a:xfrm>
        </p:spPr>
        <p:txBody>
          <a:bodyPr>
            <a:normAutofit/>
          </a:bodyPr>
          <a:lstStyle/>
          <a:p>
            <a:r>
              <a:rPr lang="en-GB" sz="3200" b="1" dirty="0">
                <a:solidFill>
                  <a:schemeClr val="bg1"/>
                </a:solidFill>
                <a:latin typeface="Filson Soft" panose="00000400000000000000" pitchFamily="50" charset="0"/>
              </a:rPr>
              <a:t>Building partnerships</a:t>
            </a:r>
          </a:p>
        </p:txBody>
      </p:sp>
      <p:sp>
        <p:nvSpPr>
          <p:cNvPr id="38" name="Content Placeholder 2">
            <a:extLst>
              <a:ext uri="{FF2B5EF4-FFF2-40B4-BE49-F238E27FC236}">
                <a16:creationId xmlns:a16="http://schemas.microsoft.com/office/drawing/2014/main" id="{8DE56BCE-E08B-F867-D5A7-2B36B79CE9D3}"/>
              </a:ext>
            </a:extLst>
          </p:cNvPr>
          <p:cNvSpPr>
            <a:spLocks noGrp="1"/>
          </p:cNvSpPr>
          <p:nvPr>
            <p:ph idx="1"/>
          </p:nvPr>
        </p:nvSpPr>
        <p:spPr>
          <a:xfrm>
            <a:off x="838199" y="1690688"/>
            <a:ext cx="11026035" cy="4802187"/>
          </a:xfrm>
        </p:spPr>
        <p:txBody>
          <a:bodyPr>
            <a:noAutofit/>
          </a:bodyPr>
          <a:lstStyle/>
          <a:p>
            <a:pPr marL="0" indent="0">
              <a:spcBef>
                <a:spcPts val="2400"/>
              </a:spcBef>
              <a:buNone/>
            </a:pPr>
            <a:r>
              <a:rPr lang="en-GB" sz="2600" dirty="0">
                <a:solidFill>
                  <a:schemeClr val="bg1"/>
                </a:solidFill>
                <a:latin typeface="Ebrima" panose="02000000000000000000" pitchFamily="2" charset="0"/>
                <a:ea typeface="Ebrima" panose="02000000000000000000" pitchFamily="2" charset="0"/>
                <a:cs typeface="Ebrima" panose="02000000000000000000" pitchFamily="2" charset="0"/>
              </a:rPr>
              <a:t>The CLH Coordinator Project for SE Scotland is a partnership project between SOSCH and the SEHP. This core partnership has kick-started the project and helped to develop further partnerships in the region.</a:t>
            </a:r>
          </a:p>
          <a:p>
            <a:pPr marL="0" indent="0">
              <a:spcBef>
                <a:spcPts val="2400"/>
              </a:spcBef>
              <a:buNone/>
            </a:pPr>
            <a:r>
              <a:rPr lang="en-GB" sz="2600" dirty="0">
                <a:solidFill>
                  <a:schemeClr val="bg1"/>
                </a:solidFill>
                <a:latin typeface="Ebrima" panose="02000000000000000000" pitchFamily="2" charset="0"/>
                <a:ea typeface="Ebrima" panose="02000000000000000000" pitchFamily="2" charset="0"/>
                <a:cs typeface="Ebrima" panose="02000000000000000000" pitchFamily="2" charset="0"/>
              </a:rPr>
              <a:t>We have made a concerted effort to build </a:t>
            </a:r>
            <a:r>
              <a:rPr lang="en-GB" sz="2600">
                <a:solidFill>
                  <a:schemeClr val="bg1"/>
                </a:solidFill>
                <a:latin typeface="Ebrima" panose="02000000000000000000" pitchFamily="2" charset="0"/>
                <a:ea typeface="Ebrima" panose="02000000000000000000" pitchFamily="2" charset="0"/>
                <a:cs typeface="Ebrima" panose="02000000000000000000" pitchFamily="2" charset="0"/>
              </a:rPr>
              <a:t>partnerships within </a:t>
            </a:r>
            <a:r>
              <a:rPr lang="en-GB" sz="2600" dirty="0">
                <a:solidFill>
                  <a:schemeClr val="bg1"/>
                </a:solidFill>
                <a:latin typeface="Ebrima" panose="02000000000000000000" pitchFamily="2" charset="0"/>
                <a:ea typeface="Ebrima" panose="02000000000000000000" pitchFamily="2" charset="0"/>
                <a:cs typeface="Ebrima" panose="02000000000000000000" pitchFamily="2" charset="0"/>
              </a:rPr>
              <a:t>the Scottish Borders to help establish a presence and meet communities.</a:t>
            </a:r>
          </a:p>
          <a:p>
            <a:pPr>
              <a:spcBef>
                <a:spcPts val="1800"/>
              </a:spcBef>
            </a:pPr>
            <a:r>
              <a:rPr lang="en-GB" sz="2600" dirty="0">
                <a:solidFill>
                  <a:schemeClr val="bg1"/>
                </a:solidFill>
                <a:latin typeface="Ebrima" panose="02000000000000000000" pitchFamily="2" charset="0"/>
                <a:ea typeface="Ebrima" panose="02000000000000000000" pitchFamily="2" charset="0"/>
                <a:cs typeface="Ebrima" panose="02000000000000000000" pitchFamily="2" charset="0"/>
              </a:rPr>
              <a:t>Scottish Borders Council: Housing &amp; Communities teams</a:t>
            </a:r>
          </a:p>
          <a:p>
            <a:pPr>
              <a:spcBef>
                <a:spcPts val="1800"/>
              </a:spcBef>
            </a:pPr>
            <a:r>
              <a:rPr lang="en-GB" sz="2600" dirty="0">
                <a:solidFill>
                  <a:schemeClr val="bg1"/>
                </a:solidFill>
                <a:latin typeface="Ebrima" panose="02000000000000000000" pitchFamily="2" charset="0"/>
                <a:ea typeface="Ebrima" panose="02000000000000000000" pitchFamily="2" charset="0"/>
                <a:cs typeface="Ebrima" panose="02000000000000000000" pitchFamily="2" charset="0"/>
              </a:rPr>
              <a:t>Borders Community Action (TSI)</a:t>
            </a:r>
          </a:p>
          <a:p>
            <a:pPr>
              <a:spcBef>
                <a:spcPts val="1800"/>
              </a:spcBef>
            </a:pPr>
            <a:r>
              <a:rPr lang="en-GB" sz="2600" dirty="0">
                <a:solidFill>
                  <a:schemeClr val="bg1"/>
                </a:solidFill>
                <a:latin typeface="Ebrima" panose="02000000000000000000" pitchFamily="2" charset="0"/>
                <a:ea typeface="Ebrima" panose="02000000000000000000" pitchFamily="2" charset="0"/>
                <a:cs typeface="Ebrima" panose="02000000000000000000" pitchFamily="2" charset="0"/>
              </a:rPr>
              <a:t>Housing Associations</a:t>
            </a:r>
          </a:p>
          <a:p>
            <a:pPr>
              <a:spcBef>
                <a:spcPts val="1800"/>
              </a:spcBef>
            </a:pPr>
            <a:r>
              <a:rPr lang="en-GB" sz="2600" dirty="0">
                <a:solidFill>
                  <a:schemeClr val="bg1"/>
                </a:solidFill>
                <a:latin typeface="Ebrima" panose="02000000000000000000" pitchFamily="2" charset="0"/>
                <a:ea typeface="Ebrima" panose="02000000000000000000" pitchFamily="2" charset="0"/>
                <a:cs typeface="Ebrima" panose="02000000000000000000" pitchFamily="2" charset="0"/>
              </a:rPr>
              <a:t>Community ownership support networks</a:t>
            </a:r>
          </a:p>
        </p:txBody>
      </p:sp>
    </p:spTree>
    <p:extLst>
      <p:ext uri="{BB962C8B-B14F-4D97-AF65-F5344CB8AC3E}">
        <p14:creationId xmlns:p14="http://schemas.microsoft.com/office/powerpoint/2010/main" val="26565857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A9BD7-C597-BA6A-257E-DDF5DF17A8D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E918791-E535-92A6-DFDF-95548EC92E0F}"/>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0" y="-25400"/>
            <a:ext cx="12192000" cy="6883400"/>
          </a:xfrm>
          <a:prstGeom prst="rect">
            <a:avLst/>
          </a:prstGeom>
        </p:spPr>
      </p:pic>
      <p:pic>
        <p:nvPicPr>
          <p:cNvPr id="10" name="Picture 9" descr="A group of people sitting in chairs in a room&#10;&#10;Description automatically generated">
            <a:extLst>
              <a:ext uri="{FF2B5EF4-FFF2-40B4-BE49-F238E27FC236}">
                <a16:creationId xmlns:a16="http://schemas.microsoft.com/office/drawing/2014/main" id="{18C1E9A4-3FDE-E839-E73D-D49427E8C8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177" y="1264840"/>
            <a:ext cx="5737224" cy="4302918"/>
          </a:xfrm>
          <a:prstGeom prst="rect">
            <a:avLst/>
          </a:prstGeom>
          <a:ln w="38100">
            <a:solidFill>
              <a:schemeClr val="bg1"/>
            </a:solidFill>
          </a:ln>
        </p:spPr>
      </p:pic>
      <p:pic>
        <p:nvPicPr>
          <p:cNvPr id="12" name="Picture 11" descr="A room with a television and tables&#10;&#10;Description automatically generated">
            <a:extLst>
              <a:ext uri="{FF2B5EF4-FFF2-40B4-BE49-F238E27FC236}">
                <a16:creationId xmlns:a16="http://schemas.microsoft.com/office/drawing/2014/main" id="{13A1D46D-50B8-C5EA-AF65-87863A3565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7600" y="1264840"/>
            <a:ext cx="5737226" cy="4302919"/>
          </a:xfrm>
          <a:prstGeom prst="rect">
            <a:avLst/>
          </a:prstGeom>
          <a:ln w="38100">
            <a:solidFill>
              <a:schemeClr val="bg1"/>
            </a:solidFill>
          </a:ln>
        </p:spPr>
      </p:pic>
      <p:sp>
        <p:nvSpPr>
          <p:cNvPr id="2" name="TextBox 1">
            <a:extLst>
              <a:ext uri="{FF2B5EF4-FFF2-40B4-BE49-F238E27FC236}">
                <a16:creationId xmlns:a16="http://schemas.microsoft.com/office/drawing/2014/main" id="{0E73A8F3-E038-B4E9-D48A-5ED8EA436CF2}"/>
              </a:ext>
            </a:extLst>
          </p:cNvPr>
          <p:cNvSpPr txBox="1"/>
          <p:nvPr/>
        </p:nvSpPr>
        <p:spPr>
          <a:xfrm>
            <a:off x="257178" y="5753100"/>
            <a:ext cx="5737224" cy="369332"/>
          </a:xfrm>
          <a:prstGeom prst="rect">
            <a:avLst/>
          </a:prstGeom>
          <a:noFill/>
        </p:spPr>
        <p:txBody>
          <a:bodyPr wrap="square" rtlCol="0">
            <a:spAutoFit/>
          </a:bodyPr>
          <a:lstStyle/>
          <a:p>
            <a:pPr algn="ctr"/>
            <a:r>
              <a:rPr lang="en-GB" dirty="0">
                <a:solidFill>
                  <a:schemeClr val="bg1"/>
                </a:solidFill>
                <a:latin typeface="Ebrima" panose="02000000000000000000" pitchFamily="2" charset="0"/>
                <a:ea typeface="Ebrima" panose="02000000000000000000" pitchFamily="2" charset="0"/>
                <a:cs typeface="Ebrima" panose="02000000000000000000" pitchFamily="2" charset="0"/>
              </a:rPr>
              <a:t>Teviot &amp; Liddesdale Area Partnership Meeting.</a:t>
            </a:r>
          </a:p>
        </p:txBody>
      </p:sp>
      <p:sp>
        <p:nvSpPr>
          <p:cNvPr id="3" name="TextBox 2">
            <a:extLst>
              <a:ext uri="{FF2B5EF4-FFF2-40B4-BE49-F238E27FC236}">
                <a16:creationId xmlns:a16="http://schemas.microsoft.com/office/drawing/2014/main" id="{8F0ECE50-1204-F9D1-0696-EC98A64ADB54}"/>
              </a:ext>
            </a:extLst>
          </p:cNvPr>
          <p:cNvSpPr txBox="1"/>
          <p:nvPr/>
        </p:nvSpPr>
        <p:spPr>
          <a:xfrm>
            <a:off x="6197602" y="5753100"/>
            <a:ext cx="5737224" cy="369332"/>
          </a:xfrm>
          <a:prstGeom prst="rect">
            <a:avLst/>
          </a:prstGeom>
          <a:noFill/>
        </p:spPr>
        <p:txBody>
          <a:bodyPr wrap="square" rtlCol="0">
            <a:spAutoFit/>
          </a:bodyPr>
          <a:lstStyle/>
          <a:p>
            <a:pPr algn="ctr"/>
            <a:r>
              <a:rPr lang="en-GB" dirty="0" err="1">
                <a:solidFill>
                  <a:schemeClr val="bg1"/>
                </a:solidFill>
                <a:latin typeface="Ebrima" panose="02000000000000000000" pitchFamily="2" charset="0"/>
                <a:ea typeface="Ebrima" panose="02000000000000000000" pitchFamily="2" charset="0"/>
                <a:cs typeface="Ebrima" panose="02000000000000000000" pitchFamily="2" charset="0"/>
              </a:rPr>
              <a:t>Greenlaw</a:t>
            </a:r>
            <a:r>
              <a:rPr lang="en-GB" dirty="0">
                <a:solidFill>
                  <a:schemeClr val="bg1"/>
                </a:solidFill>
                <a:latin typeface="Ebrima" panose="02000000000000000000" pitchFamily="2" charset="0"/>
                <a:ea typeface="Ebrima" panose="02000000000000000000" pitchFamily="2" charset="0"/>
                <a:cs typeface="Ebrima" panose="02000000000000000000" pitchFamily="2" charset="0"/>
              </a:rPr>
              <a:t> &amp; Hume Community Council Meeting.</a:t>
            </a:r>
          </a:p>
        </p:txBody>
      </p:sp>
    </p:spTree>
    <p:extLst>
      <p:ext uri="{BB962C8B-B14F-4D97-AF65-F5344CB8AC3E}">
        <p14:creationId xmlns:p14="http://schemas.microsoft.com/office/powerpoint/2010/main" val="19655679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9FFBB-6852-2E2F-5552-31DB634325D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7930611-312F-5963-D2CB-AF275EE4BF5C}"/>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0" y="-25400"/>
            <a:ext cx="12192000" cy="6883400"/>
          </a:xfrm>
          <a:prstGeom prst="rect">
            <a:avLst/>
          </a:prstGeom>
        </p:spPr>
      </p:pic>
      <p:pic>
        <p:nvPicPr>
          <p:cNvPr id="6" name="Picture 5" descr="A group of people standing in grass&#10;&#10;Description automatically generated">
            <a:extLst>
              <a:ext uri="{FF2B5EF4-FFF2-40B4-BE49-F238E27FC236}">
                <a16:creationId xmlns:a16="http://schemas.microsoft.com/office/drawing/2014/main" id="{418268F0-7257-FC4C-0B99-CE61CD7D20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7550" y="609600"/>
            <a:ext cx="7518400" cy="5638800"/>
          </a:xfrm>
          <a:prstGeom prst="rect">
            <a:avLst/>
          </a:prstGeom>
          <a:ln w="38100">
            <a:solidFill>
              <a:schemeClr val="bg1"/>
            </a:solidFill>
          </a:ln>
        </p:spPr>
      </p:pic>
      <p:pic>
        <p:nvPicPr>
          <p:cNvPr id="10" name="Picture 9" descr="A group of people outside a building&#10;&#10;Description automatically generated">
            <a:extLst>
              <a:ext uri="{FF2B5EF4-FFF2-40B4-BE49-F238E27FC236}">
                <a16:creationId xmlns:a16="http://schemas.microsoft.com/office/drawing/2014/main" id="{DA0CDC96-E633-9F24-C330-6AD57472B0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58800" y="1314450"/>
            <a:ext cx="5638800" cy="4229100"/>
          </a:xfrm>
          <a:prstGeom prst="rect">
            <a:avLst/>
          </a:prstGeom>
          <a:ln w="38100">
            <a:solidFill>
              <a:schemeClr val="bg1"/>
            </a:solidFill>
          </a:ln>
        </p:spPr>
      </p:pic>
      <p:sp>
        <p:nvSpPr>
          <p:cNvPr id="2" name="TextBox 1">
            <a:extLst>
              <a:ext uri="{FF2B5EF4-FFF2-40B4-BE49-F238E27FC236}">
                <a16:creationId xmlns:a16="http://schemas.microsoft.com/office/drawing/2014/main" id="{40145A3D-A156-2DB4-B832-C02E39024E34}"/>
              </a:ext>
            </a:extLst>
          </p:cNvPr>
          <p:cNvSpPr txBox="1"/>
          <p:nvPr/>
        </p:nvSpPr>
        <p:spPr>
          <a:xfrm>
            <a:off x="2336800" y="6368534"/>
            <a:ext cx="7518400" cy="369332"/>
          </a:xfrm>
          <a:prstGeom prst="rect">
            <a:avLst/>
          </a:prstGeom>
          <a:noFill/>
        </p:spPr>
        <p:txBody>
          <a:bodyPr wrap="square" rtlCol="0">
            <a:spAutoFit/>
          </a:bodyPr>
          <a:lstStyle/>
          <a:p>
            <a:pPr algn="ctr"/>
            <a:r>
              <a:rPr lang="en-GB" dirty="0">
                <a:solidFill>
                  <a:schemeClr val="bg1"/>
                </a:solidFill>
                <a:latin typeface="Ebrima" panose="02000000000000000000" pitchFamily="2" charset="0"/>
                <a:ea typeface="Ebrima" panose="02000000000000000000" pitchFamily="2" charset="0"/>
                <a:cs typeface="Ebrima" panose="02000000000000000000" pitchFamily="2" charset="0"/>
              </a:rPr>
              <a:t>BAVS &amp; SOSCH peer learning trip to </a:t>
            </a:r>
            <a:r>
              <a:rPr lang="en-GB" dirty="0" err="1">
                <a:solidFill>
                  <a:schemeClr val="bg1"/>
                </a:solidFill>
                <a:latin typeface="Ebrima" panose="02000000000000000000" pitchFamily="2" charset="0"/>
                <a:ea typeface="Ebrima" panose="02000000000000000000" pitchFamily="2" charset="0"/>
                <a:cs typeface="Ebrima" panose="02000000000000000000" pitchFamily="2" charset="0"/>
              </a:rPr>
              <a:t>Newcastleton</a:t>
            </a:r>
            <a:r>
              <a:rPr lang="en-GB" dirty="0">
                <a:solidFill>
                  <a:schemeClr val="bg1"/>
                </a:solidFill>
                <a:latin typeface="Ebrima" panose="02000000000000000000" pitchFamily="2" charset="0"/>
                <a:ea typeface="Ebrima" panose="02000000000000000000" pitchFamily="2" charset="0"/>
                <a:cs typeface="Ebrima" panose="02000000000000000000" pitchFamily="2" charset="0"/>
              </a:rPr>
              <a:t> &amp; Langholm.</a:t>
            </a:r>
          </a:p>
        </p:txBody>
      </p:sp>
    </p:spTree>
    <p:extLst>
      <p:ext uri="{BB962C8B-B14F-4D97-AF65-F5344CB8AC3E}">
        <p14:creationId xmlns:p14="http://schemas.microsoft.com/office/powerpoint/2010/main" val="28998363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7CC605-C2FE-49D0-DC64-9826C9CBCA58}"/>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0" y="-25400"/>
            <a:ext cx="12192000" cy="6883400"/>
          </a:xfrm>
          <a:prstGeom prst="rect">
            <a:avLst/>
          </a:prstGeom>
        </p:spPr>
      </p:pic>
      <p:sp>
        <p:nvSpPr>
          <p:cNvPr id="14" name="Content Placeholder 13">
            <a:extLst>
              <a:ext uri="{FF2B5EF4-FFF2-40B4-BE49-F238E27FC236}">
                <a16:creationId xmlns:a16="http://schemas.microsoft.com/office/drawing/2014/main" id="{4C3FACB1-D8C2-E3F9-AC46-E599C9B48534}"/>
              </a:ext>
            </a:extLst>
          </p:cNvPr>
          <p:cNvSpPr>
            <a:spLocks noGrp="1"/>
          </p:cNvSpPr>
          <p:nvPr>
            <p:ph idx="1"/>
          </p:nvPr>
        </p:nvSpPr>
        <p:spPr>
          <a:xfrm>
            <a:off x="317499" y="1701777"/>
            <a:ext cx="4827566" cy="4630679"/>
          </a:xfrm>
        </p:spPr>
        <p:txBody>
          <a:bodyPr/>
          <a:lstStyle/>
          <a:p>
            <a:pPr marL="0" indent="0">
              <a:spcBef>
                <a:spcPts val="2400"/>
              </a:spcBef>
              <a:buNone/>
            </a:pPr>
            <a:r>
              <a:rPr lang="en-GB" dirty="0">
                <a:solidFill>
                  <a:schemeClr val="bg1"/>
                </a:solidFill>
                <a:latin typeface="Ebrima" panose="02000000000000000000" pitchFamily="2" charset="0"/>
                <a:ea typeface="Ebrima" panose="02000000000000000000" pitchFamily="2" charset="0"/>
                <a:cs typeface="Ebrima" panose="02000000000000000000" pitchFamily="2" charset="0"/>
              </a:rPr>
              <a:t>SOSCH have now received enquiries from approximately </a:t>
            </a:r>
            <a:r>
              <a:rPr lang="en-GB" b="1" dirty="0">
                <a:solidFill>
                  <a:schemeClr val="bg1"/>
                </a:solidFill>
                <a:latin typeface="Ebrima" panose="02000000000000000000" pitchFamily="2" charset="0"/>
                <a:ea typeface="Ebrima" panose="02000000000000000000" pitchFamily="2" charset="0"/>
                <a:cs typeface="Ebrima" panose="02000000000000000000" pitchFamily="2" charset="0"/>
              </a:rPr>
              <a:t>30 communities </a:t>
            </a:r>
            <a:r>
              <a:rPr lang="en-GB" dirty="0">
                <a:solidFill>
                  <a:schemeClr val="bg1"/>
                </a:solidFill>
                <a:latin typeface="Ebrima" panose="02000000000000000000" pitchFamily="2" charset="0"/>
                <a:ea typeface="Ebrima" panose="02000000000000000000" pitchFamily="2" charset="0"/>
                <a:cs typeface="Ebrima" panose="02000000000000000000" pitchFamily="2" charset="0"/>
              </a:rPr>
              <a:t>in Southeast Scotland, some of which are highlighted here.</a:t>
            </a:r>
          </a:p>
          <a:p>
            <a:pPr marL="0" indent="0">
              <a:spcBef>
                <a:spcPts val="2400"/>
              </a:spcBef>
              <a:buNone/>
            </a:pPr>
            <a:r>
              <a:rPr lang="en-GB" dirty="0">
                <a:solidFill>
                  <a:schemeClr val="bg1"/>
                </a:solidFill>
                <a:latin typeface="Ebrima" panose="02000000000000000000" pitchFamily="2" charset="0"/>
                <a:ea typeface="Ebrima" panose="02000000000000000000" pitchFamily="2" charset="0"/>
                <a:cs typeface="Ebrima" panose="02000000000000000000" pitchFamily="2" charset="0"/>
              </a:rPr>
              <a:t>In addition to the Borders, SOSCH has also received enquiries from communities in Edinburgh, South Lanarkshire, and East Lothian.</a:t>
            </a:r>
          </a:p>
        </p:txBody>
      </p:sp>
      <p:pic>
        <p:nvPicPr>
          <p:cNvPr id="16" name="Picture 15">
            <a:extLst>
              <a:ext uri="{FF2B5EF4-FFF2-40B4-BE49-F238E27FC236}">
                <a16:creationId xmlns:a16="http://schemas.microsoft.com/office/drawing/2014/main" id="{EC24AF91-7C56-B0EC-3300-96202339831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420700" y="-25400"/>
            <a:ext cx="6771300" cy="6883400"/>
          </a:xfrm>
          <a:prstGeom prst="rect">
            <a:avLst/>
          </a:prstGeom>
        </p:spPr>
      </p:pic>
      <p:sp>
        <p:nvSpPr>
          <p:cNvPr id="17" name="Oval 16">
            <a:extLst>
              <a:ext uri="{FF2B5EF4-FFF2-40B4-BE49-F238E27FC236}">
                <a16:creationId xmlns:a16="http://schemas.microsoft.com/office/drawing/2014/main" id="{FBA0DD55-9A66-5F40-AF44-5A7C0E56EBE7}"/>
              </a:ext>
            </a:extLst>
          </p:cNvPr>
          <p:cNvSpPr/>
          <p:nvPr/>
        </p:nvSpPr>
        <p:spPr>
          <a:xfrm>
            <a:off x="7038340" y="2425700"/>
            <a:ext cx="180000" cy="180000"/>
          </a:xfrm>
          <a:prstGeom prst="ellipse">
            <a:avLst/>
          </a:prstGeom>
          <a:solidFill>
            <a:srgbClr val="EC50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6BC3A46D-3D97-F32A-EE55-FC7936408486}"/>
              </a:ext>
            </a:extLst>
          </p:cNvPr>
          <p:cNvSpPr/>
          <p:nvPr/>
        </p:nvSpPr>
        <p:spPr>
          <a:xfrm>
            <a:off x="9728200" y="3736340"/>
            <a:ext cx="180000" cy="180000"/>
          </a:xfrm>
          <a:prstGeom prst="ellipse">
            <a:avLst/>
          </a:prstGeom>
          <a:solidFill>
            <a:srgbClr val="EC50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F677A6C6-777E-5729-ACB8-AA07F8172DB8}"/>
              </a:ext>
            </a:extLst>
          </p:cNvPr>
          <p:cNvSpPr/>
          <p:nvPr/>
        </p:nvSpPr>
        <p:spPr>
          <a:xfrm>
            <a:off x="8789425" y="4109720"/>
            <a:ext cx="180000" cy="180000"/>
          </a:xfrm>
          <a:prstGeom prst="ellipse">
            <a:avLst/>
          </a:prstGeom>
          <a:solidFill>
            <a:srgbClr val="EC50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FA44AB3C-17DB-5EED-D692-7B4C21542865}"/>
              </a:ext>
            </a:extLst>
          </p:cNvPr>
          <p:cNvSpPr/>
          <p:nvPr/>
        </p:nvSpPr>
        <p:spPr>
          <a:xfrm>
            <a:off x="8609425" y="5996940"/>
            <a:ext cx="180000" cy="180000"/>
          </a:xfrm>
          <a:prstGeom prst="ellipse">
            <a:avLst/>
          </a:prstGeom>
          <a:solidFill>
            <a:srgbClr val="EC50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0EC8221E-AE7B-E4AF-21F8-42332105AC59}"/>
              </a:ext>
            </a:extLst>
          </p:cNvPr>
          <p:cNvSpPr/>
          <p:nvPr/>
        </p:nvSpPr>
        <p:spPr>
          <a:xfrm>
            <a:off x="8766100" y="5445760"/>
            <a:ext cx="180000" cy="180000"/>
          </a:xfrm>
          <a:prstGeom prst="ellipse">
            <a:avLst/>
          </a:prstGeom>
          <a:solidFill>
            <a:srgbClr val="EC50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5A035216-95B2-571B-94BE-A18788F51D9C}"/>
              </a:ext>
            </a:extLst>
          </p:cNvPr>
          <p:cNvSpPr/>
          <p:nvPr/>
        </p:nvSpPr>
        <p:spPr>
          <a:xfrm>
            <a:off x="7607300" y="2682240"/>
            <a:ext cx="180000" cy="180000"/>
          </a:xfrm>
          <a:prstGeom prst="ellipse">
            <a:avLst/>
          </a:prstGeom>
          <a:solidFill>
            <a:srgbClr val="EC50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B48299AF-F22A-6211-11A8-F4FDAF3AD6EA}"/>
              </a:ext>
            </a:extLst>
          </p:cNvPr>
          <p:cNvSpPr/>
          <p:nvPr/>
        </p:nvSpPr>
        <p:spPr>
          <a:xfrm>
            <a:off x="7787300" y="2605700"/>
            <a:ext cx="180000" cy="180000"/>
          </a:xfrm>
          <a:prstGeom prst="ellipse">
            <a:avLst/>
          </a:prstGeom>
          <a:solidFill>
            <a:srgbClr val="EC50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2406947F-FD15-E68C-9C06-63D8AC331D65}"/>
              </a:ext>
            </a:extLst>
          </p:cNvPr>
          <p:cNvSpPr/>
          <p:nvPr/>
        </p:nvSpPr>
        <p:spPr>
          <a:xfrm>
            <a:off x="10118725" y="2087200"/>
            <a:ext cx="180000" cy="180000"/>
          </a:xfrm>
          <a:prstGeom prst="ellipse">
            <a:avLst/>
          </a:prstGeom>
          <a:solidFill>
            <a:srgbClr val="EC50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F5E646F-DB25-5CEC-1B0C-B6198973B310}"/>
              </a:ext>
            </a:extLst>
          </p:cNvPr>
          <p:cNvSpPr/>
          <p:nvPr/>
        </p:nvSpPr>
        <p:spPr>
          <a:xfrm>
            <a:off x="10956925" y="2425700"/>
            <a:ext cx="180000" cy="180000"/>
          </a:xfrm>
          <a:prstGeom prst="ellipse">
            <a:avLst/>
          </a:prstGeom>
          <a:solidFill>
            <a:srgbClr val="EC50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C60D597B-91DA-5C2E-42BD-430B34335EE1}"/>
              </a:ext>
            </a:extLst>
          </p:cNvPr>
          <p:cNvSpPr/>
          <p:nvPr/>
        </p:nvSpPr>
        <p:spPr>
          <a:xfrm>
            <a:off x="11642725" y="855027"/>
            <a:ext cx="180000" cy="180000"/>
          </a:xfrm>
          <a:prstGeom prst="ellipse">
            <a:avLst/>
          </a:prstGeom>
          <a:solidFill>
            <a:srgbClr val="EC50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E36680ED-5AFC-F9E2-163F-543211606C6A}"/>
              </a:ext>
            </a:extLst>
          </p:cNvPr>
          <p:cNvSpPr/>
          <p:nvPr/>
        </p:nvSpPr>
        <p:spPr>
          <a:xfrm>
            <a:off x="10661650" y="1521777"/>
            <a:ext cx="180000" cy="180000"/>
          </a:xfrm>
          <a:prstGeom prst="ellipse">
            <a:avLst/>
          </a:prstGeom>
          <a:solidFill>
            <a:srgbClr val="EC50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26307AFD-513B-2D16-3ECB-1B0A39FEAB33}"/>
              </a:ext>
            </a:extLst>
          </p:cNvPr>
          <p:cNvSpPr/>
          <p:nvPr/>
        </p:nvSpPr>
        <p:spPr>
          <a:xfrm>
            <a:off x="11011025" y="1936240"/>
            <a:ext cx="180000" cy="180000"/>
          </a:xfrm>
          <a:prstGeom prst="ellipse">
            <a:avLst/>
          </a:prstGeom>
          <a:solidFill>
            <a:srgbClr val="EC50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463248C6-027F-A8DC-2EA5-3DEDAA56C849}"/>
              </a:ext>
            </a:extLst>
          </p:cNvPr>
          <p:cNvSpPr/>
          <p:nvPr/>
        </p:nvSpPr>
        <p:spPr>
          <a:xfrm>
            <a:off x="10086489" y="2425700"/>
            <a:ext cx="180000" cy="180000"/>
          </a:xfrm>
          <a:prstGeom prst="ellipse">
            <a:avLst/>
          </a:prstGeom>
          <a:solidFill>
            <a:srgbClr val="EC50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771911EF-DE34-C250-4D44-934AD104B083}"/>
              </a:ext>
            </a:extLst>
          </p:cNvPr>
          <p:cNvSpPr/>
          <p:nvPr/>
        </p:nvSpPr>
        <p:spPr>
          <a:xfrm>
            <a:off x="10471740" y="2335700"/>
            <a:ext cx="180000" cy="180000"/>
          </a:xfrm>
          <a:prstGeom prst="ellipse">
            <a:avLst/>
          </a:prstGeom>
          <a:solidFill>
            <a:srgbClr val="EC50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4A5D6BD-418D-CE98-4D34-1ADF6ED46C79}"/>
              </a:ext>
            </a:extLst>
          </p:cNvPr>
          <p:cNvSpPr/>
          <p:nvPr/>
        </p:nvSpPr>
        <p:spPr>
          <a:xfrm>
            <a:off x="10381740" y="1846240"/>
            <a:ext cx="180000" cy="180000"/>
          </a:xfrm>
          <a:prstGeom prst="ellipse">
            <a:avLst/>
          </a:prstGeom>
          <a:solidFill>
            <a:srgbClr val="EC50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52BAD9AB-4801-80E3-75BC-821B415170A3}"/>
              </a:ext>
            </a:extLst>
          </p:cNvPr>
          <p:cNvSpPr/>
          <p:nvPr/>
        </p:nvSpPr>
        <p:spPr>
          <a:xfrm>
            <a:off x="9357549" y="1766060"/>
            <a:ext cx="180000" cy="180000"/>
          </a:xfrm>
          <a:prstGeom prst="ellipse">
            <a:avLst/>
          </a:prstGeom>
          <a:solidFill>
            <a:srgbClr val="EC50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41DD3B6A-2EAA-CF4F-C52C-1F538635F46C}"/>
              </a:ext>
            </a:extLst>
          </p:cNvPr>
          <p:cNvSpPr/>
          <p:nvPr/>
        </p:nvSpPr>
        <p:spPr>
          <a:xfrm>
            <a:off x="10259525" y="2877480"/>
            <a:ext cx="180000" cy="180000"/>
          </a:xfrm>
          <a:prstGeom prst="ellipse">
            <a:avLst/>
          </a:prstGeom>
          <a:solidFill>
            <a:srgbClr val="EC50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4DC96A01-1A14-9133-192E-7FF87F06AB37}"/>
              </a:ext>
            </a:extLst>
          </p:cNvPr>
          <p:cNvSpPr/>
          <p:nvPr/>
        </p:nvSpPr>
        <p:spPr>
          <a:xfrm>
            <a:off x="9753897" y="2605700"/>
            <a:ext cx="180000" cy="180000"/>
          </a:xfrm>
          <a:prstGeom prst="ellipse">
            <a:avLst/>
          </a:prstGeom>
          <a:solidFill>
            <a:srgbClr val="EC50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68F98629-891F-1F48-7BB2-C499B69DB899}"/>
              </a:ext>
            </a:extLst>
          </p:cNvPr>
          <p:cNvSpPr/>
          <p:nvPr/>
        </p:nvSpPr>
        <p:spPr>
          <a:xfrm>
            <a:off x="8402025" y="2177200"/>
            <a:ext cx="180000" cy="180000"/>
          </a:xfrm>
          <a:prstGeom prst="ellipse">
            <a:avLst/>
          </a:prstGeom>
          <a:solidFill>
            <a:srgbClr val="EC50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49910012-BE48-C708-A2C9-F0623DEF967B}"/>
              </a:ext>
            </a:extLst>
          </p:cNvPr>
          <p:cNvSpPr/>
          <p:nvPr/>
        </p:nvSpPr>
        <p:spPr>
          <a:xfrm>
            <a:off x="8676100" y="2697480"/>
            <a:ext cx="180000" cy="180000"/>
          </a:xfrm>
          <a:prstGeom prst="ellipse">
            <a:avLst/>
          </a:prstGeom>
          <a:solidFill>
            <a:srgbClr val="EC50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F10D24E4-ACA8-9081-49C2-03A712234D43}"/>
              </a:ext>
            </a:extLst>
          </p:cNvPr>
          <p:cNvSpPr/>
          <p:nvPr/>
        </p:nvSpPr>
        <p:spPr>
          <a:xfrm>
            <a:off x="7787300" y="3646340"/>
            <a:ext cx="180000" cy="180000"/>
          </a:xfrm>
          <a:prstGeom prst="ellipse">
            <a:avLst/>
          </a:prstGeom>
          <a:solidFill>
            <a:srgbClr val="EC50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D9354703-8179-FDBE-9FEA-2664209B98CC}"/>
              </a:ext>
            </a:extLst>
          </p:cNvPr>
          <p:cNvSpPr/>
          <p:nvPr/>
        </p:nvSpPr>
        <p:spPr>
          <a:xfrm>
            <a:off x="9753897" y="4551850"/>
            <a:ext cx="180000" cy="180000"/>
          </a:xfrm>
          <a:prstGeom prst="ellipse">
            <a:avLst/>
          </a:prstGeom>
          <a:solidFill>
            <a:srgbClr val="EC50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9600AC3E-A859-3FCD-E999-CB6338930E20}"/>
              </a:ext>
            </a:extLst>
          </p:cNvPr>
          <p:cNvSpPr/>
          <p:nvPr/>
        </p:nvSpPr>
        <p:spPr>
          <a:xfrm>
            <a:off x="5965042" y="2492840"/>
            <a:ext cx="180000" cy="180000"/>
          </a:xfrm>
          <a:prstGeom prst="ellipse">
            <a:avLst/>
          </a:prstGeom>
          <a:solidFill>
            <a:srgbClr val="EC50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E06F4CB3-1658-1B60-A0BD-12597B1A5A5E}"/>
              </a:ext>
            </a:extLst>
          </p:cNvPr>
          <p:cNvSpPr/>
          <p:nvPr/>
        </p:nvSpPr>
        <p:spPr>
          <a:xfrm>
            <a:off x="6446255" y="1921420"/>
            <a:ext cx="180000" cy="180000"/>
          </a:xfrm>
          <a:prstGeom prst="ellipse">
            <a:avLst/>
          </a:prstGeom>
          <a:solidFill>
            <a:srgbClr val="EC50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02CA13C7-03FE-5A3D-D206-96BE3C5781DA}"/>
              </a:ext>
            </a:extLst>
          </p:cNvPr>
          <p:cNvSpPr/>
          <p:nvPr/>
        </p:nvSpPr>
        <p:spPr>
          <a:xfrm>
            <a:off x="10571650" y="478189"/>
            <a:ext cx="180000" cy="180000"/>
          </a:xfrm>
          <a:prstGeom prst="ellipse">
            <a:avLst/>
          </a:prstGeom>
          <a:solidFill>
            <a:srgbClr val="EC50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1917DECE-6DEE-B429-2902-4136856EE48A}"/>
              </a:ext>
            </a:extLst>
          </p:cNvPr>
          <p:cNvSpPr/>
          <p:nvPr/>
        </p:nvSpPr>
        <p:spPr>
          <a:xfrm>
            <a:off x="10802450" y="675027"/>
            <a:ext cx="180000" cy="180000"/>
          </a:xfrm>
          <a:prstGeom prst="ellipse">
            <a:avLst/>
          </a:prstGeom>
          <a:solidFill>
            <a:srgbClr val="EC50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a:extLst>
              <a:ext uri="{FF2B5EF4-FFF2-40B4-BE49-F238E27FC236}">
                <a16:creationId xmlns:a16="http://schemas.microsoft.com/office/drawing/2014/main" id="{625C5EDF-284E-6EEA-019B-247EFC59E310}"/>
              </a:ext>
            </a:extLst>
          </p:cNvPr>
          <p:cNvSpPr/>
          <p:nvPr/>
        </p:nvSpPr>
        <p:spPr>
          <a:xfrm>
            <a:off x="11683490" y="1243647"/>
            <a:ext cx="180000" cy="180000"/>
          </a:xfrm>
          <a:prstGeom prst="ellipse">
            <a:avLst/>
          </a:prstGeom>
          <a:solidFill>
            <a:srgbClr val="EC50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3EBA6B1D-F25E-FA70-99B6-7E2DEF98AA8C}"/>
              </a:ext>
            </a:extLst>
          </p:cNvPr>
          <p:cNvSpPr>
            <a:spLocks noGrp="1"/>
          </p:cNvSpPr>
          <p:nvPr>
            <p:ph type="title"/>
          </p:nvPr>
        </p:nvSpPr>
        <p:spPr>
          <a:xfrm>
            <a:off x="317499" y="338897"/>
            <a:ext cx="4827566" cy="1325563"/>
          </a:xfrm>
        </p:spPr>
        <p:txBody>
          <a:bodyPr>
            <a:normAutofit/>
          </a:bodyPr>
          <a:lstStyle/>
          <a:p>
            <a:r>
              <a:rPr lang="en-GB" sz="3200" b="1" dirty="0">
                <a:solidFill>
                  <a:schemeClr val="bg1"/>
                </a:solidFill>
                <a:latin typeface="Filson Soft" panose="00000400000000000000" pitchFamily="50" charset="0"/>
              </a:rPr>
              <a:t>Meeting Communities</a:t>
            </a:r>
          </a:p>
        </p:txBody>
      </p:sp>
    </p:spTree>
    <p:extLst>
      <p:ext uri="{BB962C8B-B14F-4D97-AF65-F5344CB8AC3E}">
        <p14:creationId xmlns:p14="http://schemas.microsoft.com/office/powerpoint/2010/main" val="222187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C8D16-8423-8F02-2966-E5FDBCE7F6E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A4DFC87-EAD9-F9AB-0562-28DC2DB906B0}"/>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0" y="-25400"/>
            <a:ext cx="12192000" cy="6883400"/>
          </a:xfrm>
          <a:prstGeom prst="rect">
            <a:avLst/>
          </a:prstGeom>
        </p:spPr>
      </p:pic>
      <p:pic>
        <p:nvPicPr>
          <p:cNvPr id="10" name="Picture 9">
            <a:extLst>
              <a:ext uri="{FF2B5EF4-FFF2-40B4-BE49-F238E27FC236}">
                <a16:creationId xmlns:a16="http://schemas.microsoft.com/office/drawing/2014/main" id="{F9C663BF-9F20-72EC-9B44-98F6D82C16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91356" y="311410"/>
            <a:ext cx="4018044" cy="3117590"/>
          </a:xfrm>
          <a:prstGeom prst="rect">
            <a:avLst/>
          </a:prstGeom>
          <a:ln w="38100">
            <a:solidFill>
              <a:schemeClr val="bg1"/>
            </a:solidFill>
          </a:ln>
        </p:spPr>
      </p:pic>
      <p:pic>
        <p:nvPicPr>
          <p:cNvPr id="12" name="Picture 11">
            <a:extLst>
              <a:ext uri="{FF2B5EF4-FFF2-40B4-BE49-F238E27FC236}">
                <a16:creationId xmlns:a16="http://schemas.microsoft.com/office/drawing/2014/main" id="{579FADE8-18BA-65ED-042D-BE3CF021A8A9}"/>
              </a:ext>
            </a:extLst>
          </p:cNvPr>
          <p:cNvPicPr>
            <a:picLocks noChangeAspect="1"/>
          </p:cNvPicPr>
          <p:nvPr/>
        </p:nvPicPr>
        <p:blipFill>
          <a:blip r:embed="rId4"/>
          <a:stretch>
            <a:fillRect/>
          </a:stretch>
        </p:blipFill>
        <p:spPr>
          <a:xfrm>
            <a:off x="4030341" y="311410"/>
            <a:ext cx="3551788" cy="2667001"/>
          </a:xfrm>
          <a:prstGeom prst="rect">
            <a:avLst/>
          </a:prstGeom>
          <a:ln w="38100">
            <a:solidFill>
              <a:schemeClr val="bg1"/>
            </a:solidFill>
          </a:ln>
        </p:spPr>
      </p:pic>
      <p:pic>
        <p:nvPicPr>
          <p:cNvPr id="16" name="Picture 15">
            <a:extLst>
              <a:ext uri="{FF2B5EF4-FFF2-40B4-BE49-F238E27FC236}">
                <a16:creationId xmlns:a16="http://schemas.microsoft.com/office/drawing/2014/main" id="{D73B4F82-E883-BB4D-ABDE-8011207D31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91356" y="3531980"/>
            <a:ext cx="4018044" cy="3014610"/>
          </a:xfrm>
          <a:prstGeom prst="rect">
            <a:avLst/>
          </a:prstGeom>
          <a:ln w="38100">
            <a:solidFill>
              <a:schemeClr val="bg1"/>
            </a:solidFill>
          </a:ln>
        </p:spPr>
      </p:pic>
      <p:pic>
        <p:nvPicPr>
          <p:cNvPr id="18" name="Picture 17">
            <a:extLst>
              <a:ext uri="{FF2B5EF4-FFF2-40B4-BE49-F238E27FC236}">
                <a16:creationId xmlns:a16="http://schemas.microsoft.com/office/drawing/2014/main" id="{01464B2C-CC7E-1B19-A226-F83015352A7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061984" y="3099498"/>
            <a:ext cx="4520143" cy="3445757"/>
          </a:xfrm>
          <a:prstGeom prst="rect">
            <a:avLst/>
          </a:prstGeom>
          <a:ln w="38100">
            <a:solidFill>
              <a:schemeClr val="bg1"/>
            </a:solidFill>
          </a:ln>
        </p:spPr>
      </p:pic>
      <p:pic>
        <p:nvPicPr>
          <p:cNvPr id="20" name="Picture 19">
            <a:extLst>
              <a:ext uri="{FF2B5EF4-FFF2-40B4-BE49-F238E27FC236}">
                <a16:creationId xmlns:a16="http://schemas.microsoft.com/office/drawing/2014/main" id="{62D55D43-29AB-12F3-2114-CE3EA36B0DA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8442" y="311410"/>
            <a:ext cx="3552672" cy="2667001"/>
          </a:xfrm>
          <a:prstGeom prst="rect">
            <a:avLst/>
          </a:prstGeom>
          <a:ln w="38100">
            <a:solidFill>
              <a:schemeClr val="bg1"/>
            </a:solidFill>
          </a:ln>
        </p:spPr>
      </p:pic>
      <p:pic>
        <p:nvPicPr>
          <p:cNvPr id="22" name="Picture 21" descr="A building with a power line">
            <a:extLst>
              <a:ext uri="{FF2B5EF4-FFF2-40B4-BE49-F238E27FC236}">
                <a16:creationId xmlns:a16="http://schemas.microsoft.com/office/drawing/2014/main" id="{EE5609DC-0271-F874-814C-AA0CBD98A16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62278" y="3530220"/>
            <a:ext cx="3445755" cy="2584316"/>
          </a:xfrm>
          <a:prstGeom prst="rect">
            <a:avLst/>
          </a:prstGeom>
          <a:ln w="38100">
            <a:solidFill>
              <a:schemeClr val="bg1"/>
            </a:solidFill>
          </a:ln>
        </p:spPr>
      </p:pic>
    </p:spTree>
    <p:extLst>
      <p:ext uri="{BB962C8B-B14F-4D97-AF65-F5344CB8AC3E}">
        <p14:creationId xmlns:p14="http://schemas.microsoft.com/office/powerpoint/2010/main" val="1758565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BAD2C-7392-96AD-D199-88A492B785C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95EF85B-AA8C-AB8E-4F99-6DFE652549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1A4E261-699D-2165-7E1E-9EAE25A7671C}"/>
              </a:ext>
            </a:extLst>
          </p:cNvPr>
          <p:cNvSpPr>
            <a:spLocks noGrp="1"/>
          </p:cNvSpPr>
          <p:nvPr>
            <p:ph type="title"/>
          </p:nvPr>
        </p:nvSpPr>
        <p:spPr/>
        <p:txBody>
          <a:bodyPr>
            <a:normAutofit/>
          </a:bodyPr>
          <a:lstStyle/>
          <a:p>
            <a:r>
              <a:rPr lang="en-GB" sz="3200" b="1" dirty="0">
                <a:solidFill>
                  <a:schemeClr val="bg1"/>
                </a:solidFill>
                <a:latin typeface="Filson Soft" panose="00000400000000000000" pitchFamily="50" charset="0"/>
              </a:rPr>
              <a:t>What we’ve done and what we’re doing now</a:t>
            </a:r>
          </a:p>
        </p:txBody>
      </p:sp>
      <p:sp>
        <p:nvSpPr>
          <p:cNvPr id="3" name="Content Placeholder 2">
            <a:extLst>
              <a:ext uri="{FF2B5EF4-FFF2-40B4-BE49-F238E27FC236}">
                <a16:creationId xmlns:a16="http://schemas.microsoft.com/office/drawing/2014/main" id="{C05E1880-761E-3ABB-AD95-3BF00F3BCCC6}"/>
              </a:ext>
            </a:extLst>
          </p:cNvPr>
          <p:cNvSpPr>
            <a:spLocks noGrp="1"/>
          </p:cNvSpPr>
          <p:nvPr>
            <p:ph idx="1"/>
          </p:nvPr>
        </p:nvSpPr>
        <p:spPr>
          <a:xfrm>
            <a:off x="838200" y="1825625"/>
            <a:ext cx="10515600" cy="4667250"/>
          </a:xfrm>
        </p:spPr>
        <p:txBody>
          <a:bodyPr>
            <a:noAutofit/>
          </a:bodyPr>
          <a:lstStyle/>
          <a:p>
            <a:pPr>
              <a:spcBef>
                <a:spcPts val="1800"/>
              </a:spcBef>
            </a:pPr>
            <a:r>
              <a:rPr lang="en-GB" sz="2600" dirty="0">
                <a:solidFill>
                  <a:schemeClr val="bg1"/>
                </a:solidFill>
                <a:latin typeface="Ebrima" panose="02000000000000000000" pitchFamily="2" charset="0"/>
                <a:ea typeface="Ebrima" panose="02000000000000000000" pitchFamily="2" charset="0"/>
                <a:cs typeface="Ebrima" panose="02000000000000000000" pitchFamily="2" charset="0"/>
              </a:rPr>
              <a:t>SOSCH has </a:t>
            </a:r>
            <a:r>
              <a:rPr lang="en-GB" sz="2600" b="1" dirty="0">
                <a:solidFill>
                  <a:schemeClr val="bg1"/>
                </a:solidFill>
                <a:latin typeface="Ebrima" panose="02000000000000000000" pitchFamily="2" charset="0"/>
                <a:ea typeface="Ebrima" panose="02000000000000000000" pitchFamily="2" charset="0"/>
                <a:cs typeface="Ebrima" panose="02000000000000000000" pitchFamily="2" charset="0"/>
              </a:rPr>
              <a:t>laid the groundwork </a:t>
            </a:r>
            <a:r>
              <a:rPr lang="en-GB" sz="2600" dirty="0">
                <a:solidFill>
                  <a:schemeClr val="bg1"/>
                </a:solidFill>
                <a:latin typeface="Ebrima" panose="02000000000000000000" pitchFamily="2" charset="0"/>
                <a:ea typeface="Ebrima" panose="02000000000000000000" pitchFamily="2" charset="0"/>
                <a:cs typeface="Ebrima" panose="02000000000000000000" pitchFamily="2" charset="0"/>
              </a:rPr>
              <a:t>in year 1 which has led to the </a:t>
            </a:r>
            <a:r>
              <a:rPr lang="en-GB" sz="2600" b="1" dirty="0">
                <a:solidFill>
                  <a:schemeClr val="bg1"/>
                </a:solidFill>
                <a:latin typeface="Ebrima" panose="02000000000000000000" pitchFamily="2" charset="0"/>
                <a:ea typeface="Ebrima" panose="02000000000000000000" pitchFamily="2" charset="0"/>
                <a:cs typeface="Ebrima" panose="02000000000000000000" pitchFamily="2" charset="0"/>
              </a:rPr>
              <a:t>development of a pipeline of projects </a:t>
            </a:r>
            <a:r>
              <a:rPr lang="en-GB" sz="2600" dirty="0">
                <a:solidFill>
                  <a:schemeClr val="bg1"/>
                </a:solidFill>
                <a:latin typeface="Ebrima" panose="02000000000000000000" pitchFamily="2" charset="0"/>
                <a:ea typeface="Ebrima" panose="02000000000000000000" pitchFamily="2" charset="0"/>
                <a:cs typeface="Ebrima" panose="02000000000000000000" pitchFamily="2" charset="0"/>
              </a:rPr>
              <a:t>in Southeast Scotland.</a:t>
            </a:r>
          </a:p>
          <a:p>
            <a:pPr>
              <a:spcBef>
                <a:spcPts val="1800"/>
              </a:spcBef>
            </a:pPr>
            <a:r>
              <a:rPr lang="en-GB" sz="2600" dirty="0">
                <a:solidFill>
                  <a:schemeClr val="bg1"/>
                </a:solidFill>
                <a:latin typeface="Ebrima" panose="02000000000000000000" pitchFamily="2" charset="0"/>
                <a:ea typeface="Ebrima" panose="02000000000000000000" pitchFamily="2" charset="0"/>
                <a:cs typeface="Ebrima" panose="02000000000000000000" pitchFamily="2" charset="0"/>
              </a:rPr>
              <a:t>As of year 2, </a:t>
            </a:r>
            <a:r>
              <a:rPr lang="en-GB" sz="2600" b="1" dirty="0">
                <a:solidFill>
                  <a:schemeClr val="bg1"/>
                </a:solidFill>
                <a:latin typeface="Ebrima" panose="02000000000000000000" pitchFamily="2" charset="0"/>
                <a:ea typeface="Ebrima" panose="02000000000000000000" pitchFamily="2" charset="0"/>
                <a:cs typeface="Ebrima" panose="02000000000000000000" pitchFamily="2" charset="0"/>
              </a:rPr>
              <a:t>SOSCH have begun working formally with communities </a:t>
            </a:r>
            <a:r>
              <a:rPr lang="en-GB" sz="2600" dirty="0">
                <a:solidFill>
                  <a:schemeClr val="bg1"/>
                </a:solidFill>
                <a:latin typeface="Ebrima" panose="02000000000000000000" pitchFamily="2" charset="0"/>
                <a:ea typeface="Ebrima" panose="02000000000000000000" pitchFamily="2" charset="0"/>
                <a:cs typeface="Ebrima" panose="02000000000000000000" pitchFamily="2" charset="0"/>
              </a:rPr>
              <a:t>in Southeast Scotland to </a:t>
            </a:r>
            <a:r>
              <a:rPr lang="en-GB" sz="2600" b="1" dirty="0">
                <a:solidFill>
                  <a:schemeClr val="bg1"/>
                </a:solidFill>
                <a:latin typeface="Ebrima" panose="02000000000000000000" pitchFamily="2" charset="0"/>
                <a:ea typeface="Ebrima" panose="02000000000000000000" pitchFamily="2" charset="0"/>
                <a:cs typeface="Ebrima" panose="02000000000000000000" pitchFamily="2" charset="0"/>
              </a:rPr>
              <a:t>develop community-led housing projects</a:t>
            </a:r>
            <a:r>
              <a:rPr lang="en-GB" sz="2600" dirty="0">
                <a:solidFill>
                  <a:schemeClr val="bg1"/>
                </a:solidFill>
                <a:latin typeface="Ebrima" panose="02000000000000000000" pitchFamily="2" charset="0"/>
                <a:ea typeface="Ebrima" panose="02000000000000000000" pitchFamily="2" charset="0"/>
                <a:cs typeface="Ebrima" panose="02000000000000000000" pitchFamily="2" charset="0"/>
              </a:rPr>
              <a:t>.</a:t>
            </a:r>
          </a:p>
          <a:p>
            <a:pPr>
              <a:spcBef>
                <a:spcPts val="1800"/>
              </a:spcBef>
            </a:pPr>
            <a:r>
              <a:rPr lang="en-GB" sz="2600" dirty="0">
                <a:solidFill>
                  <a:schemeClr val="bg1"/>
                </a:solidFill>
                <a:latin typeface="Ebrima" panose="02000000000000000000" pitchFamily="2" charset="0"/>
                <a:ea typeface="Ebrima" panose="02000000000000000000" pitchFamily="2" charset="0"/>
                <a:cs typeface="Ebrima" panose="02000000000000000000" pitchFamily="2" charset="0"/>
              </a:rPr>
              <a:t>We have recently completed a </a:t>
            </a:r>
            <a:r>
              <a:rPr lang="en-GB" sz="2600" b="1" dirty="0">
                <a:solidFill>
                  <a:schemeClr val="bg1"/>
                </a:solidFill>
                <a:latin typeface="Ebrima" panose="02000000000000000000" pitchFamily="2" charset="0"/>
                <a:ea typeface="Ebrima" panose="02000000000000000000" pitchFamily="2" charset="0"/>
                <a:cs typeface="Ebrima" panose="02000000000000000000" pitchFamily="2" charset="0"/>
              </a:rPr>
              <a:t>Housing Need and Demand Assessment (HNDA)</a:t>
            </a:r>
            <a:r>
              <a:rPr lang="en-GB" sz="2600" dirty="0">
                <a:solidFill>
                  <a:schemeClr val="bg1"/>
                </a:solidFill>
                <a:latin typeface="Ebrima" panose="02000000000000000000" pitchFamily="2" charset="0"/>
                <a:ea typeface="Ebrima" panose="02000000000000000000" pitchFamily="2" charset="0"/>
                <a:cs typeface="Ebrima" panose="02000000000000000000" pitchFamily="2" charset="0"/>
              </a:rPr>
              <a:t> report for one community, enabling that community to progress towards feasibility work.</a:t>
            </a:r>
          </a:p>
          <a:p>
            <a:pPr>
              <a:spcBef>
                <a:spcPts val="1800"/>
              </a:spcBef>
            </a:pPr>
            <a:r>
              <a:rPr lang="en-GB" sz="2600" dirty="0">
                <a:solidFill>
                  <a:schemeClr val="bg1"/>
                </a:solidFill>
                <a:latin typeface="Ebrima" panose="02000000000000000000" pitchFamily="2" charset="0"/>
                <a:ea typeface="Ebrima" panose="02000000000000000000" pitchFamily="2" charset="0"/>
                <a:cs typeface="Ebrima" panose="02000000000000000000" pitchFamily="2" charset="0"/>
              </a:rPr>
              <a:t>SOSCH have </a:t>
            </a:r>
            <a:r>
              <a:rPr lang="en-GB" sz="2600" b="1" dirty="0">
                <a:solidFill>
                  <a:schemeClr val="bg1"/>
                </a:solidFill>
                <a:latin typeface="Ebrima" panose="02000000000000000000" pitchFamily="2" charset="0"/>
                <a:ea typeface="Ebrima" panose="02000000000000000000" pitchFamily="2" charset="0"/>
                <a:cs typeface="Ebrima" panose="02000000000000000000" pitchFamily="2" charset="0"/>
              </a:rPr>
              <a:t>three more HNDAs underway </a:t>
            </a:r>
            <a:r>
              <a:rPr lang="en-GB" sz="2600" dirty="0">
                <a:solidFill>
                  <a:schemeClr val="bg1"/>
                </a:solidFill>
                <a:latin typeface="Ebrima" panose="02000000000000000000" pitchFamily="2" charset="0"/>
                <a:ea typeface="Ebrima" panose="02000000000000000000" pitchFamily="2" charset="0"/>
                <a:cs typeface="Ebrima" panose="02000000000000000000" pitchFamily="2" charset="0"/>
              </a:rPr>
              <a:t>for three communities. Two of them in the Borders, and one in South Lanarkshire.</a:t>
            </a:r>
          </a:p>
        </p:txBody>
      </p:sp>
    </p:spTree>
    <p:extLst>
      <p:ext uri="{BB962C8B-B14F-4D97-AF65-F5344CB8AC3E}">
        <p14:creationId xmlns:p14="http://schemas.microsoft.com/office/powerpoint/2010/main" val="4256122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5B9C7-D635-10CF-21A7-6D084073A55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4FC6050-7C45-B76B-7FA2-BF57F5E87F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5400"/>
            <a:ext cx="12192000" cy="6883400"/>
          </a:xfrm>
          <a:prstGeom prst="rect">
            <a:avLst/>
          </a:prstGeom>
        </p:spPr>
      </p:pic>
      <p:sp>
        <p:nvSpPr>
          <p:cNvPr id="2" name="Title 1">
            <a:extLst>
              <a:ext uri="{FF2B5EF4-FFF2-40B4-BE49-F238E27FC236}">
                <a16:creationId xmlns:a16="http://schemas.microsoft.com/office/drawing/2014/main" id="{6D6582AC-8A06-B574-C86E-D5CDDA0DD80A}"/>
              </a:ext>
            </a:extLst>
          </p:cNvPr>
          <p:cNvSpPr>
            <a:spLocks noGrp="1"/>
          </p:cNvSpPr>
          <p:nvPr>
            <p:ph type="title"/>
          </p:nvPr>
        </p:nvSpPr>
        <p:spPr/>
        <p:txBody>
          <a:bodyPr>
            <a:normAutofit/>
          </a:bodyPr>
          <a:lstStyle/>
          <a:p>
            <a:r>
              <a:rPr lang="en-GB" sz="3200" b="1" dirty="0">
                <a:solidFill>
                  <a:schemeClr val="bg1"/>
                </a:solidFill>
                <a:latin typeface="Filson Soft" panose="00000400000000000000" pitchFamily="50" charset="0"/>
              </a:rPr>
              <a:t>What have been the lessons?</a:t>
            </a:r>
          </a:p>
        </p:txBody>
      </p:sp>
      <p:sp>
        <p:nvSpPr>
          <p:cNvPr id="3" name="Content Placeholder 2">
            <a:extLst>
              <a:ext uri="{FF2B5EF4-FFF2-40B4-BE49-F238E27FC236}">
                <a16:creationId xmlns:a16="http://schemas.microsoft.com/office/drawing/2014/main" id="{B7AA2AEF-8A35-5E0B-C92B-00649EED46F1}"/>
              </a:ext>
            </a:extLst>
          </p:cNvPr>
          <p:cNvSpPr>
            <a:spLocks noGrp="1"/>
          </p:cNvSpPr>
          <p:nvPr>
            <p:ph idx="1"/>
          </p:nvPr>
        </p:nvSpPr>
        <p:spPr/>
        <p:txBody>
          <a:bodyPr>
            <a:noAutofit/>
          </a:bodyPr>
          <a:lstStyle/>
          <a:p>
            <a:pPr marL="0" indent="0">
              <a:spcBef>
                <a:spcPts val="1800"/>
              </a:spcBef>
              <a:buNone/>
            </a:pPr>
            <a:r>
              <a:rPr lang="en-GB" b="1" u="sng" dirty="0">
                <a:solidFill>
                  <a:schemeClr val="bg1"/>
                </a:solidFill>
                <a:latin typeface="Ebrima" panose="02000000000000000000" pitchFamily="2" charset="0"/>
                <a:ea typeface="Ebrima" panose="02000000000000000000" pitchFamily="2" charset="0"/>
                <a:cs typeface="Ebrima" panose="02000000000000000000" pitchFamily="2" charset="0"/>
              </a:rPr>
              <a:t>Communities need time and support to develop.</a:t>
            </a:r>
          </a:p>
          <a:p>
            <a:pPr>
              <a:spcBef>
                <a:spcPts val="1800"/>
              </a:spcBef>
            </a:pPr>
            <a:r>
              <a:rPr lang="en-GB" b="1" dirty="0">
                <a:solidFill>
                  <a:schemeClr val="bg1"/>
                </a:solidFill>
                <a:latin typeface="Ebrima" panose="02000000000000000000" pitchFamily="2" charset="0"/>
                <a:ea typeface="Ebrima" panose="02000000000000000000" pitchFamily="2" charset="0"/>
                <a:cs typeface="Ebrima" panose="02000000000000000000" pitchFamily="2" charset="0"/>
              </a:rPr>
              <a:t>Limited existing community-led housing. </a:t>
            </a:r>
            <a:r>
              <a:rPr lang="en-GB" dirty="0">
                <a:solidFill>
                  <a:schemeClr val="bg1"/>
                </a:solidFill>
                <a:latin typeface="Ebrima" panose="02000000000000000000" pitchFamily="2" charset="0"/>
                <a:ea typeface="Ebrima" panose="02000000000000000000" pitchFamily="2" charset="0"/>
                <a:cs typeface="Ebrima" panose="02000000000000000000" pitchFamily="2" charset="0"/>
              </a:rPr>
              <a:t>One community-led housing project has been completed in the Borders.</a:t>
            </a:r>
          </a:p>
          <a:p>
            <a:pPr>
              <a:spcBef>
                <a:spcPts val="1800"/>
              </a:spcBef>
            </a:pPr>
            <a:r>
              <a:rPr lang="en-GB" dirty="0">
                <a:solidFill>
                  <a:schemeClr val="bg1"/>
                </a:solidFill>
                <a:latin typeface="Ebrima" panose="02000000000000000000" pitchFamily="2" charset="0"/>
                <a:ea typeface="Ebrima" panose="02000000000000000000" pitchFamily="2" charset="0"/>
                <a:cs typeface="Ebrima" panose="02000000000000000000" pitchFamily="2" charset="0"/>
              </a:rPr>
              <a:t>Most of our emerging projects are with </a:t>
            </a:r>
            <a:r>
              <a:rPr lang="en-GB" b="1" dirty="0">
                <a:solidFill>
                  <a:schemeClr val="bg1"/>
                </a:solidFill>
                <a:latin typeface="Ebrima" panose="02000000000000000000" pitchFamily="2" charset="0"/>
                <a:ea typeface="Ebrima" panose="02000000000000000000" pitchFamily="2" charset="0"/>
                <a:cs typeface="Ebrima" panose="02000000000000000000" pitchFamily="2" charset="0"/>
              </a:rPr>
              <a:t>established community development trusts</a:t>
            </a:r>
            <a:r>
              <a:rPr lang="en-GB" dirty="0">
                <a:solidFill>
                  <a:schemeClr val="bg1"/>
                </a:solidFill>
                <a:latin typeface="Ebrima" panose="02000000000000000000" pitchFamily="2" charset="0"/>
                <a:ea typeface="Ebrima" panose="02000000000000000000" pitchFamily="2" charset="0"/>
                <a:cs typeface="Ebrima" panose="02000000000000000000" pitchFamily="2" charset="0"/>
              </a:rPr>
              <a:t>.</a:t>
            </a:r>
            <a:endParaRPr lang="en-GB" b="1" dirty="0">
              <a:solidFill>
                <a:schemeClr val="bg1"/>
              </a:solidFill>
              <a:latin typeface="Ebrima" panose="02000000000000000000" pitchFamily="2" charset="0"/>
              <a:ea typeface="Ebrima" panose="02000000000000000000" pitchFamily="2" charset="0"/>
              <a:cs typeface="Ebrima" panose="02000000000000000000" pitchFamily="2" charset="0"/>
            </a:endParaRPr>
          </a:p>
          <a:p>
            <a:pPr>
              <a:spcBef>
                <a:spcPts val="1800"/>
              </a:spcBef>
            </a:pPr>
            <a:r>
              <a:rPr lang="en-GB" b="1" dirty="0">
                <a:solidFill>
                  <a:schemeClr val="bg1"/>
                </a:solidFill>
                <a:latin typeface="Ebrima" panose="02000000000000000000" pitchFamily="2" charset="0"/>
                <a:ea typeface="Ebrima" panose="02000000000000000000" pitchFamily="2" charset="0"/>
                <a:cs typeface="Ebrima" panose="02000000000000000000" pitchFamily="2" charset="0"/>
              </a:rPr>
              <a:t>Barriers to early-stage work are significant</a:t>
            </a:r>
            <a:r>
              <a:rPr lang="en-GB" dirty="0">
                <a:solidFill>
                  <a:schemeClr val="bg1"/>
                </a:solidFill>
                <a:latin typeface="Ebrima" panose="02000000000000000000" pitchFamily="2" charset="0"/>
                <a:ea typeface="Ebrima" panose="02000000000000000000" pitchFamily="2" charset="0"/>
                <a:cs typeface="Ebrima" panose="02000000000000000000" pitchFamily="2" charset="0"/>
              </a:rPr>
              <a:t> – early-stage work (such as a HNDA) required to access dedicated feasibility funding is time intensive, and under-resourced communities can struggle to find the money.</a:t>
            </a:r>
          </a:p>
          <a:p>
            <a:endParaRPr lang="en-GB"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22263844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65101-37B9-25DD-AA15-FD26436A8F4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A22C444-554D-5942-E4D0-6FB05B7B3F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5400"/>
            <a:ext cx="12192000" cy="6883400"/>
          </a:xfrm>
          <a:prstGeom prst="rect">
            <a:avLst/>
          </a:prstGeom>
        </p:spPr>
      </p:pic>
      <p:sp>
        <p:nvSpPr>
          <p:cNvPr id="2" name="Title 1">
            <a:extLst>
              <a:ext uri="{FF2B5EF4-FFF2-40B4-BE49-F238E27FC236}">
                <a16:creationId xmlns:a16="http://schemas.microsoft.com/office/drawing/2014/main" id="{D918D616-23D1-4558-368A-0FB05F16C49E}"/>
              </a:ext>
            </a:extLst>
          </p:cNvPr>
          <p:cNvSpPr>
            <a:spLocks noGrp="1"/>
          </p:cNvSpPr>
          <p:nvPr>
            <p:ph type="title"/>
          </p:nvPr>
        </p:nvSpPr>
        <p:spPr/>
        <p:txBody>
          <a:bodyPr>
            <a:normAutofit/>
          </a:bodyPr>
          <a:lstStyle/>
          <a:p>
            <a:r>
              <a:rPr lang="en-GB" sz="3200" b="1" dirty="0">
                <a:solidFill>
                  <a:schemeClr val="bg1"/>
                </a:solidFill>
                <a:latin typeface="Filson Soft" panose="00000400000000000000" pitchFamily="50" charset="0"/>
              </a:rPr>
              <a:t>What are the wider benefits?</a:t>
            </a:r>
          </a:p>
        </p:txBody>
      </p:sp>
      <p:sp>
        <p:nvSpPr>
          <p:cNvPr id="3" name="Content Placeholder 2">
            <a:extLst>
              <a:ext uri="{FF2B5EF4-FFF2-40B4-BE49-F238E27FC236}">
                <a16:creationId xmlns:a16="http://schemas.microsoft.com/office/drawing/2014/main" id="{D7F335EB-69CF-A29F-B2D7-297CC92D447B}"/>
              </a:ext>
            </a:extLst>
          </p:cNvPr>
          <p:cNvSpPr>
            <a:spLocks noGrp="1"/>
          </p:cNvSpPr>
          <p:nvPr>
            <p:ph idx="1"/>
          </p:nvPr>
        </p:nvSpPr>
        <p:spPr>
          <a:xfrm>
            <a:off x="838200" y="1825625"/>
            <a:ext cx="7391400" cy="4351338"/>
          </a:xfrm>
        </p:spPr>
        <p:txBody>
          <a:bodyPr>
            <a:noAutofit/>
          </a:bodyPr>
          <a:lstStyle/>
          <a:p>
            <a:pPr marL="0" indent="0">
              <a:buNone/>
            </a:pPr>
            <a:r>
              <a:rPr lang="en-GB" dirty="0">
                <a:solidFill>
                  <a:schemeClr val="bg1"/>
                </a:solidFill>
                <a:latin typeface="Ebrima" panose="02000000000000000000" pitchFamily="2" charset="0"/>
                <a:ea typeface="Ebrima" panose="02000000000000000000" pitchFamily="2" charset="0"/>
                <a:cs typeface="Ebrima" panose="02000000000000000000" pitchFamily="2" charset="0"/>
              </a:rPr>
              <a:t>Community-led housing can:</a:t>
            </a:r>
          </a:p>
          <a:p>
            <a:r>
              <a:rPr lang="en-GB" dirty="0">
                <a:solidFill>
                  <a:schemeClr val="bg1"/>
                </a:solidFill>
                <a:latin typeface="Ebrima" panose="02000000000000000000" pitchFamily="2" charset="0"/>
                <a:ea typeface="Ebrima" panose="02000000000000000000" pitchFamily="2" charset="0"/>
                <a:cs typeface="Ebrima" panose="02000000000000000000" pitchFamily="2" charset="0"/>
              </a:rPr>
              <a:t>Build resilient communities who have the capacity to tackle a wide range of local issues.</a:t>
            </a:r>
          </a:p>
          <a:p>
            <a:r>
              <a:rPr lang="en-GB" dirty="0">
                <a:solidFill>
                  <a:schemeClr val="bg1"/>
                </a:solidFill>
                <a:latin typeface="Ebrima" panose="02000000000000000000" pitchFamily="2" charset="0"/>
                <a:ea typeface="Ebrima" panose="02000000000000000000" pitchFamily="2" charset="0"/>
                <a:cs typeface="Ebrima" panose="02000000000000000000" pitchFamily="2" charset="0"/>
              </a:rPr>
              <a:t>Breathe new life into some of the most challenging derelict buildings in a community.</a:t>
            </a:r>
          </a:p>
          <a:p>
            <a:r>
              <a:rPr lang="en-GB" dirty="0">
                <a:solidFill>
                  <a:schemeClr val="bg1"/>
                </a:solidFill>
                <a:latin typeface="Ebrima" panose="02000000000000000000" pitchFamily="2" charset="0"/>
                <a:ea typeface="Ebrima" panose="02000000000000000000" pitchFamily="2" charset="0"/>
                <a:cs typeface="Ebrima" panose="02000000000000000000" pitchFamily="2" charset="0"/>
              </a:rPr>
              <a:t>Support other related </a:t>
            </a:r>
            <a:r>
              <a:rPr lang="en-GB">
                <a:solidFill>
                  <a:schemeClr val="bg1"/>
                </a:solidFill>
                <a:latin typeface="Ebrima" panose="02000000000000000000" pitchFamily="2" charset="0"/>
                <a:ea typeface="Ebrima" panose="02000000000000000000" pitchFamily="2" charset="0"/>
                <a:cs typeface="Ebrima" panose="02000000000000000000" pitchFamily="2" charset="0"/>
              </a:rPr>
              <a:t>policy agendas, such as </a:t>
            </a:r>
            <a:r>
              <a:rPr lang="en-GB" b="1" dirty="0">
                <a:solidFill>
                  <a:schemeClr val="bg1"/>
                </a:solidFill>
                <a:latin typeface="Ebrima" panose="02000000000000000000" pitchFamily="2" charset="0"/>
                <a:ea typeface="Ebrima" panose="02000000000000000000" pitchFamily="2" charset="0"/>
                <a:cs typeface="Ebrima" panose="02000000000000000000" pitchFamily="2" charset="0"/>
              </a:rPr>
              <a:t>Land Reform </a:t>
            </a:r>
            <a:r>
              <a:rPr lang="en-GB" dirty="0">
                <a:solidFill>
                  <a:schemeClr val="bg1"/>
                </a:solidFill>
                <a:latin typeface="Ebrima" panose="02000000000000000000" pitchFamily="2" charset="0"/>
                <a:ea typeface="Ebrima" panose="02000000000000000000" pitchFamily="2" charset="0"/>
                <a:cs typeface="Ebrima" panose="02000000000000000000" pitchFamily="2" charset="0"/>
              </a:rPr>
              <a:t>and </a:t>
            </a:r>
            <a:r>
              <a:rPr lang="en-GB" b="1" dirty="0">
                <a:solidFill>
                  <a:schemeClr val="bg1"/>
                </a:solidFill>
                <a:latin typeface="Ebrima" panose="02000000000000000000" pitchFamily="2" charset="0"/>
                <a:ea typeface="Ebrima" panose="02000000000000000000" pitchFamily="2" charset="0"/>
                <a:cs typeface="Ebrima" panose="02000000000000000000" pitchFamily="2" charset="0"/>
              </a:rPr>
              <a:t>Community Wealth Building</a:t>
            </a:r>
            <a:r>
              <a:rPr lang="en-GB" dirty="0">
                <a:solidFill>
                  <a:schemeClr val="bg1"/>
                </a:solidFill>
                <a:latin typeface="Ebrima" panose="02000000000000000000" pitchFamily="2" charset="0"/>
                <a:ea typeface="Ebrima" panose="02000000000000000000" pitchFamily="2" charset="0"/>
                <a:cs typeface="Ebrima" panose="02000000000000000000" pitchFamily="2" charset="0"/>
              </a:rPr>
              <a:t>.</a:t>
            </a:r>
          </a:p>
          <a:p>
            <a:endParaRPr lang="en-GB"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pic>
        <p:nvPicPr>
          <p:cNvPr id="6" name="Picture 5">
            <a:extLst>
              <a:ext uri="{FF2B5EF4-FFF2-40B4-BE49-F238E27FC236}">
                <a16:creationId xmlns:a16="http://schemas.microsoft.com/office/drawing/2014/main" id="{73E06F9E-EA6E-7CE0-5400-6B878E508E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69744" y="652158"/>
            <a:ext cx="3417455" cy="5524805"/>
          </a:xfrm>
          <a:prstGeom prst="rect">
            <a:avLst/>
          </a:prstGeom>
        </p:spPr>
      </p:pic>
    </p:spTree>
    <p:extLst>
      <p:ext uri="{BB962C8B-B14F-4D97-AF65-F5344CB8AC3E}">
        <p14:creationId xmlns:p14="http://schemas.microsoft.com/office/powerpoint/2010/main" val="4259946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EB274-D935-F3CA-C63F-269BF6657852}"/>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47E66171-037E-8A2C-0F4C-4CD58C6A8755}"/>
              </a:ext>
            </a:extLst>
          </p:cNvPr>
          <p:cNvSpPr txBox="1"/>
          <p:nvPr/>
        </p:nvSpPr>
        <p:spPr>
          <a:xfrm>
            <a:off x="1975147" y="425450"/>
            <a:ext cx="7930853" cy="688971"/>
          </a:xfrm>
          <a:prstGeom prst="rect">
            <a:avLst/>
          </a:prstGeom>
        </p:spPr>
        <p:txBody>
          <a:bodyPr wrap="square" lIns="0" tIns="0" rIns="0" bIns="0" rtlCol="0" anchor="t">
            <a:spAutoFit/>
          </a:bodyPr>
          <a:lstStyle/>
          <a:p>
            <a:pPr>
              <a:lnSpc>
                <a:spcPts val="6230"/>
              </a:lnSpc>
            </a:pPr>
            <a:r>
              <a:rPr lang="en-US" sz="2925" dirty="0">
                <a:solidFill>
                  <a:srgbClr val="EE2737"/>
                </a:solidFill>
                <a:latin typeface="Montserrat Classic Bold"/>
              </a:rPr>
              <a:t>Auction House Scotland</a:t>
            </a:r>
            <a:r>
              <a:rPr lang="en-US" sz="2925" dirty="0">
                <a:solidFill>
                  <a:srgbClr val="0F2C50"/>
                </a:solidFill>
                <a:latin typeface="Montserrat Classic Bold"/>
              </a:rPr>
              <a:t> Figures for 2023</a:t>
            </a:r>
          </a:p>
        </p:txBody>
      </p:sp>
      <p:grpSp>
        <p:nvGrpSpPr>
          <p:cNvPr id="3" name="Group 3">
            <a:extLst>
              <a:ext uri="{FF2B5EF4-FFF2-40B4-BE49-F238E27FC236}">
                <a16:creationId xmlns:a16="http://schemas.microsoft.com/office/drawing/2014/main" id="{43981F99-94E7-6B56-EFAF-31700D7AEB9B}"/>
              </a:ext>
            </a:extLst>
          </p:cNvPr>
          <p:cNvGrpSpPr/>
          <p:nvPr/>
        </p:nvGrpSpPr>
        <p:grpSpPr>
          <a:xfrm>
            <a:off x="6350000" y="2209800"/>
            <a:ext cx="2217013" cy="2217013"/>
            <a:chOff x="0" y="0"/>
            <a:chExt cx="812800" cy="812800"/>
          </a:xfrm>
        </p:grpSpPr>
        <p:sp>
          <p:nvSpPr>
            <p:cNvPr id="4" name="Freeform 4">
              <a:extLst>
                <a:ext uri="{FF2B5EF4-FFF2-40B4-BE49-F238E27FC236}">
                  <a16:creationId xmlns:a16="http://schemas.microsoft.com/office/drawing/2014/main" id="{AAA921C7-BE45-70D3-5278-AA99CB0CA17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E2737"/>
            </a:solidFill>
          </p:spPr>
          <p:txBody>
            <a:bodyPr/>
            <a:lstStyle/>
            <a:p>
              <a:endParaRPr lang="en-GB" sz="1200"/>
            </a:p>
          </p:txBody>
        </p:sp>
        <p:sp>
          <p:nvSpPr>
            <p:cNvPr id="5" name="TextBox 5">
              <a:extLst>
                <a:ext uri="{FF2B5EF4-FFF2-40B4-BE49-F238E27FC236}">
                  <a16:creationId xmlns:a16="http://schemas.microsoft.com/office/drawing/2014/main" id="{2D3E03BF-C064-EEE3-C81D-7765A79247ED}"/>
                </a:ext>
              </a:extLst>
            </p:cNvPr>
            <p:cNvSpPr txBox="1"/>
            <p:nvPr/>
          </p:nvSpPr>
          <p:spPr>
            <a:xfrm>
              <a:off x="76200" y="38100"/>
              <a:ext cx="660400" cy="698500"/>
            </a:xfrm>
            <a:prstGeom prst="rect">
              <a:avLst/>
            </a:prstGeom>
          </p:spPr>
          <p:txBody>
            <a:bodyPr lIns="36494" tIns="36494" rIns="36494" bIns="36494" rtlCol="0" anchor="ctr"/>
            <a:lstStyle/>
            <a:p>
              <a:pPr algn="ctr">
                <a:lnSpc>
                  <a:spcPts val="1773"/>
                </a:lnSpc>
              </a:pPr>
              <a:endParaRPr sz="1200"/>
            </a:p>
          </p:txBody>
        </p:sp>
      </p:grpSp>
      <p:grpSp>
        <p:nvGrpSpPr>
          <p:cNvPr id="6" name="Group 6">
            <a:extLst>
              <a:ext uri="{FF2B5EF4-FFF2-40B4-BE49-F238E27FC236}">
                <a16:creationId xmlns:a16="http://schemas.microsoft.com/office/drawing/2014/main" id="{9B2DC495-0AFD-B06B-AB64-3B7DAE1C4A23}"/>
              </a:ext>
            </a:extLst>
          </p:cNvPr>
          <p:cNvGrpSpPr/>
          <p:nvPr/>
        </p:nvGrpSpPr>
        <p:grpSpPr>
          <a:xfrm>
            <a:off x="9058942" y="2209800"/>
            <a:ext cx="2217013" cy="2217013"/>
            <a:chOff x="0" y="0"/>
            <a:chExt cx="812800" cy="812800"/>
          </a:xfrm>
        </p:grpSpPr>
        <p:sp>
          <p:nvSpPr>
            <p:cNvPr id="7" name="Freeform 7">
              <a:extLst>
                <a:ext uri="{FF2B5EF4-FFF2-40B4-BE49-F238E27FC236}">
                  <a16:creationId xmlns:a16="http://schemas.microsoft.com/office/drawing/2014/main" id="{B58C57EA-5113-41A0-53DD-CA2E10B68F5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F2C50"/>
            </a:solidFill>
          </p:spPr>
          <p:txBody>
            <a:bodyPr/>
            <a:lstStyle/>
            <a:p>
              <a:endParaRPr lang="en-GB" sz="1200"/>
            </a:p>
          </p:txBody>
        </p:sp>
        <p:sp>
          <p:nvSpPr>
            <p:cNvPr id="8" name="TextBox 8">
              <a:extLst>
                <a:ext uri="{FF2B5EF4-FFF2-40B4-BE49-F238E27FC236}">
                  <a16:creationId xmlns:a16="http://schemas.microsoft.com/office/drawing/2014/main" id="{2DA425D0-32AF-BAAA-9F2E-FD28071CF843}"/>
                </a:ext>
              </a:extLst>
            </p:cNvPr>
            <p:cNvSpPr txBox="1"/>
            <p:nvPr/>
          </p:nvSpPr>
          <p:spPr>
            <a:xfrm>
              <a:off x="76200" y="38100"/>
              <a:ext cx="660400" cy="698500"/>
            </a:xfrm>
            <a:prstGeom prst="rect">
              <a:avLst/>
            </a:prstGeom>
          </p:spPr>
          <p:txBody>
            <a:bodyPr lIns="36494" tIns="36494" rIns="36494" bIns="36494" rtlCol="0" anchor="ctr"/>
            <a:lstStyle/>
            <a:p>
              <a:pPr algn="ctr">
                <a:lnSpc>
                  <a:spcPts val="1773"/>
                </a:lnSpc>
              </a:pPr>
              <a:endParaRPr sz="1200"/>
            </a:p>
          </p:txBody>
        </p:sp>
      </p:grpSp>
      <p:grpSp>
        <p:nvGrpSpPr>
          <p:cNvPr id="9" name="Group 9">
            <a:extLst>
              <a:ext uri="{FF2B5EF4-FFF2-40B4-BE49-F238E27FC236}">
                <a16:creationId xmlns:a16="http://schemas.microsoft.com/office/drawing/2014/main" id="{B2294AFC-1F99-1FE1-A04E-884A985DA24B}"/>
              </a:ext>
            </a:extLst>
          </p:cNvPr>
          <p:cNvGrpSpPr/>
          <p:nvPr/>
        </p:nvGrpSpPr>
        <p:grpSpPr>
          <a:xfrm>
            <a:off x="3622726" y="2209800"/>
            <a:ext cx="2217013" cy="2217013"/>
            <a:chOff x="0" y="0"/>
            <a:chExt cx="812800" cy="812800"/>
          </a:xfrm>
        </p:grpSpPr>
        <p:sp>
          <p:nvSpPr>
            <p:cNvPr id="10" name="Freeform 10">
              <a:extLst>
                <a:ext uri="{FF2B5EF4-FFF2-40B4-BE49-F238E27FC236}">
                  <a16:creationId xmlns:a16="http://schemas.microsoft.com/office/drawing/2014/main" id="{AA3B4140-7BE2-DC4F-649E-B72968F4D35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F2C50"/>
            </a:solidFill>
          </p:spPr>
          <p:txBody>
            <a:bodyPr/>
            <a:lstStyle/>
            <a:p>
              <a:endParaRPr lang="en-GB" sz="1200"/>
            </a:p>
          </p:txBody>
        </p:sp>
        <p:sp>
          <p:nvSpPr>
            <p:cNvPr id="11" name="TextBox 11">
              <a:extLst>
                <a:ext uri="{FF2B5EF4-FFF2-40B4-BE49-F238E27FC236}">
                  <a16:creationId xmlns:a16="http://schemas.microsoft.com/office/drawing/2014/main" id="{2E3A0352-095B-A305-AC8B-45370764DF4E}"/>
                </a:ext>
              </a:extLst>
            </p:cNvPr>
            <p:cNvSpPr txBox="1"/>
            <p:nvPr/>
          </p:nvSpPr>
          <p:spPr>
            <a:xfrm>
              <a:off x="76200" y="38100"/>
              <a:ext cx="660400" cy="698500"/>
            </a:xfrm>
            <a:prstGeom prst="rect">
              <a:avLst/>
            </a:prstGeom>
          </p:spPr>
          <p:txBody>
            <a:bodyPr lIns="36494" tIns="36494" rIns="36494" bIns="36494" rtlCol="0" anchor="ctr"/>
            <a:lstStyle/>
            <a:p>
              <a:pPr algn="ctr">
                <a:lnSpc>
                  <a:spcPts val="1773"/>
                </a:lnSpc>
              </a:pPr>
              <a:endParaRPr sz="1200"/>
            </a:p>
          </p:txBody>
        </p:sp>
      </p:grpSp>
      <p:grpSp>
        <p:nvGrpSpPr>
          <p:cNvPr id="12" name="Group 12">
            <a:extLst>
              <a:ext uri="{FF2B5EF4-FFF2-40B4-BE49-F238E27FC236}">
                <a16:creationId xmlns:a16="http://schemas.microsoft.com/office/drawing/2014/main" id="{35ECB456-9505-87D4-EE43-11DC55A3F5F8}"/>
              </a:ext>
            </a:extLst>
          </p:cNvPr>
          <p:cNvGrpSpPr/>
          <p:nvPr/>
        </p:nvGrpSpPr>
        <p:grpSpPr>
          <a:xfrm>
            <a:off x="930634" y="2209800"/>
            <a:ext cx="2217013" cy="2217013"/>
            <a:chOff x="0" y="0"/>
            <a:chExt cx="812800" cy="812800"/>
          </a:xfrm>
        </p:grpSpPr>
        <p:sp>
          <p:nvSpPr>
            <p:cNvPr id="13" name="Freeform 13">
              <a:extLst>
                <a:ext uri="{FF2B5EF4-FFF2-40B4-BE49-F238E27FC236}">
                  <a16:creationId xmlns:a16="http://schemas.microsoft.com/office/drawing/2014/main" id="{20E83FCE-AA7F-C531-5354-F8DA1CCF351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E2737"/>
            </a:solidFill>
          </p:spPr>
          <p:txBody>
            <a:bodyPr/>
            <a:lstStyle/>
            <a:p>
              <a:endParaRPr lang="en-GB" sz="1200"/>
            </a:p>
          </p:txBody>
        </p:sp>
        <p:sp>
          <p:nvSpPr>
            <p:cNvPr id="14" name="TextBox 14">
              <a:extLst>
                <a:ext uri="{FF2B5EF4-FFF2-40B4-BE49-F238E27FC236}">
                  <a16:creationId xmlns:a16="http://schemas.microsoft.com/office/drawing/2014/main" id="{43A3AE37-46CF-8DB3-811E-44E5A99DBB4F}"/>
                </a:ext>
              </a:extLst>
            </p:cNvPr>
            <p:cNvSpPr txBox="1"/>
            <p:nvPr/>
          </p:nvSpPr>
          <p:spPr>
            <a:xfrm>
              <a:off x="76200" y="38100"/>
              <a:ext cx="660400" cy="698500"/>
            </a:xfrm>
            <a:prstGeom prst="rect">
              <a:avLst/>
            </a:prstGeom>
          </p:spPr>
          <p:txBody>
            <a:bodyPr lIns="36494" tIns="36494" rIns="36494" bIns="36494" rtlCol="0" anchor="ctr"/>
            <a:lstStyle/>
            <a:p>
              <a:pPr algn="ctr">
                <a:lnSpc>
                  <a:spcPts val="1773"/>
                </a:lnSpc>
              </a:pPr>
              <a:endParaRPr sz="1200"/>
            </a:p>
          </p:txBody>
        </p:sp>
      </p:grpSp>
      <p:sp>
        <p:nvSpPr>
          <p:cNvPr id="15" name="TextBox 15">
            <a:extLst>
              <a:ext uri="{FF2B5EF4-FFF2-40B4-BE49-F238E27FC236}">
                <a16:creationId xmlns:a16="http://schemas.microsoft.com/office/drawing/2014/main" id="{2602D79E-4E7C-30B5-2770-959F32F881F4}"/>
              </a:ext>
            </a:extLst>
          </p:cNvPr>
          <p:cNvSpPr txBox="1"/>
          <p:nvPr/>
        </p:nvSpPr>
        <p:spPr>
          <a:xfrm>
            <a:off x="4087755" y="2709356"/>
            <a:ext cx="1275195" cy="756617"/>
          </a:xfrm>
          <a:prstGeom prst="rect">
            <a:avLst/>
          </a:prstGeom>
        </p:spPr>
        <p:txBody>
          <a:bodyPr wrap="square" lIns="0" tIns="0" rIns="0" bIns="0" rtlCol="0" anchor="t">
            <a:spAutoFit/>
          </a:bodyPr>
          <a:lstStyle/>
          <a:p>
            <a:pPr algn="ctr">
              <a:lnSpc>
                <a:spcPts val="5927"/>
              </a:lnSpc>
            </a:pPr>
            <a:r>
              <a:rPr lang="en-US" sz="5388" dirty="0">
                <a:solidFill>
                  <a:srgbClr val="FFFFFF"/>
                </a:solidFill>
                <a:latin typeface="Montserrat Classic Bold"/>
              </a:rPr>
              <a:t>252</a:t>
            </a:r>
          </a:p>
        </p:txBody>
      </p:sp>
      <p:sp>
        <p:nvSpPr>
          <p:cNvPr id="16" name="TextBox 16">
            <a:extLst>
              <a:ext uri="{FF2B5EF4-FFF2-40B4-BE49-F238E27FC236}">
                <a16:creationId xmlns:a16="http://schemas.microsoft.com/office/drawing/2014/main" id="{CCFFDBA9-4EB0-9137-5BBE-882B57E82DE9}"/>
              </a:ext>
            </a:extLst>
          </p:cNvPr>
          <p:cNvSpPr txBox="1"/>
          <p:nvPr/>
        </p:nvSpPr>
        <p:spPr>
          <a:xfrm>
            <a:off x="455555" y="2709356"/>
            <a:ext cx="3167171" cy="756617"/>
          </a:xfrm>
          <a:prstGeom prst="rect">
            <a:avLst/>
          </a:prstGeom>
        </p:spPr>
        <p:txBody>
          <a:bodyPr lIns="0" tIns="0" rIns="0" bIns="0" rtlCol="0" anchor="t">
            <a:spAutoFit/>
          </a:bodyPr>
          <a:lstStyle/>
          <a:p>
            <a:pPr algn="ctr">
              <a:lnSpc>
                <a:spcPts val="5927"/>
              </a:lnSpc>
            </a:pPr>
            <a:r>
              <a:rPr lang="en-US" sz="5388">
                <a:solidFill>
                  <a:srgbClr val="FFFFFF"/>
                </a:solidFill>
                <a:latin typeface="Montserrat Classic Bold"/>
              </a:rPr>
              <a:t>7</a:t>
            </a:r>
          </a:p>
        </p:txBody>
      </p:sp>
      <p:sp>
        <p:nvSpPr>
          <p:cNvPr id="17" name="TextBox 17">
            <a:extLst>
              <a:ext uri="{FF2B5EF4-FFF2-40B4-BE49-F238E27FC236}">
                <a16:creationId xmlns:a16="http://schemas.microsoft.com/office/drawing/2014/main" id="{7B453676-7CDE-F5D8-6DE8-DD03F6462856}"/>
              </a:ext>
            </a:extLst>
          </p:cNvPr>
          <p:cNvSpPr txBox="1"/>
          <p:nvPr/>
        </p:nvSpPr>
        <p:spPr>
          <a:xfrm>
            <a:off x="6627756" y="2709356"/>
            <a:ext cx="1600177" cy="756617"/>
          </a:xfrm>
          <a:prstGeom prst="rect">
            <a:avLst/>
          </a:prstGeom>
        </p:spPr>
        <p:txBody>
          <a:bodyPr wrap="square" lIns="0" tIns="0" rIns="0" bIns="0" rtlCol="0" anchor="t">
            <a:spAutoFit/>
          </a:bodyPr>
          <a:lstStyle/>
          <a:p>
            <a:pPr algn="ctr">
              <a:lnSpc>
                <a:spcPts val="5927"/>
              </a:lnSpc>
            </a:pPr>
            <a:r>
              <a:rPr lang="en-US" sz="5388" dirty="0">
                <a:solidFill>
                  <a:srgbClr val="FFFFFF"/>
                </a:solidFill>
                <a:latin typeface="Montserrat Classic Bold"/>
              </a:rPr>
              <a:t>95%</a:t>
            </a:r>
          </a:p>
        </p:txBody>
      </p:sp>
      <p:sp>
        <p:nvSpPr>
          <p:cNvPr id="18" name="TextBox 18">
            <a:extLst>
              <a:ext uri="{FF2B5EF4-FFF2-40B4-BE49-F238E27FC236}">
                <a16:creationId xmlns:a16="http://schemas.microsoft.com/office/drawing/2014/main" id="{A0551218-79BE-E020-D843-F3EC73D177EE}"/>
              </a:ext>
            </a:extLst>
          </p:cNvPr>
          <p:cNvSpPr txBox="1"/>
          <p:nvPr/>
        </p:nvSpPr>
        <p:spPr>
          <a:xfrm>
            <a:off x="9261441" y="2709355"/>
            <a:ext cx="1812015" cy="1866729"/>
          </a:xfrm>
          <a:prstGeom prst="rect">
            <a:avLst/>
          </a:prstGeom>
        </p:spPr>
        <p:txBody>
          <a:bodyPr lIns="0" tIns="0" rIns="0" bIns="0" rtlCol="0" anchor="t">
            <a:spAutoFit/>
          </a:bodyPr>
          <a:lstStyle/>
          <a:p>
            <a:pPr algn="ctr">
              <a:lnSpc>
                <a:spcPts val="5927"/>
              </a:lnSpc>
            </a:pPr>
            <a:r>
              <a:rPr lang="en-US" sz="5388">
                <a:solidFill>
                  <a:srgbClr val="FFFFFF"/>
                </a:solidFill>
                <a:latin typeface="Montserrat Classic Bold"/>
              </a:rPr>
              <a:t>£18m</a:t>
            </a:r>
          </a:p>
          <a:p>
            <a:pPr algn="ctr">
              <a:lnSpc>
                <a:spcPts val="1895"/>
              </a:lnSpc>
            </a:pPr>
            <a:endParaRPr lang="en-US" sz="5388">
              <a:solidFill>
                <a:srgbClr val="FFFFFF"/>
              </a:solidFill>
              <a:latin typeface="Montserrat Classic Bold"/>
            </a:endParaRPr>
          </a:p>
        </p:txBody>
      </p:sp>
      <p:sp>
        <p:nvSpPr>
          <p:cNvPr id="19" name="TextBox 19">
            <a:extLst>
              <a:ext uri="{FF2B5EF4-FFF2-40B4-BE49-F238E27FC236}">
                <a16:creationId xmlns:a16="http://schemas.microsoft.com/office/drawing/2014/main" id="{462F836F-92D7-566D-EB41-430619598F54}"/>
              </a:ext>
            </a:extLst>
          </p:cNvPr>
          <p:cNvSpPr txBox="1"/>
          <p:nvPr/>
        </p:nvSpPr>
        <p:spPr>
          <a:xfrm>
            <a:off x="1227486" y="3466169"/>
            <a:ext cx="1623308" cy="494366"/>
          </a:xfrm>
          <a:prstGeom prst="rect">
            <a:avLst/>
          </a:prstGeom>
        </p:spPr>
        <p:txBody>
          <a:bodyPr lIns="0" tIns="0" rIns="0" bIns="0" rtlCol="0" anchor="t">
            <a:spAutoFit/>
          </a:bodyPr>
          <a:lstStyle/>
          <a:p>
            <a:pPr algn="ctr">
              <a:lnSpc>
                <a:spcPts val="2011"/>
              </a:lnSpc>
            </a:pPr>
            <a:r>
              <a:rPr lang="en-US" sz="1437">
                <a:solidFill>
                  <a:srgbClr val="FFFFFF"/>
                </a:solidFill>
                <a:latin typeface="Montserrat Classic"/>
              </a:rPr>
              <a:t>In-room/live stream auctions</a:t>
            </a:r>
          </a:p>
        </p:txBody>
      </p:sp>
      <p:sp>
        <p:nvSpPr>
          <p:cNvPr id="20" name="TextBox 20">
            <a:extLst>
              <a:ext uri="{FF2B5EF4-FFF2-40B4-BE49-F238E27FC236}">
                <a16:creationId xmlns:a16="http://schemas.microsoft.com/office/drawing/2014/main" id="{04C3FD9D-2FCD-A604-FE64-C3DBF401D043}"/>
              </a:ext>
            </a:extLst>
          </p:cNvPr>
          <p:cNvSpPr txBox="1"/>
          <p:nvPr/>
        </p:nvSpPr>
        <p:spPr>
          <a:xfrm>
            <a:off x="3937169" y="3592757"/>
            <a:ext cx="1623308" cy="237886"/>
          </a:xfrm>
          <a:prstGeom prst="rect">
            <a:avLst/>
          </a:prstGeom>
        </p:spPr>
        <p:txBody>
          <a:bodyPr lIns="0" tIns="0" rIns="0" bIns="0" rtlCol="0" anchor="t">
            <a:spAutoFit/>
          </a:bodyPr>
          <a:lstStyle/>
          <a:p>
            <a:pPr algn="ctr">
              <a:lnSpc>
                <a:spcPts val="2011"/>
              </a:lnSpc>
            </a:pPr>
            <a:r>
              <a:rPr lang="en-US" sz="1437">
                <a:solidFill>
                  <a:srgbClr val="FFFFFF"/>
                </a:solidFill>
                <a:latin typeface="Montserrat Classic"/>
              </a:rPr>
              <a:t>Lots sold</a:t>
            </a:r>
          </a:p>
        </p:txBody>
      </p:sp>
      <p:sp>
        <p:nvSpPr>
          <p:cNvPr id="21" name="TextBox 21">
            <a:extLst>
              <a:ext uri="{FF2B5EF4-FFF2-40B4-BE49-F238E27FC236}">
                <a16:creationId xmlns:a16="http://schemas.microsoft.com/office/drawing/2014/main" id="{AA1367CF-2343-1462-4CE2-04FE9D0C7950}"/>
              </a:ext>
            </a:extLst>
          </p:cNvPr>
          <p:cNvSpPr txBox="1"/>
          <p:nvPr/>
        </p:nvSpPr>
        <p:spPr>
          <a:xfrm>
            <a:off x="6646853" y="3466169"/>
            <a:ext cx="1623308" cy="494366"/>
          </a:xfrm>
          <a:prstGeom prst="rect">
            <a:avLst/>
          </a:prstGeom>
        </p:spPr>
        <p:txBody>
          <a:bodyPr lIns="0" tIns="0" rIns="0" bIns="0" rtlCol="0" anchor="t">
            <a:spAutoFit/>
          </a:bodyPr>
          <a:lstStyle/>
          <a:p>
            <a:pPr algn="ctr">
              <a:lnSpc>
                <a:spcPts val="2011"/>
              </a:lnSpc>
            </a:pPr>
            <a:r>
              <a:rPr lang="en-US" sz="1437">
                <a:solidFill>
                  <a:srgbClr val="FFFFFF"/>
                </a:solidFill>
                <a:latin typeface="Montserrat Classic"/>
              </a:rPr>
              <a:t>Average sold success rate</a:t>
            </a:r>
          </a:p>
        </p:txBody>
      </p:sp>
      <p:sp>
        <p:nvSpPr>
          <p:cNvPr id="22" name="TextBox 22">
            <a:extLst>
              <a:ext uri="{FF2B5EF4-FFF2-40B4-BE49-F238E27FC236}">
                <a16:creationId xmlns:a16="http://schemas.microsoft.com/office/drawing/2014/main" id="{D2DFDEF5-05E3-8DFB-0599-4B7C43AC9B01}"/>
              </a:ext>
            </a:extLst>
          </p:cNvPr>
          <p:cNvSpPr txBox="1"/>
          <p:nvPr/>
        </p:nvSpPr>
        <p:spPr>
          <a:xfrm>
            <a:off x="9355794" y="3466169"/>
            <a:ext cx="1623308" cy="494366"/>
          </a:xfrm>
          <a:prstGeom prst="rect">
            <a:avLst/>
          </a:prstGeom>
        </p:spPr>
        <p:txBody>
          <a:bodyPr lIns="0" tIns="0" rIns="0" bIns="0" rtlCol="0" anchor="t">
            <a:spAutoFit/>
          </a:bodyPr>
          <a:lstStyle/>
          <a:p>
            <a:pPr algn="ctr">
              <a:lnSpc>
                <a:spcPts val="2011"/>
              </a:lnSpc>
            </a:pPr>
            <a:r>
              <a:rPr lang="en-US" sz="1437">
                <a:solidFill>
                  <a:srgbClr val="FFFFFF"/>
                </a:solidFill>
                <a:latin typeface="Montserrat Classic"/>
              </a:rPr>
              <a:t>Raised for our sellers</a:t>
            </a:r>
          </a:p>
        </p:txBody>
      </p:sp>
      <p:sp>
        <p:nvSpPr>
          <p:cNvPr id="23" name="Freeform 23">
            <a:extLst>
              <a:ext uri="{FF2B5EF4-FFF2-40B4-BE49-F238E27FC236}">
                <a16:creationId xmlns:a16="http://schemas.microsoft.com/office/drawing/2014/main" id="{1B079B10-631B-FED8-ABE3-F44ADB0F9E6E}"/>
              </a:ext>
            </a:extLst>
          </p:cNvPr>
          <p:cNvSpPr/>
          <p:nvPr/>
        </p:nvSpPr>
        <p:spPr>
          <a:xfrm>
            <a:off x="11002134" y="204690"/>
            <a:ext cx="957734" cy="962220"/>
          </a:xfrm>
          <a:custGeom>
            <a:avLst/>
            <a:gdLst/>
            <a:ahLst/>
            <a:cxnLst/>
            <a:rect l="l" t="t" r="r" b="b"/>
            <a:pathLst>
              <a:path w="1436601" h="1443330">
                <a:moveTo>
                  <a:pt x="0" y="0"/>
                </a:moveTo>
                <a:lnTo>
                  <a:pt x="1436601" y="0"/>
                </a:lnTo>
                <a:lnTo>
                  <a:pt x="1436601" y="1443330"/>
                </a:lnTo>
                <a:lnTo>
                  <a:pt x="0" y="144333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24" name="TextBox 24">
            <a:extLst>
              <a:ext uri="{FF2B5EF4-FFF2-40B4-BE49-F238E27FC236}">
                <a16:creationId xmlns:a16="http://schemas.microsoft.com/office/drawing/2014/main" id="{456B515B-5E93-01DD-48CF-252404426C67}"/>
              </a:ext>
            </a:extLst>
          </p:cNvPr>
          <p:cNvSpPr txBox="1"/>
          <p:nvPr/>
        </p:nvSpPr>
        <p:spPr>
          <a:xfrm>
            <a:off x="2560737" y="5207001"/>
            <a:ext cx="7070527" cy="717376"/>
          </a:xfrm>
          <a:prstGeom prst="rect">
            <a:avLst/>
          </a:prstGeom>
        </p:spPr>
        <p:txBody>
          <a:bodyPr lIns="0" tIns="0" rIns="0" bIns="0" rtlCol="0" anchor="t">
            <a:spAutoFit/>
          </a:bodyPr>
          <a:lstStyle/>
          <a:p>
            <a:pPr algn="ctr">
              <a:lnSpc>
                <a:spcPts val="2939"/>
              </a:lnSpc>
            </a:pPr>
            <a:r>
              <a:rPr lang="en-US" sz="2100" dirty="0">
                <a:solidFill>
                  <a:srgbClr val="0F2C50"/>
                </a:solidFill>
                <a:latin typeface="Montserrat Classic"/>
              </a:rPr>
              <a:t>We also celebrated our 10th year in business last year!</a:t>
            </a:r>
          </a:p>
        </p:txBody>
      </p:sp>
    </p:spTree>
    <p:extLst>
      <p:ext uri="{BB962C8B-B14F-4D97-AF65-F5344CB8AC3E}">
        <p14:creationId xmlns:p14="http://schemas.microsoft.com/office/powerpoint/2010/main" val="7464522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50D9CD-CF13-B576-0B44-275C3A613DE0}"/>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DE301943-B245-B107-2AC4-170F4E2BD4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07888" y="2424722"/>
            <a:ext cx="6176224" cy="2933913"/>
          </a:xfrm>
          <a:prstGeom prst="rect">
            <a:avLst/>
          </a:prstGeom>
        </p:spPr>
      </p:pic>
      <p:pic>
        <p:nvPicPr>
          <p:cNvPr id="13" name="Picture 12">
            <a:extLst>
              <a:ext uri="{FF2B5EF4-FFF2-40B4-BE49-F238E27FC236}">
                <a16:creationId xmlns:a16="http://schemas.microsoft.com/office/drawing/2014/main" id="{F8CD027C-EBF4-20D1-1133-BB54E44BB2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76846" y="215370"/>
            <a:ext cx="3838308" cy="1993982"/>
          </a:xfrm>
          <a:prstGeom prst="rect">
            <a:avLst/>
          </a:prstGeom>
        </p:spPr>
      </p:pic>
      <p:sp>
        <p:nvSpPr>
          <p:cNvPr id="2" name="Title 1">
            <a:extLst>
              <a:ext uri="{FF2B5EF4-FFF2-40B4-BE49-F238E27FC236}">
                <a16:creationId xmlns:a16="http://schemas.microsoft.com/office/drawing/2014/main" id="{CB048F97-9362-6F43-F0E5-FF07B02093FA}"/>
              </a:ext>
            </a:extLst>
          </p:cNvPr>
          <p:cNvSpPr txBox="1">
            <a:spLocks/>
          </p:cNvSpPr>
          <p:nvPr/>
        </p:nvSpPr>
        <p:spPr>
          <a:xfrm>
            <a:off x="3051594" y="5574005"/>
            <a:ext cx="6088811" cy="106862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dirty="0">
                <a:solidFill>
                  <a:schemeClr val="bg1"/>
                </a:solidFill>
                <a:latin typeface="Filson Soft" panose="00000400000000000000" pitchFamily="50" charset="0"/>
              </a:rPr>
              <a:t>Community-led housing </a:t>
            </a:r>
            <a:r>
              <a:rPr lang="en-GB" sz="3200" b="1" dirty="0">
                <a:solidFill>
                  <a:schemeClr val="bg1"/>
                </a:solidFill>
                <a:latin typeface="Filson Soft" panose="00000400000000000000" pitchFamily="50" charset="0"/>
              </a:rPr>
              <a:t>Southeast Scotland</a:t>
            </a:r>
          </a:p>
        </p:txBody>
      </p:sp>
    </p:spTree>
    <p:extLst>
      <p:ext uri="{BB962C8B-B14F-4D97-AF65-F5344CB8AC3E}">
        <p14:creationId xmlns:p14="http://schemas.microsoft.com/office/powerpoint/2010/main" val="3593428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A4B589-D28A-4563-96E6-D948DF8988AB}"/>
              </a:ext>
            </a:extLst>
          </p:cNvPr>
          <p:cNvPicPr>
            <a:picLocks noChangeAspect="1"/>
          </p:cNvPicPr>
          <p:nvPr/>
        </p:nvPicPr>
        <p:blipFill>
          <a:blip r:embed="rId2"/>
          <a:stretch>
            <a:fillRect/>
          </a:stretch>
        </p:blipFill>
        <p:spPr>
          <a:xfrm>
            <a:off x="802662" y="1535886"/>
            <a:ext cx="10284843" cy="2548349"/>
          </a:xfrm>
          <a:prstGeom prst="rect">
            <a:avLst/>
          </a:prstGeom>
        </p:spPr>
      </p:pic>
    </p:spTree>
    <p:extLst>
      <p:ext uri="{BB962C8B-B14F-4D97-AF65-F5344CB8AC3E}">
        <p14:creationId xmlns:p14="http://schemas.microsoft.com/office/powerpoint/2010/main" val="22236978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4F8C7A08-3EE8-C9B0-5EE0-EAB2E1ADDBD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375131" y="305819"/>
            <a:ext cx="5721350" cy="1417619"/>
          </a:xfrm>
          <a:prstGeom prst="rect">
            <a:avLst/>
          </a:prstGeom>
        </p:spPr>
      </p:pic>
      <p:sp>
        <p:nvSpPr>
          <p:cNvPr id="10" name="TextBox 9">
            <a:extLst>
              <a:ext uri="{FF2B5EF4-FFF2-40B4-BE49-F238E27FC236}">
                <a16:creationId xmlns:a16="http://schemas.microsoft.com/office/drawing/2014/main" id="{D88545EE-DBDB-D1FC-8101-89475A3C19BC}"/>
              </a:ext>
            </a:extLst>
          </p:cNvPr>
          <p:cNvSpPr txBox="1"/>
          <p:nvPr/>
        </p:nvSpPr>
        <p:spPr>
          <a:xfrm>
            <a:off x="4789576" y="2036497"/>
            <a:ext cx="6871854" cy="4247317"/>
          </a:xfrm>
          <a:prstGeom prst="rect">
            <a:avLst/>
          </a:prstGeom>
          <a:noFill/>
        </p:spPr>
        <p:txBody>
          <a:bodyPr wrap="square" rtlCol="0">
            <a:spAutoFit/>
          </a:bodyPr>
          <a:lstStyle/>
          <a:p>
            <a:pPr marL="285750" indent="-285750">
              <a:buFont typeface="Arial" panose="020B0604020202020204" pitchFamily="34" charset="0"/>
              <a:buChar char="•"/>
            </a:pPr>
            <a:r>
              <a:rPr lang="en-US" dirty="0"/>
              <a:t>Community Benefit Society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Offer social landlords and community groups a project management consultancy to enable housing development in the Outer Hebrides</a:t>
            </a:r>
          </a:p>
          <a:p>
            <a:endParaRPr lang="en-US" dirty="0"/>
          </a:p>
          <a:p>
            <a:pPr marL="285750" indent="-285750">
              <a:buFont typeface="Arial" panose="020B0604020202020204" pitchFamily="34" charset="0"/>
              <a:buChar char="•"/>
            </a:pPr>
            <a:r>
              <a:rPr lang="en-US" dirty="0"/>
              <a:t>We develop low-cost homes ownership “Rent to Buy” model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Other housing services include letting agent, energy advice and care and repair.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TIG Mission Statement </a:t>
            </a:r>
            <a:r>
              <a:rPr lang="en-US" i="1" dirty="0"/>
              <a:t>“</a:t>
            </a:r>
            <a:r>
              <a:rPr lang="en-GB" sz="1800" b="0" i="1" dirty="0">
                <a:solidFill>
                  <a:srgbClr val="455F51"/>
                </a:solidFill>
                <a:effectLst/>
                <a:latin typeface="Calibri" panose="020F0502020204030204" pitchFamily="34" charset="0"/>
                <a:ea typeface="MS Mincho" panose="02020609040205080304" pitchFamily="49" charset="-128"/>
                <a:cs typeface="Times New Roman" panose="02020603050405020304" pitchFamily="18" charset="0"/>
              </a:rPr>
              <a:t>We will support and empower people to rent, buy and live in comfortable, affordable homes; promote independent and sustainable living solutions, and work to address fuel poverty and energy efficiency across our communities.”</a:t>
            </a:r>
            <a:endParaRPr lang="en-GB" sz="1800" b="1" i="1" dirty="0">
              <a:solidFill>
                <a:srgbClr val="455F51"/>
              </a:solidFill>
              <a:effectLst/>
              <a:latin typeface="Calibri" panose="020F0502020204030204"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endParaRPr lang="en-GB" dirty="0"/>
          </a:p>
        </p:txBody>
      </p:sp>
      <p:pic>
        <p:nvPicPr>
          <p:cNvPr id="3" name="Picture 2" descr="A map of the country&#10;&#10;Description automatically generated">
            <a:extLst>
              <a:ext uri="{FF2B5EF4-FFF2-40B4-BE49-F238E27FC236}">
                <a16:creationId xmlns:a16="http://schemas.microsoft.com/office/drawing/2014/main" id="{C150F20B-0BD9-DBDD-1C6E-8DFF9677BB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0570" y="0"/>
            <a:ext cx="3789122" cy="6858000"/>
          </a:xfrm>
          <a:prstGeom prst="rect">
            <a:avLst/>
          </a:prstGeom>
        </p:spPr>
      </p:pic>
    </p:spTree>
    <p:extLst>
      <p:ext uri="{BB962C8B-B14F-4D97-AF65-F5344CB8AC3E}">
        <p14:creationId xmlns:p14="http://schemas.microsoft.com/office/powerpoint/2010/main" val="23783959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ouse with a ladder&#10;&#10;Description automatically generated">
            <a:extLst>
              <a:ext uri="{FF2B5EF4-FFF2-40B4-BE49-F238E27FC236}">
                <a16:creationId xmlns:a16="http://schemas.microsoft.com/office/drawing/2014/main" id="{06180395-BE14-0CAE-4CEA-42ED830F02E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22356" y="10"/>
            <a:ext cx="9669642" cy="6857990"/>
          </a:xfrm>
          <a:prstGeom prst="rect">
            <a:avLst/>
          </a:prstGeom>
        </p:spPr>
      </p:pic>
      <p:sp>
        <p:nvSpPr>
          <p:cNvPr id="4" name="Rectangle 3">
            <a:extLst>
              <a:ext uri="{FF2B5EF4-FFF2-40B4-BE49-F238E27FC236}">
                <a16:creationId xmlns:a16="http://schemas.microsoft.com/office/drawing/2014/main" id="{ABAE8413-F695-15DD-0BAF-B2CA0D277466}"/>
              </a:ext>
            </a:extLst>
          </p:cNvPr>
          <p:cNvSpPr/>
          <p:nvPr/>
        </p:nvSpPr>
        <p:spPr>
          <a:xfrm rot="10800000">
            <a:off x="0" y="0"/>
            <a:ext cx="8915399" cy="6858000"/>
          </a:xfrm>
          <a:prstGeom prst="rect">
            <a:avLst/>
          </a:prstGeom>
          <a:gradFill flip="none" rotWithShape="1">
            <a:gsLst>
              <a:gs pos="39000">
                <a:schemeClr val="accent1">
                  <a:lumMod val="0"/>
                  <a:lumOff val="100000"/>
                </a:schemeClr>
              </a:gs>
              <a:gs pos="100000">
                <a:schemeClr val="bg1">
                  <a:lumMod val="0"/>
                  <a:lumOff val="10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65898F-F6FE-44DA-B5EF-28945002FE56}"/>
              </a:ext>
            </a:extLst>
          </p:cNvPr>
          <p:cNvSpPr>
            <a:spLocks noGrp="1"/>
          </p:cNvSpPr>
          <p:nvPr>
            <p:ph type="title"/>
          </p:nvPr>
        </p:nvSpPr>
        <p:spPr>
          <a:xfrm>
            <a:off x="838200" y="365125"/>
            <a:ext cx="3822189" cy="1899912"/>
          </a:xfrm>
        </p:spPr>
        <p:txBody>
          <a:bodyPr>
            <a:normAutofit/>
          </a:bodyPr>
          <a:lstStyle/>
          <a:p>
            <a:endParaRPr lang="en-GB" sz="4000" dirty="0"/>
          </a:p>
        </p:txBody>
      </p:sp>
      <p:sp>
        <p:nvSpPr>
          <p:cNvPr id="3" name="Content Placeholder 2">
            <a:extLst>
              <a:ext uri="{FF2B5EF4-FFF2-40B4-BE49-F238E27FC236}">
                <a16:creationId xmlns:a16="http://schemas.microsoft.com/office/drawing/2014/main" id="{DBA2FE4B-5D0D-475F-9BF0-0E8BD0F1CB70}"/>
              </a:ext>
            </a:extLst>
          </p:cNvPr>
          <p:cNvSpPr>
            <a:spLocks noGrp="1"/>
          </p:cNvSpPr>
          <p:nvPr>
            <p:ph idx="1"/>
          </p:nvPr>
        </p:nvSpPr>
        <p:spPr>
          <a:xfrm>
            <a:off x="838200" y="2434201"/>
            <a:ext cx="3822189" cy="3742762"/>
          </a:xfrm>
        </p:spPr>
        <p:txBody>
          <a:bodyPr>
            <a:normAutofit/>
          </a:bodyPr>
          <a:lstStyle/>
          <a:p>
            <a:endParaRPr lang="en-GB" sz="2000" dirty="0"/>
          </a:p>
          <a:p>
            <a:endParaRPr lang="en-GB" sz="2000" dirty="0"/>
          </a:p>
          <a:p>
            <a:pPr marL="0" indent="0">
              <a:buNone/>
            </a:pPr>
            <a:r>
              <a:rPr lang="en-GB" sz="3200" dirty="0"/>
              <a:t>Warts and All Assessment of the TIG Empty Homes Project</a:t>
            </a:r>
          </a:p>
        </p:txBody>
      </p:sp>
      <p:pic>
        <p:nvPicPr>
          <p:cNvPr id="6" name="Picture 5">
            <a:extLst>
              <a:ext uri="{FF2B5EF4-FFF2-40B4-BE49-F238E27FC236}">
                <a16:creationId xmlns:a16="http://schemas.microsoft.com/office/drawing/2014/main" id="{4F46581B-A8D0-D8DD-95E6-53F6D63CC6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434" y="365125"/>
            <a:ext cx="4871720" cy="1207101"/>
          </a:xfrm>
          <a:prstGeom prst="rect">
            <a:avLst/>
          </a:prstGeom>
        </p:spPr>
      </p:pic>
    </p:spTree>
    <p:extLst>
      <p:ext uri="{BB962C8B-B14F-4D97-AF65-F5344CB8AC3E}">
        <p14:creationId xmlns:p14="http://schemas.microsoft.com/office/powerpoint/2010/main" val="5253367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4ACCAF-D56F-4084-9926-8878BF5957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1" y="297698"/>
            <a:ext cx="4871720" cy="1207101"/>
          </a:xfrm>
          <a:prstGeom prst="rect">
            <a:avLst/>
          </a:prstGeom>
        </p:spPr>
      </p:pic>
      <p:sp>
        <p:nvSpPr>
          <p:cNvPr id="3" name="Content Placeholder 2">
            <a:extLst>
              <a:ext uri="{FF2B5EF4-FFF2-40B4-BE49-F238E27FC236}">
                <a16:creationId xmlns:a16="http://schemas.microsoft.com/office/drawing/2014/main" id="{05095C23-A5E1-4F1E-B8BC-65728F9F527D}"/>
              </a:ext>
            </a:extLst>
          </p:cNvPr>
          <p:cNvSpPr>
            <a:spLocks noGrp="1"/>
          </p:cNvSpPr>
          <p:nvPr>
            <p:ph idx="1"/>
          </p:nvPr>
        </p:nvSpPr>
        <p:spPr>
          <a:xfrm>
            <a:off x="167987" y="1898202"/>
            <a:ext cx="4937414" cy="967271"/>
          </a:xfrm>
        </p:spPr>
        <p:txBody>
          <a:bodyPr>
            <a:normAutofit/>
          </a:bodyPr>
          <a:lstStyle/>
          <a:p>
            <a:pPr marL="457200" indent="-457200"/>
            <a:r>
              <a:rPr lang="en-GB" dirty="0"/>
              <a:t>Aims and objectives of the       project</a:t>
            </a:r>
          </a:p>
          <a:p>
            <a:endParaRPr lang="en-GB" dirty="0"/>
          </a:p>
          <a:p>
            <a:endParaRPr lang="en-GB" dirty="0"/>
          </a:p>
          <a:p>
            <a:endParaRPr lang="en-GB" dirty="0"/>
          </a:p>
        </p:txBody>
      </p:sp>
      <p:sp>
        <p:nvSpPr>
          <p:cNvPr id="6" name="TextBox 5">
            <a:extLst>
              <a:ext uri="{FF2B5EF4-FFF2-40B4-BE49-F238E27FC236}">
                <a16:creationId xmlns:a16="http://schemas.microsoft.com/office/drawing/2014/main" id="{F9938C23-1E5F-48C2-A098-E9E3DA0A9746}"/>
              </a:ext>
            </a:extLst>
          </p:cNvPr>
          <p:cNvSpPr txBox="1"/>
          <p:nvPr/>
        </p:nvSpPr>
        <p:spPr>
          <a:xfrm>
            <a:off x="157018" y="4224047"/>
            <a:ext cx="4638504" cy="523220"/>
          </a:xfrm>
          <a:prstGeom prst="rect">
            <a:avLst/>
          </a:prstGeom>
          <a:noFill/>
        </p:spPr>
        <p:txBody>
          <a:bodyPr wrap="square" rtlCol="0">
            <a:spAutoFit/>
          </a:bodyPr>
          <a:lstStyle/>
          <a:p>
            <a:pPr marL="457200" indent="-457200">
              <a:buFont typeface="Arial" panose="020B0604020202020204" pitchFamily="34" charset="0"/>
              <a:buChar char="•"/>
            </a:pPr>
            <a:r>
              <a:rPr lang="en-GB" sz="2800" dirty="0"/>
              <a:t>Lessons learned</a:t>
            </a:r>
          </a:p>
        </p:txBody>
      </p:sp>
      <p:sp>
        <p:nvSpPr>
          <p:cNvPr id="7" name="TextBox 6">
            <a:extLst>
              <a:ext uri="{FF2B5EF4-FFF2-40B4-BE49-F238E27FC236}">
                <a16:creationId xmlns:a16="http://schemas.microsoft.com/office/drawing/2014/main" id="{A88CE25E-B11B-4BF5-B0F1-CA5288E82BBF}"/>
              </a:ext>
            </a:extLst>
          </p:cNvPr>
          <p:cNvSpPr txBox="1"/>
          <p:nvPr/>
        </p:nvSpPr>
        <p:spPr>
          <a:xfrm>
            <a:off x="91786" y="2977037"/>
            <a:ext cx="4937414"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800" dirty="0"/>
              <a:t>Position as we near the end of the project</a:t>
            </a:r>
            <a:endParaRPr lang="en-GB" sz="2800" dirty="0"/>
          </a:p>
        </p:txBody>
      </p:sp>
      <p:pic>
        <p:nvPicPr>
          <p:cNvPr id="8" name="Picture 7" descr="A house in a field&#10;&#10;Description automatically generated">
            <a:extLst>
              <a:ext uri="{FF2B5EF4-FFF2-40B4-BE49-F238E27FC236}">
                <a16:creationId xmlns:a16="http://schemas.microsoft.com/office/drawing/2014/main" id="{110AC3EA-2A5C-CD70-95F4-9AAA8FFC174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29200" y="1616363"/>
            <a:ext cx="7071014" cy="3874655"/>
          </a:xfrm>
          <a:prstGeom prst="rect">
            <a:avLst/>
          </a:prstGeom>
        </p:spPr>
      </p:pic>
    </p:spTree>
    <p:extLst>
      <p:ext uri="{BB962C8B-B14F-4D97-AF65-F5344CB8AC3E}">
        <p14:creationId xmlns:p14="http://schemas.microsoft.com/office/powerpoint/2010/main" val="6190672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E4538-7CEE-4400-A70A-002082AA6C07}"/>
              </a:ext>
            </a:extLst>
          </p:cNvPr>
          <p:cNvSpPr>
            <a:spLocks noGrp="1"/>
          </p:cNvSpPr>
          <p:nvPr>
            <p:ph type="title"/>
          </p:nvPr>
        </p:nvSpPr>
        <p:spPr>
          <a:xfrm>
            <a:off x="438913" y="859536"/>
            <a:ext cx="4832802" cy="1243584"/>
          </a:xfrm>
        </p:spPr>
        <p:txBody>
          <a:bodyPr>
            <a:normAutofit/>
          </a:bodyPr>
          <a:lstStyle/>
          <a:p>
            <a:endParaRPr lang="en-GB" sz="3400"/>
          </a:p>
        </p:txBody>
      </p:sp>
      <p:sp>
        <p:nvSpPr>
          <p:cNvPr id="3" name="Content Placeholder 2">
            <a:extLst>
              <a:ext uri="{FF2B5EF4-FFF2-40B4-BE49-F238E27FC236}">
                <a16:creationId xmlns:a16="http://schemas.microsoft.com/office/drawing/2014/main" id="{143E50FD-B066-443F-85D4-35DCF94BBBCF}"/>
              </a:ext>
            </a:extLst>
          </p:cNvPr>
          <p:cNvSpPr>
            <a:spLocks noGrp="1"/>
          </p:cNvSpPr>
          <p:nvPr>
            <p:ph idx="1"/>
          </p:nvPr>
        </p:nvSpPr>
        <p:spPr>
          <a:xfrm>
            <a:off x="491159" y="2187763"/>
            <a:ext cx="5739542" cy="648032"/>
          </a:xfrm>
        </p:spPr>
        <p:txBody>
          <a:bodyPr>
            <a:normAutofit/>
          </a:bodyPr>
          <a:lstStyle/>
          <a:p>
            <a:pPr marL="0" indent="0">
              <a:buNone/>
            </a:pPr>
            <a:r>
              <a:rPr lang="en-GB" i="1" dirty="0"/>
              <a:t>Aims and objectives of the project</a:t>
            </a:r>
            <a:endParaRPr lang="en-GB" dirty="0"/>
          </a:p>
          <a:p>
            <a:endParaRPr lang="en-GB" dirty="0"/>
          </a:p>
          <a:p>
            <a:endParaRPr lang="en-GB" dirty="0"/>
          </a:p>
          <a:p>
            <a:pPr marL="0" indent="0">
              <a:buNone/>
            </a:pPr>
            <a:endParaRPr lang="en-GB" dirty="0"/>
          </a:p>
          <a:p>
            <a:pPr marL="0" indent="0">
              <a:buNone/>
            </a:pPr>
            <a:endParaRPr lang="en-GB" dirty="0"/>
          </a:p>
        </p:txBody>
      </p:sp>
      <p:pic>
        <p:nvPicPr>
          <p:cNvPr id="5" name="Picture 4">
            <a:extLst>
              <a:ext uri="{FF2B5EF4-FFF2-40B4-BE49-F238E27FC236}">
                <a16:creationId xmlns:a16="http://schemas.microsoft.com/office/drawing/2014/main" id="{49B7D035-37DA-4FEE-B584-CD9489EDF6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47612" y="182041"/>
            <a:ext cx="5127476" cy="2743200"/>
          </a:xfrm>
          <a:prstGeom prst="rect">
            <a:avLst/>
          </a:prstGeom>
        </p:spPr>
      </p:pic>
      <p:pic>
        <p:nvPicPr>
          <p:cNvPr id="4" name="Picture 3">
            <a:extLst>
              <a:ext uri="{FF2B5EF4-FFF2-40B4-BE49-F238E27FC236}">
                <a16:creationId xmlns:a16="http://schemas.microsoft.com/office/drawing/2014/main" id="{436D92A5-2E10-4C78-815D-978CF2B0CE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996" y="637236"/>
            <a:ext cx="5135719" cy="1271089"/>
          </a:xfrm>
          <a:prstGeom prst="rect">
            <a:avLst/>
          </a:prstGeom>
        </p:spPr>
      </p:pic>
      <p:sp>
        <p:nvSpPr>
          <p:cNvPr id="7" name="TextBox 6">
            <a:extLst>
              <a:ext uri="{FF2B5EF4-FFF2-40B4-BE49-F238E27FC236}">
                <a16:creationId xmlns:a16="http://schemas.microsoft.com/office/drawing/2014/main" id="{E0FE4C84-93F4-4267-AB46-F876D0D20C5E}"/>
              </a:ext>
            </a:extLst>
          </p:cNvPr>
          <p:cNvSpPr txBox="1"/>
          <p:nvPr/>
        </p:nvSpPr>
        <p:spPr>
          <a:xfrm>
            <a:off x="193455" y="4251963"/>
            <a:ext cx="8136814" cy="523220"/>
          </a:xfrm>
          <a:prstGeom prst="rect">
            <a:avLst/>
          </a:prstGeom>
          <a:noFill/>
        </p:spPr>
        <p:txBody>
          <a:bodyPr wrap="square" rtlCol="0">
            <a:spAutoFit/>
          </a:bodyPr>
          <a:lstStyle/>
          <a:p>
            <a:pPr marL="457200" indent="-457200">
              <a:buFont typeface="Arial" panose="020B0604020202020204" pitchFamily="34" charset="0"/>
              <a:buChar char="•"/>
            </a:pPr>
            <a:r>
              <a:rPr lang="en-GB" sz="2800" dirty="0"/>
              <a:t>Carry out 20 feasibility studies on empty homes </a:t>
            </a:r>
          </a:p>
        </p:txBody>
      </p:sp>
      <p:sp>
        <p:nvSpPr>
          <p:cNvPr id="15" name="TextBox 14">
            <a:extLst>
              <a:ext uri="{FF2B5EF4-FFF2-40B4-BE49-F238E27FC236}">
                <a16:creationId xmlns:a16="http://schemas.microsoft.com/office/drawing/2014/main" id="{5ECA0B92-22AE-4F9A-98AD-39644ECC7F6A}"/>
              </a:ext>
            </a:extLst>
          </p:cNvPr>
          <p:cNvSpPr txBox="1"/>
          <p:nvPr/>
        </p:nvSpPr>
        <p:spPr>
          <a:xfrm>
            <a:off x="193457" y="4961653"/>
            <a:ext cx="9854051" cy="523220"/>
          </a:xfrm>
          <a:prstGeom prst="rect">
            <a:avLst/>
          </a:prstGeom>
          <a:noFill/>
        </p:spPr>
        <p:txBody>
          <a:bodyPr wrap="square">
            <a:spAutoFit/>
          </a:bodyPr>
          <a:lstStyle/>
          <a:p>
            <a:pPr marL="457200" indent="-457200">
              <a:buFont typeface="Arial" panose="020B0604020202020204" pitchFamily="34" charset="0"/>
              <a:buChar char="•"/>
            </a:pPr>
            <a:r>
              <a:rPr lang="en-US" sz="2800" dirty="0"/>
              <a:t>Take forward 12 to purchase and refurbishment</a:t>
            </a:r>
            <a:endParaRPr lang="en-GB" sz="2800" dirty="0"/>
          </a:p>
        </p:txBody>
      </p:sp>
      <p:sp>
        <p:nvSpPr>
          <p:cNvPr id="17" name="TextBox 16">
            <a:extLst>
              <a:ext uri="{FF2B5EF4-FFF2-40B4-BE49-F238E27FC236}">
                <a16:creationId xmlns:a16="http://schemas.microsoft.com/office/drawing/2014/main" id="{A10A7D37-8365-4BE2-AE86-6190A1D550B7}"/>
              </a:ext>
            </a:extLst>
          </p:cNvPr>
          <p:cNvSpPr txBox="1"/>
          <p:nvPr/>
        </p:nvSpPr>
        <p:spPr>
          <a:xfrm>
            <a:off x="193456" y="5596999"/>
            <a:ext cx="9854052" cy="1231106"/>
          </a:xfrm>
          <a:prstGeom prst="rect">
            <a:avLst/>
          </a:prstGeom>
          <a:noFill/>
        </p:spPr>
        <p:txBody>
          <a:bodyPr wrap="square">
            <a:spAutoFit/>
          </a:bodyPr>
          <a:lstStyle/>
          <a:p>
            <a:pPr marL="457200" indent="-457200">
              <a:buFont typeface="Arial" panose="020B0604020202020204" pitchFamily="34" charset="0"/>
              <a:buChar char="•"/>
            </a:pPr>
            <a:r>
              <a:rPr lang="en-GB" sz="2800" dirty="0"/>
              <a:t>We had identified 3 different routes to fund the purchase and refurbishments</a:t>
            </a:r>
          </a:p>
          <a:p>
            <a:endParaRPr lang="en-GB" dirty="0"/>
          </a:p>
        </p:txBody>
      </p:sp>
      <p:sp>
        <p:nvSpPr>
          <p:cNvPr id="6" name="TextBox 5">
            <a:extLst>
              <a:ext uri="{FF2B5EF4-FFF2-40B4-BE49-F238E27FC236}">
                <a16:creationId xmlns:a16="http://schemas.microsoft.com/office/drawing/2014/main" id="{9B48B81E-3D12-13ED-076A-E258A3AD61BE}"/>
              </a:ext>
            </a:extLst>
          </p:cNvPr>
          <p:cNvSpPr txBox="1"/>
          <p:nvPr/>
        </p:nvSpPr>
        <p:spPr>
          <a:xfrm>
            <a:off x="193455" y="3019913"/>
            <a:ext cx="8019367"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a:t>Sustain rural communities by finding a mechanism to bring back into use empty homes</a:t>
            </a:r>
            <a:endParaRPr lang="en-GB" sz="2800" dirty="0"/>
          </a:p>
        </p:txBody>
      </p:sp>
    </p:spTree>
    <p:extLst>
      <p:ext uri="{BB962C8B-B14F-4D97-AF65-F5344CB8AC3E}">
        <p14:creationId xmlns:p14="http://schemas.microsoft.com/office/powerpoint/2010/main" val="13940059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mall house with a door open&#10;&#10;Description automatically generated">
            <a:extLst>
              <a:ext uri="{FF2B5EF4-FFF2-40B4-BE49-F238E27FC236}">
                <a16:creationId xmlns:a16="http://schemas.microsoft.com/office/drawing/2014/main" id="{8045D5BD-3468-85AD-C033-03F831FC6300}"/>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1" y="10"/>
            <a:ext cx="9669642" cy="6857990"/>
          </a:xfrm>
          <a:prstGeom prst="rect">
            <a:avLst/>
          </a:prstGeom>
        </p:spPr>
      </p:pic>
      <p:sp>
        <p:nvSpPr>
          <p:cNvPr id="4" name="Rectangle 3">
            <a:extLst>
              <a:ext uri="{FF2B5EF4-FFF2-40B4-BE49-F238E27FC236}">
                <a16:creationId xmlns:a16="http://schemas.microsoft.com/office/drawing/2014/main" id="{18E8E7CE-A920-B8A6-19A8-D4FC3E62B803}"/>
              </a:ext>
            </a:extLst>
          </p:cNvPr>
          <p:cNvSpPr/>
          <p:nvPr/>
        </p:nvSpPr>
        <p:spPr>
          <a:xfrm>
            <a:off x="3276600" y="0"/>
            <a:ext cx="8915399" cy="6858000"/>
          </a:xfrm>
          <a:prstGeom prst="rect">
            <a:avLst/>
          </a:prstGeom>
          <a:gradFill flip="none" rotWithShape="1">
            <a:gsLst>
              <a:gs pos="39000">
                <a:schemeClr val="accent1">
                  <a:lumMod val="0"/>
                  <a:lumOff val="100000"/>
                </a:schemeClr>
              </a:gs>
              <a:gs pos="100000">
                <a:schemeClr val="bg1">
                  <a:lumMod val="0"/>
                  <a:lumOff val="10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75CF52-7523-9147-0625-46B3DEBF7AFA}"/>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Current Position</a:t>
            </a:r>
          </a:p>
        </p:txBody>
      </p:sp>
      <p:sp>
        <p:nvSpPr>
          <p:cNvPr id="3" name="Content Placeholder 2">
            <a:extLst>
              <a:ext uri="{FF2B5EF4-FFF2-40B4-BE49-F238E27FC236}">
                <a16:creationId xmlns:a16="http://schemas.microsoft.com/office/drawing/2014/main" id="{C2ADDAD2-62E1-1F4B-26EF-28D355C38715}"/>
              </a:ext>
            </a:extLst>
          </p:cNvPr>
          <p:cNvSpPr>
            <a:spLocks noGrp="1"/>
          </p:cNvSpPr>
          <p:nvPr>
            <p:ph sz="half" idx="1"/>
          </p:nvPr>
        </p:nvSpPr>
        <p:spPr>
          <a:xfrm>
            <a:off x="7531610" y="1921164"/>
            <a:ext cx="4438717" cy="4255799"/>
          </a:xfrm>
        </p:spPr>
        <p:txBody>
          <a:bodyPr vert="horz" lIns="91440" tIns="45720" rIns="91440" bIns="45720" rtlCol="0">
            <a:normAutofit/>
          </a:bodyPr>
          <a:lstStyle/>
          <a:p>
            <a:r>
              <a:rPr lang="en-US" sz="2000" dirty="0"/>
              <a:t>21 properties not surveyed because they were not suitable.</a:t>
            </a:r>
          </a:p>
          <a:p>
            <a:r>
              <a:rPr lang="en-US" sz="2000" dirty="0"/>
              <a:t>8 surveys were cancelled mid way through</a:t>
            </a:r>
          </a:p>
          <a:p>
            <a:r>
              <a:rPr lang="en-US" sz="2000" dirty="0"/>
              <a:t>7 properties are being taken forward and are at various stages.</a:t>
            </a:r>
          </a:p>
          <a:p>
            <a:r>
              <a:rPr lang="en-US" sz="2000" dirty="0"/>
              <a:t>3 of them are in the first tranche of TIG properties</a:t>
            </a:r>
          </a:p>
          <a:p>
            <a:r>
              <a:rPr lang="en-US" sz="2000" dirty="0"/>
              <a:t>2 properties are going to be taken forward through a 4</a:t>
            </a:r>
            <a:r>
              <a:rPr lang="en-US" sz="2000" baseline="30000" dirty="0"/>
              <a:t>th</a:t>
            </a:r>
            <a:r>
              <a:rPr lang="en-US" sz="2000" dirty="0"/>
              <a:t> route.</a:t>
            </a:r>
          </a:p>
          <a:p>
            <a:pPr marL="0"/>
            <a:endParaRPr lang="en-US" sz="1900" dirty="0"/>
          </a:p>
        </p:txBody>
      </p:sp>
    </p:spTree>
    <p:extLst>
      <p:ext uri="{BB962C8B-B14F-4D97-AF65-F5344CB8AC3E}">
        <p14:creationId xmlns:p14="http://schemas.microsoft.com/office/powerpoint/2010/main" val="12857542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CA69B8-F443-49EF-BB05-6707D4738C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230188"/>
            <a:ext cx="5349820" cy="1325563"/>
          </a:xfrm>
          <a:prstGeom prst="rect">
            <a:avLst/>
          </a:prstGeom>
        </p:spPr>
      </p:pic>
      <p:sp>
        <p:nvSpPr>
          <p:cNvPr id="3" name="Content Placeholder 2">
            <a:extLst>
              <a:ext uri="{FF2B5EF4-FFF2-40B4-BE49-F238E27FC236}">
                <a16:creationId xmlns:a16="http://schemas.microsoft.com/office/drawing/2014/main" id="{4A07FEA7-3C9E-42F9-B827-B1CE00F2F818}"/>
              </a:ext>
            </a:extLst>
          </p:cNvPr>
          <p:cNvSpPr>
            <a:spLocks noGrp="1"/>
          </p:cNvSpPr>
          <p:nvPr>
            <p:ph idx="1"/>
          </p:nvPr>
        </p:nvSpPr>
        <p:spPr>
          <a:xfrm>
            <a:off x="162689" y="1808828"/>
            <a:ext cx="5257800" cy="4341495"/>
          </a:xfrm>
        </p:spPr>
        <p:txBody>
          <a:bodyPr>
            <a:normAutofit/>
          </a:bodyPr>
          <a:lstStyle/>
          <a:p>
            <a:pPr marL="0" indent="0">
              <a:buNone/>
            </a:pPr>
            <a:endParaRPr lang="en-GB" sz="3200" i="1" dirty="0"/>
          </a:p>
          <a:p>
            <a:pPr marL="0" indent="0">
              <a:buNone/>
            </a:pPr>
            <a:endParaRPr lang="en-GB" sz="3200" i="1" dirty="0"/>
          </a:p>
          <a:p>
            <a:pPr marL="0" indent="0">
              <a:buNone/>
            </a:pPr>
            <a:endParaRPr lang="en-GB" sz="3200" i="1" dirty="0"/>
          </a:p>
          <a:p>
            <a:pPr marL="0" indent="0">
              <a:buNone/>
            </a:pPr>
            <a:endParaRPr lang="en-GB" sz="3200" i="1" dirty="0"/>
          </a:p>
          <a:p>
            <a:endParaRPr lang="en-GB" dirty="0"/>
          </a:p>
          <a:p>
            <a:endParaRPr lang="en-GB" dirty="0"/>
          </a:p>
          <a:p>
            <a:pPr marL="0" indent="0">
              <a:buNone/>
            </a:pPr>
            <a:endParaRPr lang="en-GB" dirty="0"/>
          </a:p>
          <a:p>
            <a:endParaRPr lang="en-GB" dirty="0"/>
          </a:p>
        </p:txBody>
      </p:sp>
      <p:sp>
        <p:nvSpPr>
          <p:cNvPr id="6" name="TextBox 5">
            <a:extLst>
              <a:ext uri="{FF2B5EF4-FFF2-40B4-BE49-F238E27FC236}">
                <a16:creationId xmlns:a16="http://schemas.microsoft.com/office/drawing/2014/main" id="{7B2D76FB-9507-41F0-86FF-023AABC69F8F}"/>
              </a:ext>
            </a:extLst>
          </p:cNvPr>
          <p:cNvSpPr txBox="1"/>
          <p:nvPr/>
        </p:nvSpPr>
        <p:spPr>
          <a:xfrm>
            <a:off x="241650" y="1735617"/>
            <a:ext cx="4906618" cy="954107"/>
          </a:xfrm>
          <a:prstGeom prst="rect">
            <a:avLst/>
          </a:prstGeom>
          <a:noFill/>
        </p:spPr>
        <p:txBody>
          <a:bodyPr wrap="square" rtlCol="0">
            <a:spAutoFit/>
          </a:bodyPr>
          <a:lstStyle/>
          <a:p>
            <a:pPr marL="457200" indent="-457200">
              <a:buFont typeface="Arial" panose="020B0604020202020204" pitchFamily="34" charset="0"/>
              <a:buChar char="•"/>
            </a:pPr>
            <a:r>
              <a:rPr lang="en-GB" sz="2800" dirty="0"/>
              <a:t>Fair amount of abortive work</a:t>
            </a:r>
          </a:p>
          <a:p>
            <a:endParaRPr lang="en-GB" sz="2800" dirty="0"/>
          </a:p>
        </p:txBody>
      </p:sp>
      <p:sp>
        <p:nvSpPr>
          <p:cNvPr id="7" name="TextBox 6">
            <a:extLst>
              <a:ext uri="{FF2B5EF4-FFF2-40B4-BE49-F238E27FC236}">
                <a16:creationId xmlns:a16="http://schemas.microsoft.com/office/drawing/2014/main" id="{95939531-BDD3-45B7-B0FD-F200BF4E7EA2}"/>
              </a:ext>
            </a:extLst>
          </p:cNvPr>
          <p:cNvSpPr txBox="1"/>
          <p:nvPr/>
        </p:nvSpPr>
        <p:spPr>
          <a:xfrm>
            <a:off x="241650" y="2306190"/>
            <a:ext cx="5196639" cy="1231106"/>
          </a:xfrm>
          <a:prstGeom prst="rect">
            <a:avLst/>
          </a:prstGeom>
          <a:noFill/>
        </p:spPr>
        <p:txBody>
          <a:bodyPr wrap="square" rtlCol="0">
            <a:spAutoFit/>
          </a:bodyPr>
          <a:lstStyle/>
          <a:p>
            <a:pPr marL="457200" indent="-457200">
              <a:buFont typeface="Arial" panose="020B0604020202020204" pitchFamily="34" charset="0"/>
              <a:buChar char="•"/>
            </a:pPr>
            <a:r>
              <a:rPr lang="en-GB" sz="2800" dirty="0"/>
              <a:t>Managing project costs is an issue</a:t>
            </a:r>
          </a:p>
          <a:p>
            <a:endParaRPr lang="en-GB" dirty="0"/>
          </a:p>
        </p:txBody>
      </p:sp>
      <p:sp>
        <p:nvSpPr>
          <p:cNvPr id="8" name="TextBox 7">
            <a:extLst>
              <a:ext uri="{FF2B5EF4-FFF2-40B4-BE49-F238E27FC236}">
                <a16:creationId xmlns:a16="http://schemas.microsoft.com/office/drawing/2014/main" id="{338FD6BD-2613-4A3C-8A30-7CAB5F12C9A3}"/>
              </a:ext>
            </a:extLst>
          </p:cNvPr>
          <p:cNvSpPr txBox="1"/>
          <p:nvPr/>
        </p:nvSpPr>
        <p:spPr>
          <a:xfrm>
            <a:off x="162689" y="3303740"/>
            <a:ext cx="5065645"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a:t>High projects costs meant that route 2 was the favored funding option.</a:t>
            </a:r>
          </a:p>
        </p:txBody>
      </p:sp>
      <p:pic>
        <p:nvPicPr>
          <p:cNvPr id="10" name="Picture 9" descr="A house with a jeep parked in front of it&#10;&#10;Description automatically generated">
            <a:extLst>
              <a:ext uri="{FF2B5EF4-FFF2-40B4-BE49-F238E27FC236}">
                <a16:creationId xmlns:a16="http://schemas.microsoft.com/office/drawing/2014/main" id="{0EE5CB27-8F8D-D463-6AB2-D09844F4D3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19246" y="1690688"/>
            <a:ext cx="6772755" cy="5079567"/>
          </a:xfrm>
          <a:prstGeom prst="rect">
            <a:avLst/>
          </a:prstGeom>
        </p:spPr>
      </p:pic>
      <p:sp>
        <p:nvSpPr>
          <p:cNvPr id="11" name="TextBox 10">
            <a:extLst>
              <a:ext uri="{FF2B5EF4-FFF2-40B4-BE49-F238E27FC236}">
                <a16:creationId xmlns:a16="http://schemas.microsoft.com/office/drawing/2014/main" id="{1728CDED-BCD3-9AD0-56BA-92806AF12335}"/>
              </a:ext>
            </a:extLst>
          </p:cNvPr>
          <p:cNvSpPr txBox="1"/>
          <p:nvPr/>
        </p:nvSpPr>
        <p:spPr>
          <a:xfrm>
            <a:off x="186625" y="4644407"/>
            <a:ext cx="5016668"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a:t>Interest rates have soared since the project began causing an issue for the business plan</a:t>
            </a:r>
            <a:endParaRPr lang="en-GB" sz="2800" dirty="0"/>
          </a:p>
        </p:txBody>
      </p:sp>
    </p:spTree>
    <p:extLst>
      <p:ext uri="{BB962C8B-B14F-4D97-AF65-F5344CB8AC3E}">
        <p14:creationId xmlns:p14="http://schemas.microsoft.com/office/powerpoint/2010/main" val="10065493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map of the country&#10;&#10;Description automatically generated">
            <a:extLst>
              <a:ext uri="{FF2B5EF4-FFF2-40B4-BE49-F238E27FC236}">
                <a16:creationId xmlns:a16="http://schemas.microsoft.com/office/drawing/2014/main" id="{A58FC30E-4E6E-4C24-2A9E-ADDE951E544A}"/>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r="-1"/>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4" name="Text Placeholder 3">
            <a:extLst>
              <a:ext uri="{FF2B5EF4-FFF2-40B4-BE49-F238E27FC236}">
                <a16:creationId xmlns:a16="http://schemas.microsoft.com/office/drawing/2014/main" id="{3CA7F536-4104-46A3-9293-D7D68A0C6512}"/>
              </a:ext>
            </a:extLst>
          </p:cNvPr>
          <p:cNvSpPr>
            <a:spLocks noGrp="1"/>
          </p:cNvSpPr>
          <p:nvPr>
            <p:ph type="body" sz="half" idx="2"/>
          </p:nvPr>
        </p:nvSpPr>
        <p:spPr>
          <a:xfrm>
            <a:off x="4692172" y="2607527"/>
            <a:ext cx="6894576" cy="2230684"/>
          </a:xfrm>
        </p:spPr>
        <p:txBody>
          <a:bodyPr vert="horz" lIns="91440" tIns="45720" rIns="91440" bIns="45720" rtlCol="0">
            <a:normAutofit fontScale="92500" lnSpcReduction="10000"/>
          </a:bodyPr>
          <a:lstStyle/>
          <a:p>
            <a:pPr marL="457200" indent="-457200">
              <a:buFont typeface="Arial" panose="020B0604020202020204" pitchFamily="34" charset="0"/>
              <a:buChar char="•"/>
            </a:pPr>
            <a:r>
              <a:rPr lang="en-US" sz="2200" dirty="0"/>
              <a:t>Concentration of properties in the </a:t>
            </a:r>
            <a:r>
              <a:rPr lang="en-US" sz="2200" dirty="0" err="1"/>
              <a:t>Broadbay</a:t>
            </a:r>
            <a:r>
              <a:rPr lang="en-US" sz="2200" dirty="0"/>
              <a:t> area around Stornoway.</a:t>
            </a:r>
          </a:p>
          <a:p>
            <a:pPr marL="457200" indent="-457200">
              <a:buFont typeface="Arial" panose="020B0604020202020204" pitchFamily="34" charset="0"/>
              <a:buChar char="•"/>
            </a:pPr>
            <a:r>
              <a:rPr lang="en-US" sz="2200" dirty="0"/>
              <a:t>Properties could be batched into groups for tendering in the east and west side of Lewis, Harris and then North and South Uist.</a:t>
            </a:r>
          </a:p>
          <a:p>
            <a:pPr marL="457200" indent="-457200">
              <a:buFont typeface="Arial" panose="020B0604020202020204" pitchFamily="34" charset="0"/>
              <a:buChar char="•"/>
            </a:pPr>
            <a:r>
              <a:rPr lang="en-US" sz="2200" dirty="0"/>
              <a:t>Streamlined feasibility process which reduces abortive work</a:t>
            </a:r>
          </a:p>
          <a:p>
            <a:r>
              <a:rPr lang="en-US" sz="2000" dirty="0"/>
              <a:t> </a:t>
            </a:r>
          </a:p>
        </p:txBody>
      </p:sp>
      <p:sp>
        <p:nvSpPr>
          <p:cNvPr id="9" name="Rectangle 8">
            <a:extLst>
              <a:ext uri="{FF2B5EF4-FFF2-40B4-BE49-F238E27FC236}">
                <a16:creationId xmlns:a16="http://schemas.microsoft.com/office/drawing/2014/main" id="{A039AEFE-3B70-9985-6AE4-6AC0089535A1}"/>
              </a:ext>
            </a:extLst>
          </p:cNvPr>
          <p:cNvSpPr/>
          <p:nvPr/>
        </p:nvSpPr>
        <p:spPr>
          <a:xfrm>
            <a:off x="4773370" y="5613726"/>
            <a:ext cx="146649" cy="11973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ED849E2-BB41-1FFE-E263-3B9C533446C6}"/>
              </a:ext>
            </a:extLst>
          </p:cNvPr>
          <p:cNvSpPr/>
          <p:nvPr/>
        </p:nvSpPr>
        <p:spPr>
          <a:xfrm>
            <a:off x="4773370" y="6116128"/>
            <a:ext cx="146649" cy="119735"/>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8661C96D-D2A5-C856-3558-96CA2BDC9A9A}"/>
              </a:ext>
            </a:extLst>
          </p:cNvPr>
          <p:cNvSpPr txBox="1"/>
          <p:nvPr/>
        </p:nvSpPr>
        <p:spPr>
          <a:xfrm>
            <a:off x="5161847" y="4934929"/>
            <a:ext cx="7194430" cy="1477328"/>
          </a:xfrm>
          <a:prstGeom prst="rect">
            <a:avLst/>
          </a:prstGeom>
          <a:noFill/>
        </p:spPr>
        <p:txBody>
          <a:bodyPr wrap="square" rtlCol="0">
            <a:spAutoFit/>
          </a:bodyPr>
          <a:lstStyle/>
          <a:p>
            <a:r>
              <a:rPr lang="en-US" sz="1800" dirty="0"/>
              <a:t>29   Cancelled</a:t>
            </a:r>
          </a:p>
          <a:p>
            <a:endParaRPr lang="en-US" sz="1800" dirty="0"/>
          </a:p>
          <a:p>
            <a:r>
              <a:rPr lang="en-US" sz="1800" dirty="0"/>
              <a:t>5     Taking Forward</a:t>
            </a:r>
          </a:p>
          <a:p>
            <a:endParaRPr lang="en-US" sz="1800" dirty="0"/>
          </a:p>
          <a:p>
            <a:r>
              <a:rPr lang="en-US" dirty="0"/>
              <a:t>7     Under consideration/feasibility stage</a:t>
            </a:r>
            <a:endParaRPr lang="en-US" sz="1800" dirty="0"/>
          </a:p>
        </p:txBody>
      </p:sp>
      <p:sp>
        <p:nvSpPr>
          <p:cNvPr id="12" name="Rectangle 11">
            <a:extLst>
              <a:ext uri="{FF2B5EF4-FFF2-40B4-BE49-F238E27FC236}">
                <a16:creationId xmlns:a16="http://schemas.microsoft.com/office/drawing/2014/main" id="{254DCF6E-F59F-4815-A628-D1004FA6DC82}"/>
              </a:ext>
            </a:extLst>
          </p:cNvPr>
          <p:cNvSpPr/>
          <p:nvPr/>
        </p:nvSpPr>
        <p:spPr>
          <a:xfrm>
            <a:off x="4774402" y="5029544"/>
            <a:ext cx="146649" cy="119735"/>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BDD3B9E-2310-9646-D7AB-F5B712DDED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5425" y="474031"/>
            <a:ext cx="5349820" cy="1325563"/>
          </a:xfrm>
          <a:prstGeom prst="rect">
            <a:avLst/>
          </a:prstGeom>
        </p:spPr>
      </p:pic>
    </p:spTree>
    <p:extLst>
      <p:ext uri="{BB962C8B-B14F-4D97-AF65-F5344CB8AC3E}">
        <p14:creationId xmlns:p14="http://schemas.microsoft.com/office/powerpoint/2010/main" val="10505164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house with a roof&#10;&#10;Description automatically generated">
            <a:extLst>
              <a:ext uri="{FF2B5EF4-FFF2-40B4-BE49-F238E27FC236}">
                <a16:creationId xmlns:a16="http://schemas.microsoft.com/office/drawing/2014/main" id="{5420FA87-B0C0-24C5-99D0-FE82E759A5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03027" y="10"/>
            <a:ext cx="6088971" cy="6857990"/>
          </a:xfrm>
          <a:prstGeom prst="rect">
            <a:avLst/>
          </a:prstGeom>
        </p:spPr>
      </p:pic>
      <p:sp>
        <p:nvSpPr>
          <p:cNvPr id="2" name="Title 1">
            <a:extLst>
              <a:ext uri="{FF2B5EF4-FFF2-40B4-BE49-F238E27FC236}">
                <a16:creationId xmlns:a16="http://schemas.microsoft.com/office/drawing/2014/main" id="{1B6923FD-6040-4A25-81AF-979912703119}"/>
              </a:ext>
            </a:extLst>
          </p:cNvPr>
          <p:cNvSpPr>
            <a:spLocks noGrp="1"/>
          </p:cNvSpPr>
          <p:nvPr>
            <p:ph type="title"/>
          </p:nvPr>
        </p:nvSpPr>
        <p:spPr>
          <a:xfrm>
            <a:off x="83127" y="328512"/>
            <a:ext cx="5938982" cy="1628970"/>
          </a:xfrm>
        </p:spPr>
        <p:txBody>
          <a:bodyPr vert="horz" lIns="91440" tIns="45720" rIns="91440" bIns="45720" rtlCol="0" anchor="ctr">
            <a:normAutofit/>
          </a:bodyPr>
          <a:lstStyle/>
          <a:p>
            <a:r>
              <a:rPr lang="en-US" sz="4000" dirty="0"/>
              <a:t>Case Study:  </a:t>
            </a:r>
            <a:r>
              <a:rPr lang="en-US" sz="4000" dirty="0" err="1"/>
              <a:t>Grosclete</a:t>
            </a:r>
            <a:r>
              <a:rPr lang="en-US" sz="4000" dirty="0"/>
              <a:t> House, Bays of Harris</a:t>
            </a:r>
            <a:endParaRPr lang="en-US" sz="4000" kern="1200" dirty="0">
              <a:latin typeface="+mj-lt"/>
              <a:ea typeface="+mj-ea"/>
              <a:cs typeface="+mj-cs"/>
            </a:endParaRPr>
          </a:p>
        </p:txBody>
      </p:sp>
      <p:sp>
        <p:nvSpPr>
          <p:cNvPr id="25" name="Content Placeholder 24">
            <a:extLst>
              <a:ext uri="{FF2B5EF4-FFF2-40B4-BE49-F238E27FC236}">
                <a16:creationId xmlns:a16="http://schemas.microsoft.com/office/drawing/2014/main" id="{0542A9AE-9269-42B9-A390-DAC54EEBC82A}"/>
              </a:ext>
            </a:extLst>
          </p:cNvPr>
          <p:cNvSpPr>
            <a:spLocks noGrp="1"/>
          </p:cNvSpPr>
          <p:nvPr>
            <p:ph idx="1"/>
          </p:nvPr>
        </p:nvSpPr>
        <p:spPr>
          <a:xfrm>
            <a:off x="83127" y="3059803"/>
            <a:ext cx="5938982" cy="3469685"/>
          </a:xfrm>
        </p:spPr>
        <p:txBody>
          <a:bodyPr anchor="ctr">
            <a:normAutofit/>
          </a:bodyPr>
          <a:lstStyle/>
          <a:p>
            <a:r>
              <a:rPr lang="en-US" sz="2000" dirty="0"/>
              <a:t>Market value of the property in its current condition was £90,000.  </a:t>
            </a:r>
          </a:p>
          <a:p>
            <a:r>
              <a:rPr lang="en-US" sz="2000" dirty="0"/>
              <a:t>Refurbishment cost estimate was £235,000.</a:t>
            </a:r>
          </a:p>
          <a:p>
            <a:r>
              <a:rPr lang="en-US" sz="2000" dirty="0"/>
              <a:t>Full refurbishment including internal insulation, new kitchen and sanitary wear, replacement of slates, external works and access road.</a:t>
            </a:r>
          </a:p>
          <a:p>
            <a:r>
              <a:rPr lang="en-US" sz="2000" dirty="0"/>
              <a:t>TIG could only offer £50,000</a:t>
            </a:r>
          </a:p>
          <a:p>
            <a:r>
              <a:rPr lang="en-US" sz="2000" dirty="0"/>
              <a:t>Final valuation once works complete £250,000.</a:t>
            </a:r>
          </a:p>
          <a:p>
            <a:r>
              <a:rPr lang="en-US" sz="2000" dirty="0"/>
              <a:t>Property on the market and has been for over 12 months.</a:t>
            </a:r>
          </a:p>
          <a:p>
            <a:pPr marL="0" indent="0">
              <a:buNone/>
            </a:pPr>
            <a:endParaRPr lang="en-US" sz="2000" dirty="0"/>
          </a:p>
          <a:p>
            <a:endParaRPr lang="en-US" sz="2000" dirty="0"/>
          </a:p>
          <a:p>
            <a:endParaRPr lang="en-US" sz="2000" dirty="0"/>
          </a:p>
        </p:txBody>
      </p:sp>
    </p:spTree>
    <p:extLst>
      <p:ext uri="{BB962C8B-B14F-4D97-AF65-F5344CB8AC3E}">
        <p14:creationId xmlns:p14="http://schemas.microsoft.com/office/powerpoint/2010/main" val="3510452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95261-1369-764B-5ABE-962D30AD625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D73E16D-57F9-4045-3C1B-5ECAFC2D826B}"/>
              </a:ext>
            </a:extLst>
          </p:cNvPr>
          <p:cNvSpPr/>
          <p:nvPr/>
        </p:nvSpPr>
        <p:spPr>
          <a:xfrm>
            <a:off x="497" y="0"/>
            <a:ext cx="12181394" cy="6858000"/>
          </a:xfrm>
          <a:prstGeom prst="rect">
            <a:avLst/>
          </a:prstGeom>
          <a:solidFill>
            <a:srgbClr val="1F2D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0" name="Right Triangle 9">
            <a:extLst>
              <a:ext uri="{FF2B5EF4-FFF2-40B4-BE49-F238E27FC236}">
                <a16:creationId xmlns:a16="http://schemas.microsoft.com/office/drawing/2014/main" id="{7874D28C-7B57-4437-3F5F-337999C751BE}"/>
              </a:ext>
            </a:extLst>
          </p:cNvPr>
          <p:cNvSpPr/>
          <p:nvPr/>
        </p:nvSpPr>
        <p:spPr>
          <a:xfrm rot="20698273">
            <a:off x="-480727" y="2009145"/>
            <a:ext cx="10196946" cy="5865404"/>
          </a:xfrm>
          <a:prstGeom prst="rtTriangle">
            <a:avLst/>
          </a:prstGeom>
          <a:solidFill>
            <a:srgbClr val="2139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8" name="Right Triangle 7">
            <a:extLst>
              <a:ext uri="{FF2B5EF4-FFF2-40B4-BE49-F238E27FC236}">
                <a16:creationId xmlns:a16="http://schemas.microsoft.com/office/drawing/2014/main" id="{857540FD-635D-1692-0070-54FDCCFF6AAD}"/>
              </a:ext>
            </a:extLst>
          </p:cNvPr>
          <p:cNvSpPr/>
          <p:nvPr/>
        </p:nvSpPr>
        <p:spPr>
          <a:xfrm rot="15942043" flipH="1">
            <a:off x="6457350" y="1730636"/>
            <a:ext cx="8026664" cy="4197045"/>
          </a:xfrm>
          <a:prstGeom prst="rtTriangle">
            <a:avLst/>
          </a:prstGeom>
          <a:solidFill>
            <a:srgbClr val="2139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6" name="Right Triangle 5">
            <a:extLst>
              <a:ext uri="{FF2B5EF4-FFF2-40B4-BE49-F238E27FC236}">
                <a16:creationId xmlns:a16="http://schemas.microsoft.com/office/drawing/2014/main" id="{20DA207C-8176-CE6F-FC42-E11C476DA120}"/>
              </a:ext>
            </a:extLst>
          </p:cNvPr>
          <p:cNvSpPr/>
          <p:nvPr/>
        </p:nvSpPr>
        <p:spPr>
          <a:xfrm rot="20698273">
            <a:off x="-480726" y="2009145"/>
            <a:ext cx="10196946" cy="5865404"/>
          </a:xfrm>
          <a:prstGeom prst="rtTriangle">
            <a:avLst/>
          </a:prstGeom>
          <a:solidFill>
            <a:srgbClr val="2139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p>
        </p:txBody>
      </p:sp>
      <p:pic>
        <p:nvPicPr>
          <p:cNvPr id="3074" name="Picture 2">
            <a:extLst>
              <a:ext uri="{FF2B5EF4-FFF2-40B4-BE49-F238E27FC236}">
                <a16:creationId xmlns:a16="http://schemas.microsoft.com/office/drawing/2014/main" id="{CDAB6810-DB0C-E10E-283D-709C54BC6CD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197600" y="3081867"/>
            <a:ext cx="5994400" cy="37761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4A9B25E-F0C2-D698-78D0-F3AE22E89583}"/>
              </a:ext>
            </a:extLst>
          </p:cNvPr>
          <p:cNvSpPr/>
          <p:nvPr/>
        </p:nvSpPr>
        <p:spPr>
          <a:xfrm>
            <a:off x="6197601" y="1854200"/>
            <a:ext cx="2641600" cy="2277165"/>
          </a:xfrm>
          <a:prstGeom prst="rect">
            <a:avLst/>
          </a:prstGeom>
          <a:solidFill>
            <a:srgbClr val="1F2D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 name="Freeform 3">
            <a:extLst>
              <a:ext uri="{FF2B5EF4-FFF2-40B4-BE49-F238E27FC236}">
                <a16:creationId xmlns:a16="http://schemas.microsoft.com/office/drawing/2014/main" id="{1BE0272B-C2B9-57C3-4211-DCF81C031A35}"/>
              </a:ext>
            </a:extLst>
          </p:cNvPr>
          <p:cNvSpPr/>
          <p:nvPr/>
        </p:nvSpPr>
        <p:spPr>
          <a:xfrm>
            <a:off x="1219200" y="1007730"/>
            <a:ext cx="2388591" cy="2399778"/>
          </a:xfrm>
          <a:custGeom>
            <a:avLst/>
            <a:gdLst/>
            <a:ahLst/>
            <a:cxnLst/>
            <a:rect l="l" t="t" r="r" b="b"/>
            <a:pathLst>
              <a:path w="3582886" h="3599667">
                <a:moveTo>
                  <a:pt x="0" y="0"/>
                </a:moveTo>
                <a:lnTo>
                  <a:pt x="3582885" y="0"/>
                </a:lnTo>
                <a:lnTo>
                  <a:pt x="3582885" y="3599668"/>
                </a:lnTo>
                <a:lnTo>
                  <a:pt x="0" y="359966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sz="1200" dirty="0"/>
          </a:p>
        </p:txBody>
      </p:sp>
      <p:sp>
        <p:nvSpPr>
          <p:cNvPr id="11" name="TextBox 10">
            <a:extLst>
              <a:ext uri="{FF2B5EF4-FFF2-40B4-BE49-F238E27FC236}">
                <a16:creationId xmlns:a16="http://schemas.microsoft.com/office/drawing/2014/main" id="{4C25381C-25EF-B4EB-4481-6143C9B6725B}"/>
              </a:ext>
            </a:extLst>
          </p:cNvPr>
          <p:cNvSpPr txBox="1"/>
          <p:nvPr/>
        </p:nvSpPr>
        <p:spPr>
          <a:xfrm>
            <a:off x="4064000" y="2057400"/>
            <a:ext cx="6807200" cy="1323439"/>
          </a:xfrm>
          <a:prstGeom prst="rect">
            <a:avLst/>
          </a:prstGeom>
          <a:noFill/>
        </p:spPr>
        <p:txBody>
          <a:bodyPr wrap="square" rtlCol="0">
            <a:spAutoFit/>
          </a:bodyPr>
          <a:lstStyle/>
          <a:p>
            <a:r>
              <a:rPr lang="en-GB" sz="4000" dirty="0">
                <a:solidFill>
                  <a:schemeClr val="bg1"/>
                </a:solidFill>
                <a:latin typeface="Montserrat" panose="00000800000000000000" pitchFamily="50" charset="0"/>
              </a:rPr>
              <a:t>Learning from the </a:t>
            </a:r>
          </a:p>
          <a:p>
            <a:r>
              <a:rPr lang="en-GB" sz="4000" dirty="0">
                <a:solidFill>
                  <a:srgbClr val="F2C75E"/>
                </a:solidFill>
                <a:latin typeface="Montserrat" panose="00000800000000000000" pitchFamily="50" charset="0"/>
              </a:rPr>
              <a:t>past</a:t>
            </a:r>
          </a:p>
        </p:txBody>
      </p:sp>
      <p:pic>
        <p:nvPicPr>
          <p:cNvPr id="1026" name="Picture 2" descr="Scottish Empty Homes Partnership">
            <a:extLst>
              <a:ext uri="{FF2B5EF4-FFF2-40B4-BE49-F238E27FC236}">
                <a16:creationId xmlns:a16="http://schemas.microsoft.com/office/drawing/2014/main" id="{1B142BC4-2AD0-A35C-D37E-9DEDD4FB9CF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5600" y="5765800"/>
            <a:ext cx="2489200" cy="872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0380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59723-C193-402B-938A-19F0DE66EB99}"/>
              </a:ext>
            </a:extLst>
          </p:cNvPr>
          <p:cNvSpPr>
            <a:spLocks noGrp="1"/>
          </p:cNvSpPr>
          <p:nvPr>
            <p:ph type="title"/>
          </p:nvPr>
        </p:nvSpPr>
        <p:spPr>
          <a:xfrm>
            <a:off x="221673" y="150264"/>
            <a:ext cx="4488872" cy="1616203"/>
          </a:xfrm>
        </p:spPr>
        <p:txBody>
          <a:bodyPr vert="horz" lIns="91440" tIns="45720" rIns="91440" bIns="45720" rtlCol="0" anchor="b">
            <a:normAutofit/>
          </a:bodyPr>
          <a:lstStyle/>
          <a:p>
            <a:r>
              <a:rPr lang="en-US" sz="3200" dirty="0"/>
              <a:t>Case Study: 47 </a:t>
            </a:r>
            <a:r>
              <a:rPr lang="en-US" sz="3200" dirty="0" err="1"/>
              <a:t>Crossbost</a:t>
            </a:r>
            <a:r>
              <a:rPr lang="en-US" sz="3200" dirty="0"/>
              <a:t>, Lochs, Isle of Lewis </a:t>
            </a:r>
            <a:endParaRPr lang="en-US" sz="3200" kern="1200" dirty="0">
              <a:latin typeface="+mj-lt"/>
              <a:ea typeface="+mj-ea"/>
              <a:cs typeface="+mj-cs"/>
            </a:endParaRPr>
          </a:p>
        </p:txBody>
      </p:sp>
      <p:sp>
        <p:nvSpPr>
          <p:cNvPr id="15" name="Content Placeholder 14">
            <a:extLst>
              <a:ext uri="{FF2B5EF4-FFF2-40B4-BE49-F238E27FC236}">
                <a16:creationId xmlns:a16="http://schemas.microsoft.com/office/drawing/2014/main" id="{2911E284-C45E-07BB-47E5-5FDD0855632F}"/>
              </a:ext>
            </a:extLst>
          </p:cNvPr>
          <p:cNvSpPr>
            <a:spLocks noGrp="1"/>
          </p:cNvSpPr>
          <p:nvPr>
            <p:ph idx="1"/>
          </p:nvPr>
        </p:nvSpPr>
        <p:spPr>
          <a:xfrm>
            <a:off x="221673" y="1893455"/>
            <a:ext cx="4865052" cy="4692071"/>
          </a:xfrm>
        </p:spPr>
        <p:txBody>
          <a:bodyPr anchor="t">
            <a:normAutofit/>
          </a:bodyPr>
          <a:lstStyle/>
          <a:p>
            <a:r>
              <a:rPr lang="en-US" sz="2200" dirty="0"/>
              <a:t>Market value of the property in its current condition was £80,000.  </a:t>
            </a:r>
          </a:p>
          <a:p>
            <a:r>
              <a:rPr lang="en-US" sz="2200" dirty="0"/>
              <a:t>Refurbishment cost estimate was £230,000.</a:t>
            </a:r>
          </a:p>
          <a:p>
            <a:r>
              <a:rPr lang="en-US" sz="2200" dirty="0"/>
              <a:t>Full refurbishment including internal insulation, new kitchen and sanitary wear, replacement of slates, new solid floor, new extension and new electrics.</a:t>
            </a:r>
          </a:p>
          <a:p>
            <a:r>
              <a:rPr lang="en-US" sz="2200" dirty="0"/>
              <a:t>TIG could only offer £50,000</a:t>
            </a:r>
          </a:p>
          <a:p>
            <a:r>
              <a:rPr lang="en-US" sz="2200" dirty="0"/>
              <a:t>Final valuation once works complete £175,000</a:t>
            </a:r>
          </a:p>
          <a:p>
            <a:r>
              <a:rPr lang="en-US" sz="2200" dirty="0"/>
              <a:t>Property on the open market.</a:t>
            </a:r>
          </a:p>
          <a:p>
            <a:pPr marL="0" indent="0">
              <a:buNone/>
            </a:pPr>
            <a:endParaRPr lang="en-US" sz="2000" dirty="0"/>
          </a:p>
          <a:p>
            <a:endParaRPr lang="en-US" sz="2000" dirty="0"/>
          </a:p>
        </p:txBody>
      </p:sp>
      <p:pic>
        <p:nvPicPr>
          <p:cNvPr id="10" name="Content Placeholder 9" descr="A small stone house with a fence and grass&#10;&#10;Description automatically generated">
            <a:extLst>
              <a:ext uri="{FF2B5EF4-FFF2-40B4-BE49-F238E27FC236}">
                <a16:creationId xmlns:a16="http://schemas.microsoft.com/office/drawing/2014/main" id="{FC7A5A92-A5AC-7B37-F91F-203BB25769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86726" y="10"/>
            <a:ext cx="7105273" cy="6857990"/>
          </a:xfrm>
          <a:prstGeom prst="rect">
            <a:avLst/>
          </a:prstGeom>
        </p:spPr>
      </p:pic>
    </p:spTree>
    <p:extLst>
      <p:ext uri="{BB962C8B-B14F-4D97-AF65-F5344CB8AC3E}">
        <p14:creationId xmlns:p14="http://schemas.microsoft.com/office/powerpoint/2010/main" val="30725298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896E2-40AC-472B-ACAD-72D096EBAAF7}"/>
              </a:ext>
            </a:extLst>
          </p:cNvPr>
          <p:cNvSpPr>
            <a:spLocks noGrp="1"/>
          </p:cNvSpPr>
          <p:nvPr>
            <p:ph type="title"/>
          </p:nvPr>
        </p:nvSpPr>
        <p:spPr>
          <a:xfrm>
            <a:off x="80819" y="221672"/>
            <a:ext cx="5230090" cy="1253508"/>
          </a:xfrm>
          <a:noFill/>
        </p:spPr>
        <p:txBody>
          <a:bodyPr vert="horz" lIns="91440" tIns="45720" rIns="91440" bIns="45720" rtlCol="0" anchor="b">
            <a:normAutofit/>
          </a:bodyPr>
          <a:lstStyle/>
          <a:p>
            <a:r>
              <a:rPr lang="en-US" sz="3200" dirty="0"/>
              <a:t>Case Study:  Partnership with The </a:t>
            </a:r>
            <a:r>
              <a:rPr lang="en-US" sz="3200" dirty="0" err="1"/>
              <a:t>Paric</a:t>
            </a:r>
            <a:r>
              <a:rPr lang="en-US" sz="3200" dirty="0"/>
              <a:t> Trust</a:t>
            </a:r>
          </a:p>
        </p:txBody>
      </p:sp>
      <p:pic>
        <p:nvPicPr>
          <p:cNvPr id="5" name="Picture 4" descr="A house with a door and a chimney&#10;&#10;Description automatically generated">
            <a:extLst>
              <a:ext uri="{FF2B5EF4-FFF2-40B4-BE49-F238E27FC236}">
                <a16:creationId xmlns:a16="http://schemas.microsoft.com/office/drawing/2014/main" id="{8DF486E9-5A0D-2174-38A6-09D4A207241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09505" y="10"/>
            <a:ext cx="7182495" cy="6857990"/>
          </a:xfrm>
          <a:prstGeom prst="rect">
            <a:avLst/>
          </a:prstGeom>
        </p:spPr>
      </p:pic>
      <p:sp>
        <p:nvSpPr>
          <p:cNvPr id="8" name="TextBox 7">
            <a:extLst>
              <a:ext uri="{FF2B5EF4-FFF2-40B4-BE49-F238E27FC236}">
                <a16:creationId xmlns:a16="http://schemas.microsoft.com/office/drawing/2014/main" id="{AB3850E5-7FDF-CDCB-D227-67E003D7136B}"/>
              </a:ext>
            </a:extLst>
          </p:cNvPr>
          <p:cNvSpPr txBox="1"/>
          <p:nvPr/>
        </p:nvSpPr>
        <p:spPr>
          <a:xfrm>
            <a:off x="295564" y="2115127"/>
            <a:ext cx="4628774"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a:t>4</a:t>
            </a:r>
            <a:r>
              <a:rPr lang="en-US" sz="2000" baseline="30000" dirty="0"/>
              <a:t>th</a:t>
            </a:r>
            <a:r>
              <a:rPr lang="en-US" sz="2000" dirty="0"/>
              <a:t> Route to delivery – to work in partnership with the Community</a:t>
            </a:r>
          </a:p>
          <a:p>
            <a:endParaRPr lang="en-US" sz="2000" dirty="0"/>
          </a:p>
          <a:p>
            <a:pPr marL="285750" indent="-285750">
              <a:buFont typeface="Arial" panose="020B0604020202020204" pitchFamily="34" charset="0"/>
              <a:buChar char="•"/>
            </a:pPr>
            <a:r>
              <a:rPr lang="en-GB" sz="2000" dirty="0"/>
              <a:t>TIG had worked with them before on a similar project</a:t>
            </a:r>
          </a:p>
          <a:p>
            <a:pPr marL="285750" indent="-285750">
              <a:buFont typeface="Arial" panose="020B0604020202020204" pitchFamily="34" charset="0"/>
              <a:buChar char="•"/>
            </a:pPr>
            <a:endParaRPr lang="en-GB" sz="2200" dirty="0"/>
          </a:p>
          <a:p>
            <a:pPr marL="285750" indent="-285750">
              <a:buFont typeface="Arial" panose="020B0604020202020204" pitchFamily="34" charset="0"/>
              <a:buChar char="•"/>
            </a:pPr>
            <a:r>
              <a:rPr lang="en-GB" sz="2000" dirty="0"/>
              <a:t>Pairc Trust wanted to be the Landlord</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TIG to be development agent</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Property to be rented out using TIG letting agent service.</a:t>
            </a:r>
          </a:p>
        </p:txBody>
      </p:sp>
    </p:spTree>
    <p:extLst>
      <p:ext uri="{BB962C8B-B14F-4D97-AF65-F5344CB8AC3E}">
        <p14:creationId xmlns:p14="http://schemas.microsoft.com/office/powerpoint/2010/main" val="243156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117B5B-F5A1-4931-9562-470D1934CC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2794" y="415927"/>
            <a:ext cx="5349818" cy="1325563"/>
          </a:xfrm>
          <a:prstGeom prst="rect">
            <a:avLst/>
          </a:prstGeom>
        </p:spPr>
      </p:pic>
      <p:sp>
        <p:nvSpPr>
          <p:cNvPr id="3" name="Content Placeholder 2">
            <a:extLst>
              <a:ext uri="{FF2B5EF4-FFF2-40B4-BE49-F238E27FC236}">
                <a16:creationId xmlns:a16="http://schemas.microsoft.com/office/drawing/2014/main" id="{E11D3A40-02F0-4BA6-9542-281B35C3C073}"/>
              </a:ext>
            </a:extLst>
          </p:cNvPr>
          <p:cNvSpPr>
            <a:spLocks noGrp="1"/>
          </p:cNvSpPr>
          <p:nvPr>
            <p:ph idx="1"/>
          </p:nvPr>
        </p:nvSpPr>
        <p:spPr>
          <a:xfrm>
            <a:off x="838200" y="1825625"/>
            <a:ext cx="10515600" cy="1141676"/>
          </a:xfrm>
        </p:spPr>
        <p:txBody>
          <a:bodyPr>
            <a:normAutofit/>
          </a:bodyPr>
          <a:lstStyle/>
          <a:p>
            <a:endParaRPr lang="en-GB" dirty="0"/>
          </a:p>
          <a:p>
            <a:pPr marL="0" indent="0">
              <a:buNone/>
            </a:pPr>
            <a:r>
              <a:rPr lang="en-GB" i="1" dirty="0"/>
              <a:t>Summary</a:t>
            </a:r>
          </a:p>
          <a:p>
            <a:endParaRPr lang="en-GB" dirty="0"/>
          </a:p>
          <a:p>
            <a:endParaRPr lang="en-GB" dirty="0"/>
          </a:p>
          <a:p>
            <a:endParaRPr lang="en-GB" dirty="0"/>
          </a:p>
          <a:p>
            <a:endParaRPr lang="en-GB" dirty="0"/>
          </a:p>
        </p:txBody>
      </p:sp>
      <p:sp>
        <p:nvSpPr>
          <p:cNvPr id="5" name="TextBox 4">
            <a:extLst>
              <a:ext uri="{FF2B5EF4-FFF2-40B4-BE49-F238E27FC236}">
                <a16:creationId xmlns:a16="http://schemas.microsoft.com/office/drawing/2014/main" id="{82B50109-A7CF-4556-8AC7-07E693535426}"/>
              </a:ext>
            </a:extLst>
          </p:cNvPr>
          <p:cNvSpPr txBox="1"/>
          <p:nvPr/>
        </p:nvSpPr>
        <p:spPr>
          <a:xfrm>
            <a:off x="838199" y="5126154"/>
            <a:ext cx="6438879" cy="800219"/>
          </a:xfrm>
          <a:prstGeom prst="rect">
            <a:avLst/>
          </a:prstGeom>
          <a:noFill/>
        </p:spPr>
        <p:txBody>
          <a:bodyPr wrap="none" rtlCol="0">
            <a:spAutoFit/>
          </a:bodyPr>
          <a:lstStyle/>
          <a:p>
            <a:pPr marL="457200" indent="-457200">
              <a:buFont typeface="Arial" panose="020B0604020202020204" pitchFamily="34" charset="0"/>
              <a:buChar char="•"/>
            </a:pPr>
            <a:r>
              <a:rPr lang="en-GB" sz="2800" dirty="0"/>
              <a:t>Be flexible to local politics and priorities</a:t>
            </a:r>
          </a:p>
          <a:p>
            <a:endParaRPr lang="en-GB" dirty="0"/>
          </a:p>
        </p:txBody>
      </p:sp>
      <p:sp>
        <p:nvSpPr>
          <p:cNvPr id="7" name="TextBox 6">
            <a:extLst>
              <a:ext uri="{FF2B5EF4-FFF2-40B4-BE49-F238E27FC236}">
                <a16:creationId xmlns:a16="http://schemas.microsoft.com/office/drawing/2014/main" id="{CF4D3C8E-C761-47FA-B958-F2270562C77D}"/>
              </a:ext>
            </a:extLst>
          </p:cNvPr>
          <p:cNvSpPr txBox="1"/>
          <p:nvPr/>
        </p:nvSpPr>
        <p:spPr>
          <a:xfrm>
            <a:off x="838199" y="4000498"/>
            <a:ext cx="11829048" cy="1231106"/>
          </a:xfrm>
          <a:prstGeom prst="rect">
            <a:avLst/>
          </a:prstGeom>
          <a:noFill/>
        </p:spPr>
        <p:txBody>
          <a:bodyPr wrap="square" rtlCol="0">
            <a:spAutoFit/>
          </a:bodyPr>
          <a:lstStyle/>
          <a:p>
            <a:pPr marL="457200" indent="-457200">
              <a:buFont typeface="Arial" panose="020B0604020202020204" pitchFamily="34" charset="0"/>
              <a:buChar char="•"/>
            </a:pPr>
            <a:r>
              <a:rPr lang="en-GB" sz="2800" dirty="0"/>
              <a:t>Work with all possible partners to reduce cost – property owners, contractors, community groups, HIE and the banks</a:t>
            </a:r>
          </a:p>
          <a:p>
            <a:pPr marL="285750" indent="-285750">
              <a:buFont typeface="Arial" panose="020B0604020202020204" pitchFamily="34" charset="0"/>
              <a:buChar char="•"/>
            </a:pPr>
            <a:endParaRPr lang="en-GB" dirty="0"/>
          </a:p>
        </p:txBody>
      </p:sp>
      <p:sp>
        <p:nvSpPr>
          <p:cNvPr id="8" name="TextBox 7">
            <a:extLst>
              <a:ext uri="{FF2B5EF4-FFF2-40B4-BE49-F238E27FC236}">
                <a16:creationId xmlns:a16="http://schemas.microsoft.com/office/drawing/2014/main" id="{CC877D96-6469-440B-88DA-DA0F7C39D096}"/>
              </a:ext>
            </a:extLst>
          </p:cNvPr>
          <p:cNvSpPr txBox="1"/>
          <p:nvPr/>
        </p:nvSpPr>
        <p:spPr>
          <a:xfrm>
            <a:off x="838199" y="3264412"/>
            <a:ext cx="9389165"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t>Manage expectations of property owners</a:t>
            </a:r>
            <a:endParaRPr lang="en-GB" sz="2800" dirty="0"/>
          </a:p>
        </p:txBody>
      </p:sp>
    </p:spTree>
    <p:extLst>
      <p:ext uri="{BB962C8B-B14F-4D97-AF65-F5344CB8AC3E}">
        <p14:creationId xmlns:p14="http://schemas.microsoft.com/office/powerpoint/2010/main" val="6295503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A4B589-D28A-4563-96E6-D948DF8988AB}"/>
              </a:ext>
            </a:extLst>
          </p:cNvPr>
          <p:cNvPicPr>
            <a:picLocks noChangeAspect="1"/>
          </p:cNvPicPr>
          <p:nvPr/>
        </p:nvPicPr>
        <p:blipFill>
          <a:blip r:embed="rId2"/>
          <a:stretch>
            <a:fillRect/>
          </a:stretch>
        </p:blipFill>
        <p:spPr>
          <a:xfrm>
            <a:off x="669098" y="487922"/>
            <a:ext cx="10284843" cy="2548349"/>
          </a:xfrm>
          <a:prstGeom prst="rect">
            <a:avLst/>
          </a:prstGeom>
        </p:spPr>
      </p:pic>
      <p:sp>
        <p:nvSpPr>
          <p:cNvPr id="2" name="Title 1">
            <a:extLst>
              <a:ext uri="{FF2B5EF4-FFF2-40B4-BE49-F238E27FC236}">
                <a16:creationId xmlns:a16="http://schemas.microsoft.com/office/drawing/2014/main" id="{F73B80AC-A858-4571-B82A-0DCC8859C11B}"/>
              </a:ext>
            </a:extLst>
          </p:cNvPr>
          <p:cNvSpPr>
            <a:spLocks noGrp="1"/>
          </p:cNvSpPr>
          <p:nvPr>
            <p:ph type="ctrTitle"/>
          </p:nvPr>
        </p:nvSpPr>
        <p:spPr>
          <a:xfrm>
            <a:off x="1188720" y="3429000"/>
            <a:ext cx="9692639" cy="2331720"/>
          </a:xfrm>
        </p:spPr>
        <p:txBody>
          <a:bodyPr>
            <a:normAutofit fontScale="90000"/>
          </a:bodyPr>
          <a:lstStyle/>
          <a:p>
            <a:r>
              <a:rPr lang="en-GB" dirty="0"/>
              <a:t>Donna Smith </a:t>
            </a:r>
            <a:br>
              <a:rPr lang="en-GB" dirty="0"/>
            </a:br>
            <a:r>
              <a:rPr lang="en-GB" dirty="0"/>
              <a:t>Chief Executive Officer</a:t>
            </a:r>
            <a:br>
              <a:rPr lang="en-GB" dirty="0"/>
            </a:br>
            <a:r>
              <a:rPr lang="en-GB" dirty="0"/>
              <a:t>donna.smith@tighean.co.uk</a:t>
            </a:r>
          </a:p>
        </p:txBody>
      </p:sp>
    </p:spTree>
    <p:extLst>
      <p:ext uri="{BB962C8B-B14F-4D97-AF65-F5344CB8AC3E}">
        <p14:creationId xmlns:p14="http://schemas.microsoft.com/office/powerpoint/2010/main" val="2913749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ky, outdoor, grass, mountain&#10;&#10;Description automatically generated">
            <a:extLst>
              <a:ext uri="{FF2B5EF4-FFF2-40B4-BE49-F238E27FC236}">
                <a16:creationId xmlns:a16="http://schemas.microsoft.com/office/drawing/2014/main" id="{D1745709-90DC-4F08-8444-345499D98C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7783" y="560792"/>
            <a:ext cx="5486400" cy="3086100"/>
          </a:xfrm>
          <a:prstGeom prst="rect">
            <a:avLst/>
          </a:prstGeom>
        </p:spPr>
      </p:pic>
      <p:pic>
        <p:nvPicPr>
          <p:cNvPr id="6" name="Picture 5" descr="A picture containing grass, outdoor, sky, water&#10;&#10;Description automatically generated">
            <a:extLst>
              <a:ext uri="{FF2B5EF4-FFF2-40B4-BE49-F238E27FC236}">
                <a16:creationId xmlns:a16="http://schemas.microsoft.com/office/drawing/2014/main" id="{C06E03B2-BDBC-4256-AF1E-7FFDA8A6E6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98887" y="545846"/>
            <a:ext cx="5522976" cy="3106674"/>
          </a:xfrm>
          <a:prstGeom prst="rect">
            <a:avLst/>
          </a:prstGeom>
        </p:spPr>
      </p:pic>
      <p:sp>
        <p:nvSpPr>
          <p:cNvPr id="3" name="Content Placeholder 2">
            <a:extLst>
              <a:ext uri="{FF2B5EF4-FFF2-40B4-BE49-F238E27FC236}">
                <a16:creationId xmlns:a16="http://schemas.microsoft.com/office/drawing/2014/main" id="{2BB772B4-BF9A-49D2-A665-7F95A6E3A24A}"/>
              </a:ext>
            </a:extLst>
          </p:cNvPr>
          <p:cNvSpPr>
            <a:spLocks noGrp="1"/>
          </p:cNvSpPr>
          <p:nvPr>
            <p:ph idx="1"/>
          </p:nvPr>
        </p:nvSpPr>
        <p:spPr>
          <a:xfrm>
            <a:off x="5250106" y="4329321"/>
            <a:ext cx="6106742" cy="1645920"/>
          </a:xfrm>
        </p:spPr>
        <p:txBody>
          <a:bodyPr anchor="ctr">
            <a:normAutofit/>
          </a:bodyPr>
          <a:lstStyle/>
          <a:p>
            <a:pPr marL="0" indent="0">
              <a:buNone/>
            </a:pPr>
            <a:endParaRPr lang="en-GB" sz="1800" dirty="0"/>
          </a:p>
          <a:p>
            <a:pPr marL="0" indent="0">
              <a:buNone/>
            </a:pPr>
            <a:r>
              <a:rPr lang="en-GB" sz="1800" dirty="0"/>
              <a:t>Thanks to:</a:t>
            </a:r>
          </a:p>
          <a:p>
            <a:pPr marL="0" indent="0">
              <a:buNone/>
            </a:pPr>
            <a:r>
              <a:rPr lang="en-GB" sz="1800" dirty="0"/>
              <a:t>Scottish Empty Homes Partnership </a:t>
            </a:r>
          </a:p>
          <a:p>
            <a:pPr marL="0" indent="0">
              <a:buNone/>
            </a:pPr>
            <a:r>
              <a:rPr lang="en-GB" sz="1800" dirty="0"/>
              <a:t>CNES Empty Homes Officer</a:t>
            </a:r>
          </a:p>
        </p:txBody>
      </p:sp>
    </p:spTree>
    <p:extLst>
      <p:ext uri="{BB962C8B-B14F-4D97-AF65-F5344CB8AC3E}">
        <p14:creationId xmlns:p14="http://schemas.microsoft.com/office/powerpoint/2010/main" val="11605834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9576" y="274950"/>
            <a:ext cx="7488832" cy="4565105"/>
          </a:xfrm>
        </p:spPr>
        <p:txBody>
          <a:bodyPr anchor="t" anchorCtr="0">
            <a:normAutofit/>
          </a:bodyPr>
          <a:lstStyle/>
          <a:p>
            <a:pPr algn="ctr"/>
            <a:br>
              <a:rPr lang="en-GB" dirty="0"/>
            </a:br>
            <a:br>
              <a:rPr lang="en-GB" dirty="0"/>
            </a:br>
            <a:r>
              <a:rPr lang="en-GB" dirty="0"/>
              <a:t>Health &amp; Social Care Partnership Empty Homes Project</a:t>
            </a:r>
            <a:br>
              <a:rPr lang="en-GB" dirty="0"/>
            </a:br>
            <a:br>
              <a:rPr lang="en-GB" dirty="0"/>
            </a:br>
            <a:r>
              <a:rPr lang="en-GB" dirty="0"/>
              <a:t>Douglas Whyte</a:t>
            </a:r>
            <a:br>
              <a:rPr lang="en-GB" dirty="0"/>
            </a:br>
            <a:r>
              <a:rPr lang="en-GB" dirty="0"/>
              <a:t>Isla Binnie </a:t>
            </a:r>
          </a:p>
        </p:txBody>
      </p:sp>
      <p:pic>
        <p:nvPicPr>
          <p:cNvPr id="7" name="Picture 6" descr="A city next to a body of water&#10;&#10;Description automatically generated">
            <a:extLst>
              <a:ext uri="{FF2B5EF4-FFF2-40B4-BE49-F238E27FC236}">
                <a16:creationId xmlns:a16="http://schemas.microsoft.com/office/drawing/2014/main" id="{E27D2238-2EB9-5D46-6530-A24B7E6E9E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137413"/>
            <a:ext cx="12192000" cy="2317487"/>
          </a:xfrm>
          <a:prstGeom prst="rect">
            <a:avLst/>
          </a:prstGeom>
        </p:spPr>
      </p:pic>
    </p:spTree>
    <p:extLst>
      <p:ext uri="{BB962C8B-B14F-4D97-AF65-F5344CB8AC3E}">
        <p14:creationId xmlns:p14="http://schemas.microsoft.com/office/powerpoint/2010/main" val="15435586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CC9F1C-DB4C-090E-E4B7-41D8C15B0544}"/>
              </a:ext>
            </a:extLst>
          </p:cNvPr>
          <p:cNvSpPr txBox="1"/>
          <p:nvPr/>
        </p:nvSpPr>
        <p:spPr>
          <a:xfrm>
            <a:off x="0" y="1"/>
            <a:ext cx="12192000" cy="2147038"/>
          </a:xfrm>
          <a:prstGeom prst="rect">
            <a:avLst/>
          </a:prstGeom>
          <a:solidFill>
            <a:schemeClr val="accent5">
              <a:lumMod val="75000"/>
            </a:schemeClr>
          </a:solidFill>
        </p:spPr>
        <p:txBody>
          <a:bodyPr wrap="square" rtlCol="0" anchor="ctr" anchorCtr="0">
            <a:noAutofit/>
          </a:bodyPr>
          <a:lstStyle/>
          <a:p>
            <a:pPr marL="202406">
              <a:spcAft>
                <a:spcPts val="450"/>
              </a:spcAft>
            </a:pPr>
            <a:r>
              <a:rPr lang="en-GB" sz="1350" dirty="0">
                <a:solidFill>
                  <a:schemeClr val="bg1"/>
                </a:solidFill>
                <a:latin typeface="Arial"/>
                <a:cs typeface="Arial"/>
              </a:rPr>
              <a:t>Argyll &amp; Bute Housing Emergency Summit 2023</a:t>
            </a:r>
          </a:p>
          <a:p>
            <a:pPr marL="202406">
              <a:spcAft>
                <a:spcPts val="450"/>
              </a:spcAft>
            </a:pPr>
            <a:r>
              <a:rPr lang="en-GB" sz="2700" b="1" spc="-113" dirty="0">
                <a:solidFill>
                  <a:schemeClr val="bg1"/>
                </a:solidFill>
                <a:latin typeface="Arial"/>
              </a:rPr>
              <a:t>What’s the evidence of housing shortage in Argyll &amp; Bute</a:t>
            </a:r>
            <a:r>
              <a:rPr lang="en-GB" sz="3000" b="1" spc="-113" dirty="0">
                <a:solidFill>
                  <a:schemeClr val="bg1"/>
                </a:solidFill>
                <a:latin typeface="Arial"/>
              </a:rPr>
              <a:t>?</a:t>
            </a:r>
          </a:p>
        </p:txBody>
      </p:sp>
      <p:sp>
        <p:nvSpPr>
          <p:cNvPr id="4" name="TextBox 3">
            <a:extLst>
              <a:ext uri="{FF2B5EF4-FFF2-40B4-BE49-F238E27FC236}">
                <a16:creationId xmlns:a16="http://schemas.microsoft.com/office/drawing/2014/main" id="{F83A6EF8-DF7D-C2AA-5039-044FBE1AA94D}"/>
              </a:ext>
            </a:extLst>
          </p:cNvPr>
          <p:cNvSpPr txBox="1"/>
          <p:nvPr/>
        </p:nvSpPr>
        <p:spPr>
          <a:xfrm>
            <a:off x="1799777" y="3096866"/>
            <a:ext cx="2031546" cy="1314846"/>
          </a:xfrm>
          <a:prstGeom prst="rect">
            <a:avLst/>
          </a:prstGeom>
          <a:solidFill>
            <a:schemeClr val="accent5">
              <a:lumMod val="40000"/>
              <a:lumOff val="60000"/>
            </a:schemeClr>
          </a:solidFill>
        </p:spPr>
        <p:txBody>
          <a:bodyPr wrap="square" rtlCol="0" anchor="ctr" anchorCtr="0">
            <a:noAutofit/>
          </a:bodyPr>
          <a:lstStyle/>
          <a:p>
            <a:pPr algn="ctr">
              <a:lnSpc>
                <a:spcPct val="90000"/>
              </a:lnSpc>
              <a:spcAft>
                <a:spcPts val="675"/>
              </a:spcAft>
            </a:pPr>
            <a:r>
              <a:rPr lang="en-GB" sz="3000" b="1">
                <a:latin typeface="Arial" panose="020B0604020202020204" pitchFamily="34" charset="0"/>
                <a:cs typeface="Arial" panose="020B0604020202020204" pitchFamily="34" charset="0"/>
              </a:rPr>
              <a:t> </a:t>
            </a:r>
            <a:r>
              <a:rPr lang="en-GB" sz="2700" b="1">
                <a:latin typeface="Arial" panose="020B0604020202020204" pitchFamily="34" charset="0"/>
                <a:cs typeface="Arial" panose="020B0604020202020204" pitchFamily="34" charset="0"/>
              </a:rPr>
              <a:t>3,290</a:t>
            </a:r>
            <a:endParaRPr lang="en-GB" sz="3000" b="1">
              <a:latin typeface="Arial" panose="020B0604020202020204" pitchFamily="34" charset="0"/>
              <a:cs typeface="Arial" panose="020B0604020202020204" pitchFamily="34" charset="0"/>
            </a:endParaRPr>
          </a:p>
          <a:p>
            <a:pPr algn="ctr">
              <a:lnSpc>
                <a:spcPct val="90000"/>
              </a:lnSpc>
            </a:pPr>
            <a:r>
              <a:rPr lang="en-GB" sz="1050">
                <a:latin typeface="Arial" panose="020B0604020202020204" pitchFamily="34" charset="0"/>
                <a:cs typeface="Arial" panose="020B0604020202020204" pitchFamily="34" charset="0"/>
              </a:rPr>
              <a:t>people on housing waiting lists in 2023 (up 8% on 2022). Argyll &amp; Bute has </a:t>
            </a:r>
            <a:r>
              <a:rPr lang="en-GB" sz="1200" b="1">
                <a:latin typeface="Arial" panose="020B0604020202020204" pitchFamily="34" charset="0"/>
                <a:cs typeface="Arial" panose="020B0604020202020204" pitchFamily="34" charset="0"/>
              </a:rPr>
              <a:t>5% less social housing</a:t>
            </a:r>
            <a:r>
              <a:rPr lang="en-GB" sz="900">
                <a:latin typeface="Arial" panose="020B0604020202020204" pitchFamily="34" charset="0"/>
                <a:cs typeface="Arial" panose="020B0604020202020204" pitchFamily="34" charset="0"/>
              </a:rPr>
              <a:t> </a:t>
            </a:r>
            <a:r>
              <a:rPr lang="en-GB" sz="1200" b="1">
                <a:latin typeface="Arial" panose="020B0604020202020204" pitchFamily="34" charset="0"/>
                <a:cs typeface="Arial" panose="020B0604020202020204" pitchFamily="34" charset="0"/>
              </a:rPr>
              <a:t>than average</a:t>
            </a:r>
            <a:endParaRPr lang="en-GB" sz="1350" b="1">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B832267-FFB0-4E00-69B8-325C12519B0F}"/>
              </a:ext>
            </a:extLst>
          </p:cNvPr>
          <p:cNvSpPr txBox="1"/>
          <p:nvPr/>
        </p:nvSpPr>
        <p:spPr>
          <a:xfrm>
            <a:off x="6164021" y="3095563"/>
            <a:ext cx="2031546" cy="1314846"/>
          </a:xfrm>
          <a:prstGeom prst="rect">
            <a:avLst/>
          </a:prstGeom>
          <a:solidFill>
            <a:schemeClr val="accent5">
              <a:lumMod val="40000"/>
              <a:lumOff val="60000"/>
            </a:schemeClr>
          </a:solidFill>
        </p:spPr>
        <p:txBody>
          <a:bodyPr wrap="square" rtlCol="0" anchor="ctr" anchorCtr="0">
            <a:noAutofit/>
          </a:bodyPr>
          <a:lstStyle/>
          <a:p>
            <a:pPr algn="ctr">
              <a:lnSpc>
                <a:spcPct val="90000"/>
              </a:lnSpc>
              <a:spcAft>
                <a:spcPts val="900"/>
              </a:spcAft>
            </a:pPr>
            <a:r>
              <a:rPr lang="en-GB" sz="2700" b="1" dirty="0">
                <a:latin typeface="Arial" panose="020B0604020202020204" pitchFamily="34" charset="0"/>
                <a:cs typeface="Arial" panose="020B0604020202020204" pitchFamily="34" charset="0"/>
              </a:rPr>
              <a:t>£206k</a:t>
            </a:r>
          </a:p>
          <a:p>
            <a:pPr algn="ctr">
              <a:lnSpc>
                <a:spcPct val="90000"/>
              </a:lnSpc>
            </a:pPr>
            <a:r>
              <a:rPr lang="en-GB" sz="1050" dirty="0">
                <a:latin typeface="Arial" panose="020B0604020202020204" pitchFamily="34" charset="0"/>
                <a:cs typeface="Arial" panose="020B0604020202020204" pitchFamily="34" charset="0"/>
              </a:rPr>
              <a:t>average housing price in 2022. This is </a:t>
            </a:r>
            <a:r>
              <a:rPr lang="en-GB" sz="1200" b="1" dirty="0">
                <a:latin typeface="Arial" panose="020B0604020202020204" pitchFamily="34" charset="0"/>
                <a:cs typeface="Arial" panose="020B0604020202020204" pitchFamily="34" charset="0"/>
              </a:rPr>
              <a:t>7 times </a:t>
            </a:r>
            <a:r>
              <a:rPr lang="en-GB" sz="1050" dirty="0">
                <a:latin typeface="Arial" panose="020B0604020202020204" pitchFamily="34" charset="0"/>
                <a:cs typeface="Arial" panose="020B0604020202020204" pitchFamily="34" charset="0"/>
              </a:rPr>
              <a:t>average income levels in Argyll &amp; Bute</a:t>
            </a:r>
            <a:endParaRPr lang="en-GB" sz="105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CEF2611-69C1-734C-F1AD-C85AF3F3A8BD}"/>
              </a:ext>
            </a:extLst>
          </p:cNvPr>
          <p:cNvSpPr txBox="1"/>
          <p:nvPr/>
        </p:nvSpPr>
        <p:spPr>
          <a:xfrm>
            <a:off x="8361287" y="3089928"/>
            <a:ext cx="2031546" cy="1314846"/>
          </a:xfrm>
          <a:prstGeom prst="rect">
            <a:avLst/>
          </a:prstGeom>
          <a:solidFill>
            <a:schemeClr val="accent5">
              <a:lumMod val="40000"/>
              <a:lumOff val="60000"/>
            </a:schemeClr>
          </a:solidFill>
        </p:spPr>
        <p:txBody>
          <a:bodyPr wrap="square" rtlCol="0" anchor="ctr" anchorCtr="0">
            <a:noAutofit/>
          </a:bodyPr>
          <a:lstStyle/>
          <a:p>
            <a:pPr algn="ctr">
              <a:lnSpc>
                <a:spcPct val="90000"/>
              </a:lnSpc>
              <a:spcAft>
                <a:spcPts val="900"/>
              </a:spcAft>
            </a:pPr>
            <a:r>
              <a:rPr lang="en-GB" sz="2100" b="1" dirty="0">
                <a:latin typeface="Arial" panose="020B0604020202020204" pitchFamily="34" charset="0"/>
                <a:cs typeface="Arial" panose="020B0604020202020204" pitchFamily="34" charset="0"/>
              </a:rPr>
              <a:t> </a:t>
            </a:r>
            <a:r>
              <a:rPr lang="en-GB" sz="2700" b="1" dirty="0">
                <a:latin typeface="Arial" panose="020B0604020202020204" pitchFamily="34" charset="0"/>
                <a:cs typeface="Arial" panose="020B0604020202020204" pitchFamily="34" charset="0"/>
              </a:rPr>
              <a:t>11%</a:t>
            </a:r>
          </a:p>
          <a:p>
            <a:pPr algn="ctr">
              <a:lnSpc>
                <a:spcPct val="90000"/>
              </a:lnSpc>
            </a:pPr>
            <a:r>
              <a:rPr lang="en-GB" sz="1050" dirty="0">
                <a:latin typeface="Arial" panose="020B0604020202020204" pitchFamily="34" charset="0"/>
                <a:cs typeface="Arial" panose="020B0604020202020204" pitchFamily="34" charset="0"/>
              </a:rPr>
              <a:t>of all homes in Argyll &amp; Bute are either second homes (6%) or empty (4%) </a:t>
            </a:r>
            <a:endParaRPr lang="en-GB" sz="105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B2A5895-CAD6-7165-DBD7-DDDB566A911C}"/>
              </a:ext>
            </a:extLst>
          </p:cNvPr>
          <p:cNvSpPr txBox="1"/>
          <p:nvPr/>
        </p:nvSpPr>
        <p:spPr>
          <a:xfrm>
            <a:off x="1799167" y="4534535"/>
            <a:ext cx="2031546" cy="1314846"/>
          </a:xfrm>
          <a:prstGeom prst="rect">
            <a:avLst/>
          </a:prstGeom>
          <a:solidFill>
            <a:schemeClr val="accent5">
              <a:lumMod val="40000"/>
              <a:lumOff val="60000"/>
            </a:schemeClr>
          </a:solidFill>
        </p:spPr>
        <p:txBody>
          <a:bodyPr wrap="square" rtlCol="0" anchor="ctr" anchorCtr="0">
            <a:noAutofit/>
          </a:bodyPr>
          <a:lstStyle/>
          <a:p>
            <a:pPr algn="ctr">
              <a:lnSpc>
                <a:spcPct val="90000"/>
              </a:lnSpc>
              <a:spcAft>
                <a:spcPts val="900"/>
              </a:spcAft>
            </a:pPr>
            <a:r>
              <a:rPr lang="en-GB" sz="2700" b="1" dirty="0">
                <a:latin typeface="Arial" panose="020B0604020202020204" pitchFamily="34" charset="0"/>
                <a:cs typeface="Arial" panose="020B0604020202020204" pitchFamily="34" charset="0"/>
              </a:rPr>
              <a:t>43%</a:t>
            </a:r>
            <a:endParaRPr lang="en-GB" sz="3000" b="1" dirty="0">
              <a:latin typeface="Arial" panose="020B0604020202020204" pitchFamily="34" charset="0"/>
              <a:cs typeface="Arial" panose="020B0604020202020204" pitchFamily="34" charset="0"/>
            </a:endParaRPr>
          </a:p>
          <a:p>
            <a:pPr algn="ctr">
              <a:lnSpc>
                <a:spcPct val="90000"/>
              </a:lnSpc>
            </a:pPr>
            <a:r>
              <a:rPr lang="en-GB" sz="1050" dirty="0">
                <a:latin typeface="Arial" panose="020B0604020202020204" pitchFamily="34" charset="0"/>
                <a:cs typeface="Arial" panose="020B0604020202020204" pitchFamily="34" charset="0"/>
              </a:rPr>
              <a:t>of property sales are made to households living out with Argyll and Bute </a:t>
            </a:r>
            <a:endParaRPr lang="en-GB" sz="105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3B1DD2D-5BB1-4CE1-A733-D48CE67349CA}"/>
              </a:ext>
            </a:extLst>
          </p:cNvPr>
          <p:cNvSpPr txBox="1"/>
          <p:nvPr/>
        </p:nvSpPr>
        <p:spPr>
          <a:xfrm>
            <a:off x="3981593" y="4534535"/>
            <a:ext cx="2031546" cy="1314846"/>
          </a:xfrm>
          <a:prstGeom prst="rect">
            <a:avLst/>
          </a:prstGeom>
          <a:solidFill>
            <a:schemeClr val="accent5">
              <a:lumMod val="40000"/>
              <a:lumOff val="60000"/>
            </a:schemeClr>
          </a:solidFill>
        </p:spPr>
        <p:txBody>
          <a:bodyPr wrap="square" rtlCol="0" anchor="ctr" anchorCtr="0">
            <a:noAutofit/>
          </a:bodyPr>
          <a:lstStyle/>
          <a:p>
            <a:pPr algn="ctr">
              <a:lnSpc>
                <a:spcPct val="90000"/>
              </a:lnSpc>
              <a:spcAft>
                <a:spcPts val="450"/>
              </a:spcAft>
            </a:pPr>
            <a:r>
              <a:rPr lang="en-GB" sz="2700" b="1" dirty="0">
                <a:latin typeface="Arial" panose="020B0604020202020204" pitchFamily="34" charset="0"/>
                <a:cs typeface="Arial" panose="020B0604020202020204" pitchFamily="34" charset="0"/>
              </a:rPr>
              <a:t> 131</a:t>
            </a:r>
          </a:p>
          <a:p>
            <a:pPr algn="ctr">
              <a:lnSpc>
                <a:spcPct val="90000"/>
              </a:lnSpc>
              <a:spcAft>
                <a:spcPts val="450"/>
              </a:spcAft>
            </a:pPr>
            <a:r>
              <a:rPr lang="en-GB" sz="1050" dirty="0">
                <a:latin typeface="Arial" panose="020B0604020202020204" pitchFamily="34" charset="0"/>
                <a:cs typeface="Arial" panose="020B0604020202020204" pitchFamily="34" charset="0"/>
              </a:rPr>
              <a:t>private housing completions outside Helensburgh in the last 5 years on sites of 5+ units</a:t>
            </a:r>
          </a:p>
          <a:p>
            <a:pPr algn="ctr">
              <a:lnSpc>
                <a:spcPct val="90000"/>
              </a:lnSpc>
              <a:spcAft>
                <a:spcPts val="450"/>
              </a:spcAft>
            </a:pPr>
            <a:r>
              <a:rPr lang="en-GB" sz="1050" dirty="0">
                <a:latin typeface="Arial" panose="020B0604020202020204" pitchFamily="34" charset="0"/>
                <a:cs typeface="Arial" panose="020B0604020202020204" pitchFamily="34" charset="0"/>
              </a:rPr>
              <a:t> 17% of the expected rate (780)</a:t>
            </a:r>
          </a:p>
        </p:txBody>
      </p:sp>
      <p:sp>
        <p:nvSpPr>
          <p:cNvPr id="9" name="TextBox 8">
            <a:extLst>
              <a:ext uri="{FF2B5EF4-FFF2-40B4-BE49-F238E27FC236}">
                <a16:creationId xmlns:a16="http://schemas.microsoft.com/office/drawing/2014/main" id="{E8033593-B9B1-7768-50BC-06D3501C4FAE}"/>
              </a:ext>
            </a:extLst>
          </p:cNvPr>
          <p:cNvSpPr txBox="1"/>
          <p:nvPr/>
        </p:nvSpPr>
        <p:spPr>
          <a:xfrm>
            <a:off x="6164021" y="4546037"/>
            <a:ext cx="2031546" cy="1314846"/>
          </a:xfrm>
          <a:prstGeom prst="rect">
            <a:avLst/>
          </a:prstGeom>
          <a:solidFill>
            <a:schemeClr val="accent5">
              <a:lumMod val="40000"/>
              <a:lumOff val="60000"/>
            </a:schemeClr>
          </a:solidFill>
        </p:spPr>
        <p:txBody>
          <a:bodyPr wrap="square" rtlCol="0" anchor="ctr" anchorCtr="0">
            <a:noAutofit/>
          </a:bodyPr>
          <a:lstStyle/>
          <a:p>
            <a:pPr algn="ctr">
              <a:lnSpc>
                <a:spcPct val="90000"/>
              </a:lnSpc>
              <a:spcAft>
                <a:spcPts val="900"/>
              </a:spcAft>
            </a:pPr>
            <a:r>
              <a:rPr lang="en-GB" sz="2100" b="1" dirty="0">
                <a:latin typeface="Arial" panose="020B0604020202020204" pitchFamily="34" charset="0"/>
                <a:cs typeface="Arial" panose="020B0604020202020204" pitchFamily="34" charset="0"/>
              </a:rPr>
              <a:t> </a:t>
            </a:r>
            <a:r>
              <a:rPr lang="en-GB" sz="2700" b="1" dirty="0">
                <a:latin typeface="Arial" panose="020B0604020202020204" pitchFamily="34" charset="0"/>
                <a:cs typeface="Arial" panose="020B0604020202020204" pitchFamily="34" charset="0"/>
              </a:rPr>
              <a:t>22% </a:t>
            </a:r>
          </a:p>
          <a:p>
            <a:pPr algn="ctr">
              <a:lnSpc>
                <a:spcPct val="90000"/>
              </a:lnSpc>
            </a:pPr>
            <a:r>
              <a:rPr lang="en-GB" sz="1050" dirty="0">
                <a:latin typeface="Arial" panose="020B0604020202020204" pitchFamily="34" charset="0"/>
                <a:cs typeface="Arial" panose="020B0604020202020204" pitchFamily="34" charset="0"/>
              </a:rPr>
              <a:t>increase in 2022 construction costs 2022 (BICS) with island costs significantly higher</a:t>
            </a:r>
          </a:p>
          <a:p>
            <a:pPr algn="ctr">
              <a:lnSpc>
                <a:spcPct val="90000"/>
              </a:lnSpc>
            </a:pPr>
            <a:endParaRPr lang="en-GB" sz="105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7EA1A58-D424-C0F7-B962-12665C58378E}"/>
              </a:ext>
            </a:extLst>
          </p:cNvPr>
          <p:cNvSpPr txBox="1"/>
          <p:nvPr/>
        </p:nvSpPr>
        <p:spPr>
          <a:xfrm>
            <a:off x="3982632" y="3086617"/>
            <a:ext cx="2031546" cy="1314846"/>
          </a:xfrm>
          <a:prstGeom prst="rect">
            <a:avLst/>
          </a:prstGeom>
          <a:solidFill>
            <a:schemeClr val="accent5">
              <a:lumMod val="40000"/>
              <a:lumOff val="60000"/>
            </a:schemeClr>
          </a:solidFill>
        </p:spPr>
        <p:txBody>
          <a:bodyPr wrap="square" rtlCol="0" anchor="ctr" anchorCtr="0">
            <a:noAutofit/>
          </a:bodyPr>
          <a:lstStyle/>
          <a:p>
            <a:pPr algn="ctr">
              <a:lnSpc>
                <a:spcPct val="90000"/>
              </a:lnSpc>
              <a:spcAft>
                <a:spcPts val="450"/>
              </a:spcAft>
            </a:pPr>
            <a:r>
              <a:rPr lang="en-GB" sz="2700" b="1" dirty="0">
                <a:latin typeface="Arial" panose="020B0604020202020204" pitchFamily="34" charset="0"/>
                <a:cs typeface="Arial" panose="020B0604020202020204" pitchFamily="34" charset="0"/>
              </a:rPr>
              <a:t>28%</a:t>
            </a:r>
            <a:r>
              <a:rPr lang="en-GB" sz="2100" b="1" dirty="0">
                <a:latin typeface="Arial" panose="020B0604020202020204" pitchFamily="34" charset="0"/>
                <a:cs typeface="Arial" panose="020B0604020202020204" pitchFamily="34" charset="0"/>
              </a:rPr>
              <a:t> </a:t>
            </a:r>
            <a:endParaRPr lang="en-GB" sz="2700" b="1" dirty="0">
              <a:latin typeface="Arial" panose="020B0604020202020204" pitchFamily="34" charset="0"/>
              <a:cs typeface="Arial" panose="020B0604020202020204" pitchFamily="34" charset="0"/>
            </a:endParaRPr>
          </a:p>
          <a:p>
            <a:pPr algn="ctr">
              <a:lnSpc>
                <a:spcPct val="90000"/>
              </a:lnSpc>
            </a:pPr>
            <a:r>
              <a:rPr lang="en-GB" sz="1050" dirty="0">
                <a:latin typeface="Arial" panose="020B0604020202020204" pitchFamily="34" charset="0"/>
                <a:cs typeface="Arial" panose="020B0604020202020204" pitchFamily="34" charset="0"/>
              </a:rPr>
              <a:t>Increase in the number of households presenting as homeless in Argyll &amp; Bute, in total 511 households</a:t>
            </a:r>
          </a:p>
        </p:txBody>
      </p:sp>
      <p:sp>
        <p:nvSpPr>
          <p:cNvPr id="14" name="TextBox 13">
            <a:extLst>
              <a:ext uri="{FF2B5EF4-FFF2-40B4-BE49-F238E27FC236}">
                <a16:creationId xmlns:a16="http://schemas.microsoft.com/office/drawing/2014/main" id="{1FDD5F36-954D-0E8F-32DE-E50469B5B81E}"/>
              </a:ext>
            </a:extLst>
          </p:cNvPr>
          <p:cNvSpPr txBox="1"/>
          <p:nvPr/>
        </p:nvSpPr>
        <p:spPr>
          <a:xfrm>
            <a:off x="8361287" y="4534535"/>
            <a:ext cx="2031546" cy="1314846"/>
          </a:xfrm>
          <a:prstGeom prst="rect">
            <a:avLst/>
          </a:prstGeom>
          <a:solidFill>
            <a:schemeClr val="accent5">
              <a:lumMod val="40000"/>
              <a:lumOff val="60000"/>
            </a:schemeClr>
          </a:solidFill>
        </p:spPr>
        <p:txBody>
          <a:bodyPr wrap="square" rtlCol="0" anchor="ctr" anchorCtr="0">
            <a:noAutofit/>
          </a:bodyPr>
          <a:lstStyle/>
          <a:p>
            <a:pPr algn="ctr">
              <a:lnSpc>
                <a:spcPct val="90000"/>
              </a:lnSpc>
              <a:spcAft>
                <a:spcPts val="450"/>
              </a:spcAft>
            </a:pPr>
            <a:r>
              <a:rPr lang="en-GB" sz="2100" b="1" dirty="0">
                <a:latin typeface="Arial" panose="020B0604020202020204" pitchFamily="34" charset="0"/>
                <a:cs typeface="Arial" panose="020B0604020202020204" pitchFamily="34" charset="0"/>
              </a:rPr>
              <a:t> </a:t>
            </a:r>
            <a:r>
              <a:rPr lang="en-GB" sz="2700" b="1">
                <a:latin typeface="Arial" panose="020B0604020202020204" pitchFamily="34" charset="0"/>
                <a:cs typeface="Arial" panose="020B0604020202020204" pitchFamily="34" charset="0"/>
              </a:rPr>
              <a:t>75%</a:t>
            </a:r>
          </a:p>
          <a:p>
            <a:pPr algn="ctr">
              <a:lnSpc>
                <a:spcPct val="90000"/>
              </a:lnSpc>
            </a:pPr>
            <a:r>
              <a:rPr lang="en-GB" sz="1050">
                <a:latin typeface="Arial" panose="020B0604020202020204" pitchFamily="34" charset="0"/>
                <a:cs typeface="Arial" panose="020B0604020202020204" pitchFamily="34" charset="0"/>
              </a:rPr>
              <a:t>of employers who responded to the workforce housing survey said a shortage of housing was a barrier to recruiting or retaining staff</a:t>
            </a:r>
            <a:endParaRPr lang="en-GB" sz="1050" dirty="0">
              <a:latin typeface="Arial" panose="020B0604020202020204" pitchFamily="34" charset="0"/>
              <a:cs typeface="Arial" panose="020B0604020202020204" pitchFamily="34" charset="0"/>
            </a:endParaRPr>
          </a:p>
        </p:txBody>
      </p:sp>
      <p:pic>
        <p:nvPicPr>
          <p:cNvPr id="15" name="Graphic 14" descr="Business Growth outline">
            <a:extLst>
              <a:ext uri="{FF2B5EF4-FFF2-40B4-BE49-F238E27FC236}">
                <a16:creationId xmlns:a16="http://schemas.microsoft.com/office/drawing/2014/main" id="{F7911C8C-9DE7-1162-850D-AC1860535F80}"/>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77942" y="2922005"/>
            <a:ext cx="685800" cy="685800"/>
          </a:xfrm>
          <a:prstGeom prst="rect">
            <a:avLst/>
          </a:prstGeom>
        </p:spPr>
      </p:pic>
      <p:pic>
        <p:nvPicPr>
          <p:cNvPr id="16" name="Graphic 15" descr="Mortgage outline">
            <a:extLst>
              <a:ext uri="{FF2B5EF4-FFF2-40B4-BE49-F238E27FC236}">
                <a16:creationId xmlns:a16="http://schemas.microsoft.com/office/drawing/2014/main" id="{062A34CB-89F8-546E-7267-59DF67A7157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309845" y="4414234"/>
            <a:ext cx="685800" cy="685800"/>
          </a:xfrm>
          <a:prstGeom prst="rect">
            <a:avLst/>
          </a:prstGeom>
        </p:spPr>
      </p:pic>
      <p:pic>
        <p:nvPicPr>
          <p:cNvPr id="17" name="Graphic 16" descr="For Sale outline">
            <a:extLst>
              <a:ext uri="{FF2B5EF4-FFF2-40B4-BE49-F238E27FC236}">
                <a16:creationId xmlns:a16="http://schemas.microsoft.com/office/drawing/2014/main" id="{DAA81FE7-C28C-AD2A-FB88-2BDF71DE7EE6}"/>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872576" y="2955603"/>
            <a:ext cx="685800" cy="685800"/>
          </a:xfrm>
          <a:prstGeom prst="rect">
            <a:avLst/>
          </a:prstGeom>
        </p:spPr>
      </p:pic>
      <p:grpSp>
        <p:nvGrpSpPr>
          <p:cNvPr id="11" name="Group 10">
            <a:extLst>
              <a:ext uri="{FF2B5EF4-FFF2-40B4-BE49-F238E27FC236}">
                <a16:creationId xmlns:a16="http://schemas.microsoft.com/office/drawing/2014/main" id="{E1528B55-B7BD-2FD1-99C2-F709E50E1BEE}"/>
              </a:ext>
            </a:extLst>
          </p:cNvPr>
          <p:cNvGrpSpPr/>
          <p:nvPr/>
        </p:nvGrpSpPr>
        <p:grpSpPr>
          <a:xfrm>
            <a:off x="1733008" y="2216155"/>
            <a:ext cx="8659826" cy="775855"/>
            <a:chOff x="278676" y="1811872"/>
            <a:chExt cx="11546435" cy="1034473"/>
          </a:xfrm>
        </p:grpSpPr>
        <p:sp>
          <p:nvSpPr>
            <p:cNvPr id="12" name="Rectangle 11">
              <a:extLst>
                <a:ext uri="{FF2B5EF4-FFF2-40B4-BE49-F238E27FC236}">
                  <a16:creationId xmlns:a16="http://schemas.microsoft.com/office/drawing/2014/main" id="{D1F76F08-AD7D-28F0-FD2A-0172CD32DCB7}"/>
                </a:ext>
              </a:extLst>
            </p:cNvPr>
            <p:cNvSpPr/>
            <p:nvPr/>
          </p:nvSpPr>
          <p:spPr>
            <a:xfrm>
              <a:off x="1079864" y="1970660"/>
              <a:ext cx="10745247" cy="780223"/>
            </a:xfrm>
            <a:prstGeom prst="rect">
              <a:avLst/>
            </a:prstGeom>
            <a:ln w="28575"/>
          </p:spPr>
          <p:style>
            <a:lnRef idx="2">
              <a:schemeClr val="accent5"/>
            </a:lnRef>
            <a:fillRef idx="1">
              <a:schemeClr val="lt1"/>
            </a:fillRef>
            <a:effectRef idx="0">
              <a:schemeClr val="accent5"/>
            </a:effectRef>
            <a:fontRef idx="minor">
              <a:schemeClr val="dk1"/>
            </a:fontRef>
          </p:style>
          <p:txBody>
            <a:bodyPr wrap="square" anchor="ctr" anchorCtr="0">
              <a:noAutofit/>
            </a:bodyPr>
            <a:lstStyle/>
            <a:p>
              <a:pPr marL="203597">
                <a:lnSpc>
                  <a:spcPct val="90000"/>
                </a:lnSpc>
                <a:spcAft>
                  <a:spcPts val="225"/>
                </a:spcAft>
                <a:defRPr/>
              </a:pPr>
              <a:r>
                <a:rPr lang="en-GB" sz="1350" dirty="0">
                  <a:latin typeface="Arial" panose="020B0604020202020204" pitchFamily="34" charset="0"/>
                  <a:ea typeface="Calibri" panose="020F0502020204030204" pitchFamily="34" charset="0"/>
                </a:rPr>
                <a:t>The Housing Emergency in Argyll &amp; Bute is driven by a complex range of issues with the scale of housing shortage and housing system pressure evident in the following statistics:</a:t>
              </a:r>
              <a:endParaRPr lang="en-GB" sz="21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3" name="Flowchart: Connector 12">
              <a:extLst>
                <a:ext uri="{FF2B5EF4-FFF2-40B4-BE49-F238E27FC236}">
                  <a16:creationId xmlns:a16="http://schemas.microsoft.com/office/drawing/2014/main" id="{806F00F0-7949-6407-5031-B7A80C4E9C10}"/>
                </a:ext>
              </a:extLst>
            </p:cNvPr>
            <p:cNvSpPr/>
            <p:nvPr/>
          </p:nvSpPr>
          <p:spPr>
            <a:xfrm>
              <a:off x="278676" y="1811872"/>
              <a:ext cx="1092597" cy="1034473"/>
            </a:xfrm>
            <a:prstGeom prst="flowChartConnector">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a:latin typeface="Arial" panose="020B0604020202020204" pitchFamily="34" charset="0"/>
                <a:cs typeface="Arial" panose="020B0604020202020204" pitchFamily="34" charset="0"/>
              </a:endParaRPr>
            </a:p>
          </p:txBody>
        </p:sp>
        <p:pic>
          <p:nvPicPr>
            <p:cNvPr id="18" name="Graphic 17" descr="Siren outline">
              <a:extLst>
                <a:ext uri="{FF2B5EF4-FFF2-40B4-BE49-F238E27FC236}">
                  <a16:creationId xmlns:a16="http://schemas.microsoft.com/office/drawing/2014/main" id="{9F6FE442-C99F-E322-CF0D-891FF2C226CB}"/>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67774" y="1836483"/>
              <a:ext cx="914400" cy="914400"/>
            </a:xfrm>
            <a:prstGeom prst="rect">
              <a:avLst/>
            </a:prstGeom>
          </p:spPr>
        </p:pic>
      </p:grpSp>
      <p:pic>
        <p:nvPicPr>
          <p:cNvPr id="19" name="Graphic 18" descr="Building Brick Wall outline">
            <a:extLst>
              <a:ext uri="{FF2B5EF4-FFF2-40B4-BE49-F238E27FC236}">
                <a16:creationId xmlns:a16="http://schemas.microsoft.com/office/drawing/2014/main" id="{A9AD51F2-F30C-48CE-D627-524A15AAD88E}"/>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428278" y="4344298"/>
            <a:ext cx="685800" cy="685800"/>
          </a:xfrm>
          <a:prstGeom prst="rect">
            <a:avLst/>
          </a:prstGeom>
        </p:spPr>
      </p:pic>
      <p:pic>
        <p:nvPicPr>
          <p:cNvPr id="20" name="Graphic 19" descr="Construction worker male outline">
            <a:extLst>
              <a:ext uri="{FF2B5EF4-FFF2-40B4-BE49-F238E27FC236}">
                <a16:creationId xmlns:a16="http://schemas.microsoft.com/office/drawing/2014/main" id="{71457151-4AE6-51FB-AD68-B463B85D2DB3}"/>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676276" y="4371957"/>
            <a:ext cx="685800" cy="685800"/>
          </a:xfrm>
          <a:prstGeom prst="rect">
            <a:avLst/>
          </a:prstGeom>
        </p:spPr>
      </p:pic>
      <p:pic>
        <p:nvPicPr>
          <p:cNvPr id="21" name="Graphic 20" descr="Group brainstorm outline">
            <a:extLst>
              <a:ext uri="{FF2B5EF4-FFF2-40B4-BE49-F238E27FC236}">
                <a16:creationId xmlns:a16="http://schemas.microsoft.com/office/drawing/2014/main" id="{BFAD882F-F976-A54F-FABC-9A5784D96BA0}"/>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9871688" y="4360457"/>
            <a:ext cx="685800" cy="685800"/>
          </a:xfrm>
          <a:prstGeom prst="rect">
            <a:avLst/>
          </a:prstGeom>
        </p:spPr>
      </p:pic>
      <p:pic>
        <p:nvPicPr>
          <p:cNvPr id="23" name="Graphic 22" descr="Coins outline">
            <a:extLst>
              <a:ext uri="{FF2B5EF4-FFF2-40B4-BE49-F238E27FC236}">
                <a16:creationId xmlns:a16="http://schemas.microsoft.com/office/drawing/2014/main" id="{60D538BD-9B5D-DC29-1C1C-559BB2B0C590}"/>
              </a:ext>
            </a:extLst>
          </p:cNvPr>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7675308" y="2998387"/>
            <a:ext cx="685800" cy="685800"/>
          </a:xfrm>
          <a:prstGeom prst="rect">
            <a:avLst/>
          </a:prstGeom>
        </p:spPr>
      </p:pic>
      <p:pic>
        <p:nvPicPr>
          <p:cNvPr id="25" name="Graphic 24" descr="Boardroom outline">
            <a:extLst>
              <a:ext uri="{FF2B5EF4-FFF2-40B4-BE49-F238E27FC236}">
                <a16:creationId xmlns:a16="http://schemas.microsoft.com/office/drawing/2014/main" id="{BC52EAB1-0BC6-ACB4-AD7E-1FF70E080041}"/>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360944" y="2867042"/>
            <a:ext cx="753135" cy="753135"/>
          </a:xfrm>
          <a:prstGeom prst="rect">
            <a:avLst/>
          </a:prstGeom>
        </p:spPr>
      </p:pic>
    </p:spTree>
    <p:extLst>
      <p:ext uri="{BB962C8B-B14F-4D97-AF65-F5344CB8AC3E}">
        <p14:creationId xmlns:p14="http://schemas.microsoft.com/office/powerpoint/2010/main" val="1106992814"/>
      </p:ext>
    </p:extLst>
  </p:cSld>
  <p:clrMapOvr>
    <a:masterClrMapping/>
  </p:clrMapOvr>
  <mc:AlternateContent xmlns:mc="http://schemas.openxmlformats.org/markup-compatibility/2006" xmlns:p14="http://schemas.microsoft.com/office/powerpoint/2010/main">
    <mc:Choice Requires="p14">
      <p:transition spd="slow" p14:dur="2000" advTm="8183"/>
    </mc:Choice>
    <mc:Fallback xmlns="">
      <p:transition spd="slow" advTm="8183"/>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BED7EE"/>
        </a:solidFill>
        <a:effectLst/>
      </p:bgPr>
    </p:bg>
    <p:spTree>
      <p:nvGrpSpPr>
        <p:cNvPr id="1" name=""/>
        <p:cNvGrpSpPr/>
        <p:nvPr/>
      </p:nvGrpSpPr>
      <p:grpSpPr>
        <a:xfrm>
          <a:off x="0" y="0"/>
          <a:ext cx="0" cy="0"/>
          <a:chOff x="0" y="0"/>
          <a:chExt cx="0" cy="0"/>
        </a:xfrm>
      </p:grpSpPr>
      <p:pic>
        <p:nvPicPr>
          <p:cNvPr id="1026" name="Picture 2" descr="Rothesay, Isle of Bute, Scotland Rothesay, Scotland - 18th July 2023: Part of the seaside town of Rothesay on the Isle of Bute, showing the pier at the Ferry Terminal,, part of the harbour and esplanade, the Victorian Toilets and the Winter Gardens Argyll and Bute Stock Photo">
            <a:extLst>
              <a:ext uri="{FF2B5EF4-FFF2-40B4-BE49-F238E27FC236}">
                <a16:creationId xmlns:a16="http://schemas.microsoft.com/office/drawing/2014/main" id="{6E87A111-554C-B478-C8D7-1F9BD2431756}"/>
              </a:ext>
            </a:extLst>
          </p:cNvPr>
          <p:cNvPicPr>
            <a:picLocks noChangeAspect="1" noChangeArrowheads="1"/>
          </p:cNvPicPr>
          <p:nvPr/>
        </p:nvPicPr>
        <p:blipFill>
          <a:blip r:embed="rId3">
            <a:alphaModFix amt="50000"/>
            <a:extLst>
              <a:ext uri="{28A0092B-C50C-407E-A947-70E740481C1C}">
                <a14:useLocalDpi xmlns:a14="http://schemas.microsoft.com/office/drawing/2010/main"/>
              </a:ext>
            </a:extLst>
          </a:blip>
          <a:srcRect/>
          <a:stretch>
            <a:fillRect/>
          </a:stretch>
        </p:blipFill>
        <p:spPr bwMode="auto">
          <a:xfrm>
            <a:off x="0" y="0"/>
            <a:ext cx="9170417" cy="68853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BBB8D62-355E-00D9-BCBF-C12D4742539B}"/>
              </a:ext>
            </a:extLst>
          </p:cNvPr>
          <p:cNvSpPr txBox="1"/>
          <p:nvPr/>
        </p:nvSpPr>
        <p:spPr>
          <a:xfrm>
            <a:off x="5303912" y="0"/>
            <a:ext cx="5390505" cy="6885384"/>
          </a:xfrm>
          <a:prstGeom prst="rect">
            <a:avLst/>
          </a:prstGeom>
          <a:solidFill>
            <a:schemeClr val="accent5">
              <a:lumMod val="40000"/>
              <a:lumOff val="60000"/>
            </a:schemeClr>
          </a:solidFill>
        </p:spPr>
        <p:txBody>
          <a:bodyPr wrap="square" rtlCol="0" anchor="ctr" anchorCtr="0">
            <a:noAutofit/>
          </a:bodyPr>
          <a:lstStyle/>
          <a:p>
            <a:pPr marL="202406">
              <a:spcAft>
                <a:spcPts val="900"/>
              </a:spcAft>
            </a:pPr>
            <a:r>
              <a:rPr lang="en-GB" sz="2400" b="1" spc="-113" dirty="0">
                <a:latin typeface="Arial"/>
              </a:rPr>
              <a:t>Market Homes: Key Issues </a:t>
            </a:r>
          </a:p>
          <a:p>
            <a:pPr marL="402431" indent="-201216">
              <a:lnSpc>
                <a:spcPct val="90000"/>
              </a:lnSpc>
              <a:spcAft>
                <a:spcPts val="675"/>
              </a:spcAft>
              <a:buFont typeface="Arial" panose="020B0604020202020204" pitchFamily="34" charset="0"/>
              <a:buChar char="•"/>
              <a:defRPr/>
            </a:pPr>
            <a:r>
              <a:rPr lang="en-GB" sz="1500" dirty="0">
                <a:latin typeface="Arial" panose="020B0604020202020204" pitchFamily="34" charset="0"/>
                <a:cs typeface="Arial" panose="020B0604020202020204" pitchFamily="34" charset="0"/>
              </a:rPr>
              <a:t>In 2022/23, the average house price in Argyll &amp; Bute (£219k) exceeded the Scottish average (£216k).</a:t>
            </a:r>
          </a:p>
          <a:p>
            <a:pPr marL="402431" indent="-201216">
              <a:lnSpc>
                <a:spcPct val="90000"/>
              </a:lnSpc>
              <a:spcAft>
                <a:spcPts val="675"/>
              </a:spcAft>
              <a:buFont typeface="Arial" panose="020B0604020202020204" pitchFamily="34" charset="0"/>
              <a:buChar char="•"/>
              <a:defRPr/>
            </a:pPr>
            <a:r>
              <a:rPr lang="en-GB" sz="1500" dirty="0">
                <a:latin typeface="Arial" panose="020B0604020202020204" pitchFamily="34" charset="0"/>
                <a:cs typeface="Arial" panose="020B0604020202020204" pitchFamily="34" charset="0"/>
              </a:rPr>
              <a:t>House prices have increased by 26% in the last 4 years</a:t>
            </a:r>
          </a:p>
          <a:p>
            <a:pPr marL="402431" indent="-201216">
              <a:lnSpc>
                <a:spcPct val="90000"/>
              </a:lnSpc>
              <a:spcAft>
                <a:spcPts val="675"/>
              </a:spcAft>
              <a:buFont typeface="Arial" panose="020B0604020202020204" pitchFamily="34" charset="0"/>
              <a:buChar char="•"/>
              <a:defRPr/>
            </a:pPr>
            <a:r>
              <a:rPr lang="en-GB" sz="1500" dirty="0">
                <a:latin typeface="Arial" panose="020B0604020202020204" pitchFamily="34" charset="0"/>
                <a:cs typeface="Arial" panose="020B0604020202020204" pitchFamily="34" charset="0"/>
              </a:rPr>
              <a:t>Just 1 in 4 households in Argyll &amp; Bute can afford the average house price </a:t>
            </a:r>
          </a:p>
          <a:p>
            <a:pPr marL="402431" indent="-201216">
              <a:lnSpc>
                <a:spcPct val="90000"/>
              </a:lnSpc>
              <a:spcAft>
                <a:spcPts val="675"/>
              </a:spcAft>
              <a:buFont typeface="Arial" panose="020B0604020202020204" pitchFamily="34" charset="0"/>
              <a:buChar char="•"/>
              <a:defRPr/>
            </a:pPr>
            <a:r>
              <a:rPr lang="en-GB" sz="1500" dirty="0">
                <a:latin typeface="Arial" panose="020B0604020202020204" pitchFamily="34" charset="0"/>
                <a:cs typeface="Arial" panose="020B0604020202020204" pitchFamily="34" charset="0"/>
              </a:rPr>
              <a:t>Rural house prices are 24% higher than urban areas with just 1% sales in rural areas</a:t>
            </a:r>
          </a:p>
          <a:p>
            <a:pPr marL="402431" indent="-201216">
              <a:lnSpc>
                <a:spcPct val="90000"/>
              </a:lnSpc>
              <a:spcAft>
                <a:spcPts val="675"/>
              </a:spcAft>
              <a:buFont typeface="Arial" panose="020B0604020202020204" pitchFamily="34" charset="0"/>
              <a:buChar char="•"/>
              <a:tabLst>
                <a:tab pos="202406" algn="l"/>
              </a:tabLst>
              <a:defRPr/>
            </a:pPr>
            <a:r>
              <a:rPr lang="en-GB" sz="1500" dirty="0">
                <a:latin typeface="Arial" panose="020B0604020202020204" pitchFamily="34" charset="0"/>
              </a:rPr>
              <a:t>In 2021/22, Argyll &amp; Bute recorded the second lowest level of new housing completions of any local authority in Scotland at 31 completions per 10,000 households</a:t>
            </a:r>
          </a:p>
          <a:p>
            <a:pPr marL="402431" indent="-201216">
              <a:lnSpc>
                <a:spcPct val="90000"/>
              </a:lnSpc>
              <a:spcAft>
                <a:spcPts val="675"/>
              </a:spcAft>
              <a:buFont typeface="Arial" panose="020B0604020202020204" pitchFamily="34" charset="0"/>
              <a:buChar char="•"/>
              <a:tabLst>
                <a:tab pos="202406" algn="l"/>
              </a:tabLst>
              <a:defRPr/>
            </a:pPr>
            <a:r>
              <a:rPr lang="en-GB" sz="1500" dirty="0">
                <a:latin typeface="Arial" panose="020B0604020202020204" pitchFamily="34" charset="0"/>
              </a:rPr>
              <a:t>Argyll &amp; Bute is the most expensive place to build in mainland Scotland (AHIP grant rate adjustment)</a:t>
            </a:r>
          </a:p>
          <a:p>
            <a:pPr marL="402431" indent="-201216">
              <a:lnSpc>
                <a:spcPct val="90000"/>
              </a:lnSpc>
              <a:spcAft>
                <a:spcPts val="675"/>
              </a:spcAft>
              <a:buFont typeface="Arial" panose="020B0604020202020204" pitchFamily="34" charset="0"/>
              <a:buChar char="•"/>
              <a:tabLst>
                <a:tab pos="202406" algn="l"/>
              </a:tabLst>
              <a:defRPr/>
            </a:pPr>
            <a:r>
              <a:rPr lang="en-GB" sz="1500" dirty="0">
                <a:latin typeface="Arial" panose="020B0604020202020204" pitchFamily="34" charset="0"/>
              </a:rPr>
              <a:t>Skills shortages and building site constraints are barriers to market housing development</a:t>
            </a:r>
            <a:endParaRPr lang="en-GB" sz="3000" b="1" spc="-113" dirty="0">
              <a:latin typeface="Arial"/>
            </a:endParaRPr>
          </a:p>
        </p:txBody>
      </p:sp>
    </p:spTree>
    <p:extLst>
      <p:ext uri="{BB962C8B-B14F-4D97-AF65-F5344CB8AC3E}">
        <p14:creationId xmlns:p14="http://schemas.microsoft.com/office/powerpoint/2010/main" val="23385830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pattFill prst="pct5">
          <a:fgClr>
            <a:srgbClr val="BED7EE"/>
          </a:fgClr>
          <a:bgClr>
            <a:schemeClr val="bg1"/>
          </a:bgClr>
        </a:pattFill>
        <a:effectLst/>
      </p:bgPr>
    </p:bg>
    <p:spTree>
      <p:nvGrpSpPr>
        <p:cNvPr id="1" name=""/>
        <p:cNvGrpSpPr/>
        <p:nvPr/>
      </p:nvGrpSpPr>
      <p:grpSpPr>
        <a:xfrm>
          <a:off x="0" y="0"/>
          <a:ext cx="0" cy="0"/>
          <a:chOff x="0" y="0"/>
          <a:chExt cx="0" cy="0"/>
        </a:xfrm>
      </p:grpSpPr>
      <p:pic>
        <p:nvPicPr>
          <p:cNvPr id="2050" name="Picture 2" descr="The colourful waterfront shops and cafes of Oban, with tourists enjoying a summer day. Showing local landmarks of the Distillery and the McCaig Tower. Oban, Scotland, UK - 29 July 2015: The colourful waterfront shops and cafes of Oban, with tourists enjoying a summer day. Showing local landmarks of the Distillery and the McCaig Tower. Shopping Stock Photo">
            <a:extLst>
              <a:ext uri="{FF2B5EF4-FFF2-40B4-BE49-F238E27FC236}">
                <a16:creationId xmlns:a16="http://schemas.microsoft.com/office/drawing/2014/main" id="{7CAC6776-135F-D51E-05EA-799DB81D5EA8}"/>
              </a:ext>
            </a:extLst>
          </p:cNvPr>
          <p:cNvPicPr>
            <a:picLocks noChangeAspect="1" noChangeArrowheads="1"/>
          </p:cNvPicPr>
          <p:nvPr/>
        </p:nvPicPr>
        <p:blipFill>
          <a:blip r:embed="rId3">
            <a:alphaModFix amt="70000"/>
            <a:extLst>
              <a:ext uri="{28A0092B-C50C-407E-A947-70E740481C1C}">
                <a14:useLocalDpi xmlns:a14="http://schemas.microsoft.com/office/drawing/2010/main"/>
              </a:ext>
            </a:extLst>
          </a:blip>
          <a:srcRect/>
          <a:stretch>
            <a:fillRect/>
          </a:stretch>
        </p:blipFill>
        <p:spPr bwMode="auto">
          <a:xfrm>
            <a:off x="0" y="2"/>
            <a:ext cx="9512300" cy="6857999"/>
          </a:xfrm>
          <a:prstGeom prst="rect">
            <a:avLst/>
          </a:prstGeom>
          <a:noFill/>
        </p:spPr>
      </p:pic>
      <p:sp>
        <p:nvSpPr>
          <p:cNvPr id="2" name="TextBox 1">
            <a:extLst>
              <a:ext uri="{FF2B5EF4-FFF2-40B4-BE49-F238E27FC236}">
                <a16:creationId xmlns:a16="http://schemas.microsoft.com/office/drawing/2014/main" id="{0AC6D3A6-74DD-AEEA-916C-09E55A0B02FA}"/>
              </a:ext>
            </a:extLst>
          </p:cNvPr>
          <p:cNvSpPr txBox="1"/>
          <p:nvPr/>
        </p:nvSpPr>
        <p:spPr>
          <a:xfrm>
            <a:off x="5825160" y="1"/>
            <a:ext cx="4842841" cy="6857999"/>
          </a:xfrm>
          <a:prstGeom prst="rect">
            <a:avLst/>
          </a:prstGeom>
          <a:pattFill prst="pct5">
            <a:fgClr>
              <a:schemeClr val="accent5">
                <a:lumMod val="40000"/>
                <a:lumOff val="60000"/>
              </a:schemeClr>
            </a:fgClr>
            <a:bgClr>
              <a:schemeClr val="bg1"/>
            </a:bgClr>
          </a:pattFill>
        </p:spPr>
        <p:txBody>
          <a:bodyPr wrap="square" rtlCol="0" anchor="ctr" anchorCtr="0">
            <a:noAutofit/>
          </a:bodyPr>
          <a:lstStyle/>
          <a:p>
            <a:pPr marL="202406">
              <a:spcAft>
                <a:spcPts val="900"/>
              </a:spcAft>
            </a:pPr>
            <a:r>
              <a:rPr lang="en-GB" sz="2400" b="1" spc="-113" dirty="0">
                <a:latin typeface="Arial"/>
              </a:rPr>
              <a:t>Affordable Homes: Key Issues </a:t>
            </a:r>
          </a:p>
          <a:p>
            <a:pPr marL="402431" indent="-201216">
              <a:lnSpc>
                <a:spcPct val="90000"/>
              </a:lnSpc>
              <a:spcAft>
                <a:spcPts val="675"/>
              </a:spcAft>
              <a:buFont typeface="Arial" panose="020B0604020202020204" pitchFamily="34" charset="0"/>
              <a:buChar char="•"/>
              <a:defRPr/>
            </a:pPr>
            <a:r>
              <a:rPr lang="en-GB" sz="1500" dirty="0">
                <a:latin typeface="Arial" panose="020B0604020202020204" pitchFamily="34" charset="0"/>
                <a:cs typeface="Arial" panose="020B0604020202020204" pitchFamily="34" charset="0"/>
              </a:rPr>
              <a:t>There are c. 8,800 units of social housing, 18% of all stock which 5% lower than Scotland</a:t>
            </a:r>
          </a:p>
          <a:p>
            <a:pPr marL="402431" indent="-201216">
              <a:lnSpc>
                <a:spcPct val="90000"/>
              </a:lnSpc>
              <a:spcAft>
                <a:spcPts val="675"/>
              </a:spcAft>
              <a:buFont typeface="Arial" panose="020B0604020202020204" pitchFamily="34" charset="0"/>
              <a:buChar char="•"/>
              <a:defRPr/>
            </a:pPr>
            <a:r>
              <a:rPr lang="en-GB" sz="1500" dirty="0">
                <a:latin typeface="Arial" panose="020B0604020202020204" pitchFamily="34" charset="0"/>
                <a:cs typeface="Arial" panose="020B0604020202020204" pitchFamily="34" charset="0"/>
              </a:rPr>
              <a:t>Social rented stock has increased by just 3%                (262 units) over last 5 years</a:t>
            </a:r>
          </a:p>
          <a:p>
            <a:pPr marL="402431" indent="-201216">
              <a:lnSpc>
                <a:spcPct val="90000"/>
              </a:lnSpc>
              <a:spcAft>
                <a:spcPts val="675"/>
              </a:spcAft>
              <a:buFont typeface="Arial" panose="020B0604020202020204" pitchFamily="34" charset="0"/>
              <a:buChar char="•"/>
              <a:defRPr/>
            </a:pPr>
            <a:r>
              <a:rPr lang="en-GB" sz="1500" dirty="0">
                <a:latin typeface="Arial" panose="020B0604020202020204" pitchFamily="34" charset="0"/>
                <a:cs typeface="Arial" panose="020B0604020202020204" pitchFamily="34" charset="0"/>
              </a:rPr>
              <a:t>Total vacancies in social housing have reduced by 20% since before the pandemic</a:t>
            </a:r>
          </a:p>
          <a:p>
            <a:pPr marL="402431" indent="-201216">
              <a:lnSpc>
                <a:spcPct val="90000"/>
              </a:lnSpc>
              <a:spcAft>
                <a:spcPts val="675"/>
              </a:spcAft>
              <a:buFont typeface="Arial" panose="020B0604020202020204" pitchFamily="34" charset="0"/>
              <a:buChar char="•"/>
              <a:defRPr/>
            </a:pPr>
            <a:r>
              <a:rPr lang="en-GB" sz="1500" dirty="0">
                <a:latin typeface="Arial" panose="020B0604020202020204" pitchFamily="34" charset="0"/>
                <a:cs typeface="Arial" panose="020B0604020202020204" pitchFamily="34" charset="0"/>
              </a:rPr>
              <a:t>There is 6 applicants for every available social let in Argyll &amp; Bute (10:1 in Coll &amp; </a:t>
            </a:r>
            <a:r>
              <a:rPr lang="en-GB" sz="1500" dirty="0" err="1">
                <a:latin typeface="Arial" panose="020B0604020202020204" pitchFamily="34" charset="0"/>
                <a:cs typeface="Arial" panose="020B0604020202020204" pitchFamily="34" charset="0"/>
              </a:rPr>
              <a:t>Tiree</a:t>
            </a:r>
            <a:r>
              <a:rPr lang="en-GB" sz="1500" dirty="0">
                <a:latin typeface="Arial" panose="020B0604020202020204" pitchFamily="34" charset="0"/>
                <a:cs typeface="Arial" panose="020B0604020202020204" pitchFamily="34" charset="0"/>
              </a:rPr>
              <a:t>)</a:t>
            </a:r>
          </a:p>
          <a:p>
            <a:pPr marL="402431" indent="-201216">
              <a:lnSpc>
                <a:spcPct val="90000"/>
              </a:lnSpc>
              <a:spcAft>
                <a:spcPts val="675"/>
              </a:spcAft>
              <a:buFont typeface="Arial" panose="020B0604020202020204" pitchFamily="34" charset="0"/>
              <a:buChar char="•"/>
              <a:defRPr/>
            </a:pPr>
            <a:r>
              <a:rPr lang="en-GB" sz="1500" dirty="0">
                <a:latin typeface="Arial" panose="020B0604020202020204" pitchFamily="34" charset="0"/>
                <a:cs typeface="Arial" panose="020B0604020202020204" pitchFamily="34" charset="0"/>
              </a:rPr>
              <a:t>In 2022/23, homeless applications were up by 28% on 2021/22, at 511 applications</a:t>
            </a:r>
          </a:p>
          <a:p>
            <a:pPr marL="402431" indent="-201216">
              <a:lnSpc>
                <a:spcPct val="90000"/>
              </a:lnSpc>
              <a:spcAft>
                <a:spcPts val="675"/>
              </a:spcAft>
              <a:buFont typeface="Arial" panose="020B0604020202020204" pitchFamily="34" charset="0"/>
              <a:buChar char="•"/>
              <a:defRPr/>
            </a:pPr>
            <a:r>
              <a:rPr lang="en-GB" sz="1500" dirty="0">
                <a:latin typeface="Arial" panose="020B0604020202020204" pitchFamily="34" charset="0"/>
                <a:cs typeface="Arial" panose="020B0604020202020204" pitchFamily="34" charset="0"/>
              </a:rPr>
              <a:t>Whilst the SHIP programmes the delivery of 1,000 affordable housing units between 2023-28, there has been 3 consecutive years of underspend in the programme</a:t>
            </a:r>
          </a:p>
          <a:p>
            <a:pPr marL="402431" indent="-201216">
              <a:lnSpc>
                <a:spcPct val="90000"/>
              </a:lnSpc>
              <a:spcAft>
                <a:spcPts val="675"/>
              </a:spcAft>
              <a:buFont typeface="Arial" panose="020B0604020202020204" pitchFamily="34" charset="0"/>
              <a:buChar char="•"/>
              <a:defRPr/>
            </a:pPr>
            <a:r>
              <a:rPr lang="en-GB" sz="1500" dirty="0">
                <a:latin typeface="Arial" panose="020B0604020202020204" pitchFamily="34" charset="0"/>
                <a:cs typeface="Arial" panose="020B0604020202020204" pitchFamily="34" charset="0"/>
              </a:rPr>
              <a:t>Home Argyll identifies significant demand for intermediate housing with limited delivery in the SHIP</a:t>
            </a:r>
            <a:endParaRPr lang="en-GB" sz="3000" b="1" spc="-113" dirty="0">
              <a:latin typeface="Arial"/>
            </a:endParaRPr>
          </a:p>
        </p:txBody>
      </p:sp>
    </p:spTree>
    <p:extLst>
      <p:ext uri="{BB962C8B-B14F-4D97-AF65-F5344CB8AC3E}">
        <p14:creationId xmlns:p14="http://schemas.microsoft.com/office/powerpoint/2010/main" val="39312559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BED7EE"/>
        </a:solidFill>
        <a:effectLst/>
      </p:bgPr>
    </p:bg>
    <p:spTree>
      <p:nvGrpSpPr>
        <p:cNvPr id="1" name=""/>
        <p:cNvGrpSpPr/>
        <p:nvPr/>
      </p:nvGrpSpPr>
      <p:grpSpPr>
        <a:xfrm>
          <a:off x="0" y="0"/>
          <a:ext cx="0" cy="0"/>
          <a:chOff x="0" y="0"/>
          <a:chExt cx="0" cy="0"/>
        </a:xfrm>
      </p:grpSpPr>
      <p:pic>
        <p:nvPicPr>
          <p:cNvPr id="3074" name="Picture 2" descr="Inveraray a Loch Side Town in Scotland at Sunset Sunset views over Inveraray a beautiful town on the shores of a loch in Scotland argyll and bute stock pictures, royalty-free photos &amp; images">
            <a:extLst>
              <a:ext uri="{FF2B5EF4-FFF2-40B4-BE49-F238E27FC236}">
                <a16:creationId xmlns:a16="http://schemas.microsoft.com/office/drawing/2014/main" id="{F955D31F-0852-BB9C-AD8A-373624D264C1}"/>
              </a:ext>
            </a:extLst>
          </p:cNvPr>
          <p:cNvPicPr>
            <a:picLocks noChangeAspect="1" noChangeArrowheads="1"/>
          </p:cNvPicPr>
          <p:nvPr/>
        </p:nvPicPr>
        <p:blipFill>
          <a:blip r:embed="rId3">
            <a:alphaModFix amt="70000"/>
            <a:extLst>
              <a:ext uri="{28A0092B-C50C-407E-A947-70E740481C1C}">
                <a14:useLocalDpi xmlns:a14="http://schemas.microsoft.com/office/drawing/2010/main"/>
              </a:ext>
            </a:extLst>
          </a:blip>
          <a:srcRect/>
          <a:stretch>
            <a:fillRect/>
          </a:stretch>
        </p:blipFill>
        <p:spPr bwMode="auto">
          <a:xfrm>
            <a:off x="4456161" y="0"/>
            <a:ext cx="773583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64A4EA-8160-79A3-E56F-FE85AD897640}"/>
              </a:ext>
            </a:extLst>
          </p:cNvPr>
          <p:cNvSpPr txBox="1"/>
          <p:nvPr/>
        </p:nvSpPr>
        <p:spPr>
          <a:xfrm>
            <a:off x="1524001" y="1"/>
            <a:ext cx="4842841" cy="6857999"/>
          </a:xfrm>
          <a:prstGeom prst="rect">
            <a:avLst/>
          </a:prstGeom>
          <a:solidFill>
            <a:schemeClr val="accent5">
              <a:lumMod val="40000"/>
              <a:lumOff val="60000"/>
            </a:schemeClr>
          </a:solidFill>
        </p:spPr>
        <p:txBody>
          <a:bodyPr wrap="square" rtlCol="0" anchor="ctr" anchorCtr="0">
            <a:noAutofit/>
          </a:bodyPr>
          <a:lstStyle/>
          <a:p>
            <a:pPr marL="202406">
              <a:spcAft>
                <a:spcPts val="900"/>
              </a:spcAft>
            </a:pPr>
            <a:r>
              <a:rPr lang="en-GB" sz="2400" b="1" spc="-113" dirty="0">
                <a:latin typeface="Arial"/>
              </a:rPr>
              <a:t>Workforce Homes: Key Issues </a:t>
            </a:r>
          </a:p>
          <a:p>
            <a:pPr marL="402431" indent="-201216">
              <a:lnSpc>
                <a:spcPct val="90000"/>
              </a:lnSpc>
              <a:spcAft>
                <a:spcPts val="675"/>
              </a:spcAft>
              <a:buFont typeface="Arial" panose="020B0604020202020204" pitchFamily="34" charset="0"/>
              <a:buChar char="•"/>
              <a:defRPr/>
            </a:pPr>
            <a:r>
              <a:rPr lang="en-GB" sz="1500" dirty="0">
                <a:latin typeface="Arial" panose="020B0604020202020204" pitchFamily="34" charset="0"/>
                <a:cs typeface="Arial" panose="020B0604020202020204" pitchFamily="34" charset="0"/>
              </a:rPr>
              <a:t>The working age population in Argyll &amp; Bute is projected to decrease by almost 30% by 2028</a:t>
            </a:r>
          </a:p>
          <a:p>
            <a:pPr marL="402431" indent="-201216">
              <a:lnSpc>
                <a:spcPct val="90000"/>
              </a:lnSpc>
              <a:spcAft>
                <a:spcPts val="675"/>
              </a:spcAft>
              <a:buFont typeface="Arial" panose="020B0604020202020204" pitchFamily="34" charset="0"/>
              <a:buChar char="•"/>
              <a:defRPr/>
            </a:pPr>
            <a:r>
              <a:rPr lang="en-GB" sz="1500" dirty="0">
                <a:latin typeface="Arial" panose="020B0604020202020204" pitchFamily="34" charset="0"/>
                <a:cs typeface="Arial" panose="020B0604020202020204" pitchFamily="34" charset="0"/>
              </a:rPr>
              <a:t>2/3 households believe young people are leaving their communities due to a lack of housing</a:t>
            </a:r>
          </a:p>
          <a:p>
            <a:pPr marL="402431" indent="-201216">
              <a:lnSpc>
                <a:spcPct val="90000"/>
              </a:lnSpc>
              <a:spcAft>
                <a:spcPts val="675"/>
              </a:spcAft>
              <a:buFont typeface="Arial" panose="020B0604020202020204" pitchFamily="34" charset="0"/>
              <a:buChar char="•"/>
              <a:defRPr/>
            </a:pPr>
            <a:r>
              <a:rPr lang="en-GB" sz="1500" dirty="0">
                <a:latin typeface="Arial" panose="020B0604020202020204" pitchFamily="34" charset="0"/>
                <a:cs typeface="Arial" panose="020B0604020202020204" pitchFamily="34" charset="0"/>
              </a:rPr>
              <a:t>77% of employers report that a shortage of housing is a contributing factor in recruitment and retention issues, with over 400 posts affected across 67 employers (6 posts per business)</a:t>
            </a:r>
          </a:p>
          <a:p>
            <a:pPr marL="402431" indent="-201216">
              <a:lnSpc>
                <a:spcPct val="90000"/>
              </a:lnSpc>
              <a:spcAft>
                <a:spcPts val="675"/>
              </a:spcAft>
              <a:buFont typeface="Arial" panose="020B0604020202020204" pitchFamily="34" charset="0"/>
              <a:buChar char="•"/>
              <a:defRPr/>
            </a:pPr>
            <a:r>
              <a:rPr lang="en-GB" sz="1500" dirty="0">
                <a:latin typeface="Arial" panose="020B0604020202020204" pitchFamily="34" charset="0"/>
                <a:cs typeface="Arial" panose="020B0604020202020204" pitchFamily="34" charset="0"/>
              </a:rPr>
              <a:t>90% of employers expect there to be a problem recruiting or retaining staff in the future</a:t>
            </a:r>
          </a:p>
          <a:p>
            <a:pPr marL="402431" indent="-201216">
              <a:lnSpc>
                <a:spcPct val="90000"/>
              </a:lnSpc>
              <a:spcAft>
                <a:spcPts val="675"/>
              </a:spcAft>
              <a:buFont typeface="Arial" panose="020B0604020202020204" pitchFamily="34" charset="0"/>
              <a:buChar char="•"/>
              <a:defRPr/>
            </a:pPr>
            <a:r>
              <a:rPr lang="en-GB" sz="1500" dirty="0">
                <a:latin typeface="Arial" panose="020B0604020202020204" pitchFamily="34" charset="0"/>
                <a:cs typeface="Arial" panose="020B0604020202020204" pitchFamily="34" charset="0"/>
              </a:rPr>
              <a:t>52% of employers have considered providing housing but discounted this because of financial constraints, a lack of homes to purchase, too much competition in the housing market</a:t>
            </a:r>
          </a:p>
          <a:p>
            <a:pPr marL="402431" indent="-201216">
              <a:lnSpc>
                <a:spcPct val="90000"/>
              </a:lnSpc>
              <a:spcAft>
                <a:spcPts val="675"/>
              </a:spcAft>
              <a:buFont typeface="Arial" panose="020B0604020202020204" pitchFamily="34" charset="0"/>
              <a:buChar char="•"/>
              <a:defRPr/>
            </a:pPr>
            <a:r>
              <a:rPr lang="en-GB" sz="1500" dirty="0">
                <a:latin typeface="Arial" panose="020B0604020202020204" pitchFamily="34" charset="0"/>
                <a:cs typeface="Arial" panose="020B0604020202020204" pitchFamily="34" charset="0"/>
              </a:rPr>
              <a:t>Public sector employers report recruitment pressures impacting on the delivery of essential services</a:t>
            </a:r>
          </a:p>
        </p:txBody>
      </p:sp>
    </p:spTree>
    <p:extLst>
      <p:ext uri="{BB962C8B-B14F-4D97-AF65-F5344CB8AC3E}">
        <p14:creationId xmlns:p14="http://schemas.microsoft.com/office/powerpoint/2010/main" val="2107904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49A5FB4E-D9A8-227D-91D9-AF4DDF6F9DE5}"/>
              </a:ext>
            </a:extLst>
          </p:cNvPr>
          <p:cNvPicPr>
            <a:picLocks noChangeAspect="1"/>
          </p:cNvPicPr>
          <p:nvPr/>
        </p:nvPicPr>
        <p:blipFill>
          <a:blip r:embed="rId2" cstate="screen">
            <a:extLst>
              <a:ext uri="{28A0092B-C50C-407E-A947-70E740481C1C}">
                <a14:useLocalDpi xmlns:a14="http://schemas.microsoft.com/office/drawing/2010/main"/>
              </a:ext>
            </a:extLst>
          </a:blip>
          <a:srcRect l="455"/>
          <a:stretch>
            <a:fillRect/>
          </a:stretch>
        </p:blipFill>
        <p:spPr>
          <a:xfrm>
            <a:off x="6034551" y="4152481"/>
            <a:ext cx="2688558" cy="2019719"/>
          </a:xfrm>
          <a:prstGeom prst="roundRect">
            <a:avLst/>
          </a:prstGeom>
        </p:spPr>
      </p:pic>
      <p:pic>
        <p:nvPicPr>
          <p:cNvPr id="4" name="Picture 5">
            <a:extLst>
              <a:ext uri="{FF2B5EF4-FFF2-40B4-BE49-F238E27FC236}">
                <a16:creationId xmlns:a16="http://schemas.microsoft.com/office/drawing/2014/main" id="{7FFD9B88-B5B6-A6F5-B915-671697F82BE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819293" y="4152481"/>
            <a:ext cx="2685108" cy="2019719"/>
          </a:xfrm>
          <a:prstGeom prst="roundRect">
            <a:avLst/>
          </a:prstGeom>
        </p:spPr>
      </p:pic>
      <p:pic>
        <p:nvPicPr>
          <p:cNvPr id="5" name="Picture 6">
            <a:extLst>
              <a:ext uri="{FF2B5EF4-FFF2-40B4-BE49-F238E27FC236}">
                <a16:creationId xmlns:a16="http://schemas.microsoft.com/office/drawing/2014/main" id="{9E16CCFA-0BFC-62B3-9091-43D95DCEA97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034551" y="2064209"/>
            <a:ext cx="2688558" cy="2002099"/>
          </a:xfrm>
          <a:prstGeom prst="roundRect">
            <a:avLst/>
          </a:prstGeom>
        </p:spPr>
      </p:pic>
      <p:pic>
        <p:nvPicPr>
          <p:cNvPr id="6" name="Picture 7">
            <a:extLst>
              <a:ext uri="{FF2B5EF4-FFF2-40B4-BE49-F238E27FC236}">
                <a16:creationId xmlns:a16="http://schemas.microsoft.com/office/drawing/2014/main" id="{E6D033F1-BBD8-1381-F2D1-1660F7D9341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819293" y="2058646"/>
            <a:ext cx="2686907" cy="2015181"/>
          </a:xfrm>
          <a:prstGeom prst="roundRect">
            <a:avLst/>
          </a:prstGeom>
        </p:spPr>
      </p:pic>
      <p:sp>
        <p:nvSpPr>
          <p:cNvPr id="7" name="TextBox 9">
            <a:extLst>
              <a:ext uri="{FF2B5EF4-FFF2-40B4-BE49-F238E27FC236}">
                <a16:creationId xmlns:a16="http://schemas.microsoft.com/office/drawing/2014/main" id="{A1ADB106-3070-ACC8-16A9-C20AB67135B4}"/>
              </a:ext>
            </a:extLst>
          </p:cNvPr>
          <p:cNvSpPr txBox="1"/>
          <p:nvPr/>
        </p:nvSpPr>
        <p:spPr>
          <a:xfrm>
            <a:off x="685801" y="2658711"/>
            <a:ext cx="5252675" cy="1135760"/>
          </a:xfrm>
          <a:prstGeom prst="rect">
            <a:avLst/>
          </a:prstGeom>
        </p:spPr>
        <p:txBody>
          <a:bodyPr lIns="0" tIns="0" rIns="0" bIns="0" rtlCol="0" anchor="t">
            <a:spAutoFit/>
          </a:bodyPr>
          <a:lstStyle/>
          <a:p>
            <a:pPr algn="ctr">
              <a:lnSpc>
                <a:spcPts val="4571"/>
              </a:lnSpc>
              <a:spcBef>
                <a:spcPct val="0"/>
              </a:spcBef>
            </a:pPr>
            <a:r>
              <a:rPr lang="en-US" sz="3265" b="1" dirty="0">
                <a:solidFill>
                  <a:srgbClr val="EE2737"/>
                </a:solidFill>
                <a:latin typeface="Montserrat Classic"/>
              </a:rPr>
              <a:t>5 McCallum Crescent, Gourock, PA19 1PY</a:t>
            </a:r>
          </a:p>
        </p:txBody>
      </p:sp>
      <p:sp>
        <p:nvSpPr>
          <p:cNvPr id="8" name="TextBox 10">
            <a:extLst>
              <a:ext uri="{FF2B5EF4-FFF2-40B4-BE49-F238E27FC236}">
                <a16:creationId xmlns:a16="http://schemas.microsoft.com/office/drawing/2014/main" id="{361B67D9-04D9-CE0D-3241-C1C82C3797C8}"/>
              </a:ext>
            </a:extLst>
          </p:cNvPr>
          <p:cNvSpPr txBox="1"/>
          <p:nvPr/>
        </p:nvSpPr>
        <p:spPr>
          <a:xfrm>
            <a:off x="1524000" y="3987800"/>
            <a:ext cx="3598168" cy="1711494"/>
          </a:xfrm>
          <a:prstGeom prst="rect">
            <a:avLst/>
          </a:prstGeom>
        </p:spPr>
        <p:txBody>
          <a:bodyPr lIns="0" tIns="0" rIns="0" bIns="0" rtlCol="0" anchor="t">
            <a:spAutoFit/>
          </a:bodyPr>
          <a:lstStyle/>
          <a:p>
            <a:pPr algn="ctr">
              <a:lnSpc>
                <a:spcPts val="3378"/>
              </a:lnSpc>
              <a:spcBef>
                <a:spcPct val="0"/>
              </a:spcBef>
            </a:pPr>
            <a:r>
              <a:rPr lang="en-US" sz="2412" dirty="0">
                <a:solidFill>
                  <a:srgbClr val="1F2D4A"/>
                </a:solidFill>
                <a:latin typeface="Montserrat Classic"/>
              </a:rPr>
              <a:t>Home Report - £60,000</a:t>
            </a:r>
          </a:p>
          <a:p>
            <a:pPr algn="ctr">
              <a:lnSpc>
                <a:spcPts val="3378"/>
              </a:lnSpc>
              <a:spcBef>
                <a:spcPct val="0"/>
              </a:spcBef>
            </a:pPr>
            <a:r>
              <a:rPr lang="en-US" sz="2412" dirty="0">
                <a:solidFill>
                  <a:srgbClr val="1F2D4A"/>
                </a:solidFill>
                <a:latin typeface="Montserrat Classic"/>
              </a:rPr>
              <a:t>Guide - £49,000+</a:t>
            </a:r>
          </a:p>
          <a:p>
            <a:pPr algn="ctr">
              <a:lnSpc>
                <a:spcPts val="3378"/>
              </a:lnSpc>
              <a:spcBef>
                <a:spcPct val="0"/>
              </a:spcBef>
            </a:pPr>
            <a:r>
              <a:rPr lang="en-US" sz="2412" dirty="0">
                <a:solidFill>
                  <a:srgbClr val="EE2737"/>
                </a:solidFill>
                <a:latin typeface="Montserrat Classic Bold"/>
              </a:rPr>
              <a:t>SOLD - £78,000</a:t>
            </a:r>
          </a:p>
        </p:txBody>
      </p:sp>
      <p:sp>
        <p:nvSpPr>
          <p:cNvPr id="9" name="TextBox 3">
            <a:extLst>
              <a:ext uri="{FF2B5EF4-FFF2-40B4-BE49-F238E27FC236}">
                <a16:creationId xmlns:a16="http://schemas.microsoft.com/office/drawing/2014/main" id="{9AAF7A55-10D4-9FF6-D611-340F79C7A5FA}"/>
              </a:ext>
            </a:extLst>
          </p:cNvPr>
          <p:cNvSpPr txBox="1"/>
          <p:nvPr/>
        </p:nvSpPr>
        <p:spPr>
          <a:xfrm>
            <a:off x="1975148" y="431800"/>
            <a:ext cx="8241705" cy="688971"/>
          </a:xfrm>
          <a:prstGeom prst="rect">
            <a:avLst/>
          </a:prstGeom>
        </p:spPr>
        <p:txBody>
          <a:bodyPr lIns="0" tIns="0" rIns="0" bIns="0" rtlCol="0" anchor="t">
            <a:spAutoFit/>
          </a:bodyPr>
          <a:lstStyle/>
          <a:p>
            <a:pPr algn="ctr">
              <a:lnSpc>
                <a:spcPts val="6230"/>
              </a:lnSpc>
            </a:pPr>
            <a:r>
              <a:rPr lang="en-US" sz="2925" dirty="0">
                <a:solidFill>
                  <a:srgbClr val="0F2C50"/>
                </a:solidFill>
                <a:latin typeface="Montserrat Classic Bold"/>
              </a:rPr>
              <a:t>Our First Empty Homes Introduction</a:t>
            </a:r>
          </a:p>
        </p:txBody>
      </p:sp>
      <p:sp>
        <p:nvSpPr>
          <p:cNvPr id="10" name="Freeform 4">
            <a:extLst>
              <a:ext uri="{FF2B5EF4-FFF2-40B4-BE49-F238E27FC236}">
                <a16:creationId xmlns:a16="http://schemas.microsoft.com/office/drawing/2014/main" id="{DEA02DD3-477B-0069-1051-80A617A38AA6}"/>
              </a:ext>
            </a:extLst>
          </p:cNvPr>
          <p:cNvSpPr/>
          <p:nvPr/>
        </p:nvSpPr>
        <p:spPr>
          <a:xfrm>
            <a:off x="11002134" y="204690"/>
            <a:ext cx="957734" cy="962220"/>
          </a:xfrm>
          <a:custGeom>
            <a:avLst/>
            <a:gdLst/>
            <a:ahLst/>
            <a:cxnLst/>
            <a:rect l="l" t="t" r="r" b="b"/>
            <a:pathLst>
              <a:path w="1436601" h="1443330">
                <a:moveTo>
                  <a:pt x="0" y="0"/>
                </a:moveTo>
                <a:lnTo>
                  <a:pt x="1436601" y="0"/>
                </a:lnTo>
                <a:lnTo>
                  <a:pt x="1436601" y="1443330"/>
                </a:lnTo>
                <a:lnTo>
                  <a:pt x="0" y="1443330"/>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GB" sz="1200"/>
          </a:p>
        </p:txBody>
      </p:sp>
    </p:spTree>
    <p:extLst>
      <p:ext uri="{BB962C8B-B14F-4D97-AF65-F5344CB8AC3E}">
        <p14:creationId xmlns:p14="http://schemas.microsoft.com/office/powerpoint/2010/main" val="34447400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BED7EE"/>
        </a:solidFill>
        <a:effectLst/>
      </p:bgPr>
    </p:bg>
    <p:spTree>
      <p:nvGrpSpPr>
        <p:cNvPr id="1" name=""/>
        <p:cNvGrpSpPr/>
        <p:nvPr/>
      </p:nvGrpSpPr>
      <p:grpSpPr>
        <a:xfrm>
          <a:off x="0" y="0"/>
          <a:ext cx="0" cy="0"/>
          <a:chOff x="0" y="0"/>
          <a:chExt cx="0" cy="0"/>
        </a:xfrm>
      </p:grpSpPr>
      <p:pic>
        <p:nvPicPr>
          <p:cNvPr id="4100" name="Picture 4" descr="Tobermory, Scotland Tobermory village on the Island of Mull on the west coast of Scotland. AdobeRGB colorspace.***Inspectors note, I haven't removed the signs on the shops since there are several of them, all very small, and none of them stand out *** Mull Stock Photo">
            <a:extLst>
              <a:ext uri="{FF2B5EF4-FFF2-40B4-BE49-F238E27FC236}">
                <a16:creationId xmlns:a16="http://schemas.microsoft.com/office/drawing/2014/main" id="{CEAE1485-B91E-E172-22BA-0DA5ABA2750B}"/>
              </a:ext>
            </a:extLst>
          </p:cNvPr>
          <p:cNvPicPr>
            <a:picLocks noChangeAspect="1" noChangeArrowheads="1"/>
          </p:cNvPicPr>
          <p:nvPr/>
        </p:nvPicPr>
        <p:blipFill>
          <a:blip r:embed="rId3">
            <a:alphaModFix amt="70000"/>
            <a:extLst>
              <a:ext uri="{28A0092B-C50C-407E-A947-70E740481C1C}">
                <a14:useLocalDpi xmlns:a14="http://schemas.microsoft.com/office/drawing/2010/main"/>
              </a:ext>
            </a:extLst>
          </a:blip>
          <a:srcRect/>
          <a:stretch>
            <a:fillRect/>
          </a:stretch>
        </p:blipFill>
        <p:spPr bwMode="auto">
          <a:xfrm>
            <a:off x="0" y="-533399"/>
            <a:ext cx="9715500" cy="82619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C5AF04E-8CD6-5471-6CF1-1BB6B224B2FC}"/>
              </a:ext>
            </a:extLst>
          </p:cNvPr>
          <p:cNvSpPr txBox="1"/>
          <p:nvPr/>
        </p:nvSpPr>
        <p:spPr>
          <a:xfrm>
            <a:off x="5825161" y="1"/>
            <a:ext cx="4842841" cy="6857999"/>
          </a:xfrm>
          <a:prstGeom prst="rect">
            <a:avLst/>
          </a:prstGeom>
          <a:solidFill>
            <a:schemeClr val="accent5">
              <a:lumMod val="40000"/>
              <a:lumOff val="60000"/>
            </a:schemeClr>
          </a:solidFill>
        </p:spPr>
        <p:txBody>
          <a:bodyPr wrap="square" rtlCol="0" anchor="ctr" anchorCtr="0">
            <a:noAutofit/>
          </a:bodyPr>
          <a:lstStyle/>
          <a:p>
            <a:pPr marL="202406">
              <a:spcAft>
                <a:spcPts val="900"/>
              </a:spcAft>
            </a:pPr>
            <a:r>
              <a:rPr lang="en-GB" sz="2400" b="1" spc="-113" dirty="0">
                <a:latin typeface="Arial"/>
              </a:rPr>
              <a:t>Existing Homes: Key Issues </a:t>
            </a:r>
          </a:p>
          <a:p>
            <a:pPr marL="402431" indent="-201216">
              <a:lnSpc>
                <a:spcPct val="90000"/>
              </a:lnSpc>
              <a:spcAft>
                <a:spcPts val="675"/>
              </a:spcAft>
              <a:buFont typeface="Arial" panose="020B0604020202020204" pitchFamily="34" charset="0"/>
              <a:buChar char="•"/>
              <a:defRPr/>
            </a:pPr>
            <a:r>
              <a:rPr lang="en-GB" sz="1500" dirty="0">
                <a:latin typeface="Arial" panose="020B0604020202020204" pitchFamily="34" charset="0"/>
                <a:cs typeface="Arial" panose="020B0604020202020204" pitchFamily="34" charset="0"/>
              </a:rPr>
              <a:t>Over 15% of Argyll &amp; Bute’s existing stock is not being utilised as a main residence including empty homes (4.4%), second homes (5.9%) and Short Term Lets (4.9%)</a:t>
            </a:r>
          </a:p>
          <a:p>
            <a:pPr marL="402431" indent="-201216">
              <a:lnSpc>
                <a:spcPct val="90000"/>
              </a:lnSpc>
              <a:spcAft>
                <a:spcPts val="675"/>
              </a:spcAft>
              <a:buFont typeface="Arial" panose="020B0604020202020204" pitchFamily="34" charset="0"/>
              <a:buChar char="•"/>
              <a:defRPr/>
            </a:pPr>
            <a:r>
              <a:rPr lang="en-GB" sz="1500" dirty="0">
                <a:latin typeface="Arial" panose="020B0604020202020204" pitchFamily="34" charset="0"/>
                <a:cs typeface="Arial" panose="020B0604020202020204" pitchFamily="34" charset="0"/>
              </a:rPr>
              <a:t>A&amp;B records the highest level of second home ownership in Scotland</a:t>
            </a:r>
          </a:p>
          <a:p>
            <a:pPr marL="402431" indent="-201216">
              <a:lnSpc>
                <a:spcPct val="90000"/>
              </a:lnSpc>
              <a:spcAft>
                <a:spcPts val="675"/>
              </a:spcAft>
              <a:buFont typeface="Arial" panose="020B0604020202020204" pitchFamily="34" charset="0"/>
              <a:buChar char="•"/>
              <a:defRPr/>
            </a:pPr>
            <a:r>
              <a:rPr lang="en-GB" sz="1500" dirty="0">
                <a:latin typeface="Arial" panose="020B0604020202020204" pitchFamily="34" charset="0"/>
                <a:cs typeface="Arial" panose="020B0604020202020204" pitchFamily="34" charset="0"/>
              </a:rPr>
              <a:t>50% of households in Argyll &amp; Bute cannot afford to access the housing market, with 43% sales to households from out with the area</a:t>
            </a:r>
          </a:p>
          <a:p>
            <a:pPr marL="402431" indent="-201216">
              <a:lnSpc>
                <a:spcPct val="90000"/>
              </a:lnSpc>
              <a:spcAft>
                <a:spcPts val="675"/>
              </a:spcAft>
              <a:buFont typeface="Arial" panose="020B0604020202020204" pitchFamily="34" charset="0"/>
              <a:buChar char="•"/>
              <a:defRPr/>
            </a:pPr>
            <a:r>
              <a:rPr lang="en-GB" sz="1500" dirty="0">
                <a:latin typeface="Arial" panose="020B0604020202020204" pitchFamily="34" charset="0"/>
                <a:cs typeface="Arial" panose="020B0604020202020204" pitchFamily="34" charset="0"/>
              </a:rPr>
              <a:t>For the first time in two decades, the private rented sector in Argyll &amp; Bute is shrinking</a:t>
            </a:r>
          </a:p>
          <a:p>
            <a:pPr marL="402431" indent="-201216">
              <a:lnSpc>
                <a:spcPct val="90000"/>
              </a:lnSpc>
              <a:spcAft>
                <a:spcPts val="675"/>
              </a:spcAft>
              <a:buFont typeface="Arial" panose="020B0604020202020204" pitchFamily="34" charset="0"/>
              <a:buChar char="•"/>
              <a:defRPr/>
            </a:pPr>
            <a:r>
              <a:rPr lang="en-GB" sz="1500" dirty="0">
                <a:latin typeface="Arial" panose="020B0604020202020204" pitchFamily="34" charset="0"/>
                <a:cs typeface="Arial" panose="020B0604020202020204" pitchFamily="34" charset="0"/>
              </a:rPr>
              <a:t>There is a mismatch between households and homes in the social housing sector with 56% requiring a 1-bedroom property (2,284) and just 268 1-bedroom homes available</a:t>
            </a:r>
          </a:p>
        </p:txBody>
      </p:sp>
    </p:spTree>
    <p:extLst>
      <p:ext uri="{BB962C8B-B14F-4D97-AF65-F5344CB8AC3E}">
        <p14:creationId xmlns:p14="http://schemas.microsoft.com/office/powerpoint/2010/main" val="14913597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65125"/>
            <a:ext cx="10515600" cy="1325563"/>
          </a:xfrm>
        </p:spPr>
        <p:txBody>
          <a:bodyPr/>
          <a:lstStyle/>
          <a:p>
            <a:r>
              <a:rPr lang="en-GB" dirty="0"/>
              <a:t>HSCP Empty Homes Officer</a:t>
            </a:r>
          </a:p>
        </p:txBody>
      </p:sp>
      <p:sp>
        <p:nvSpPr>
          <p:cNvPr id="3" name="Content Placeholder 2"/>
          <p:cNvSpPr>
            <a:spLocks noGrp="1"/>
          </p:cNvSpPr>
          <p:nvPr>
            <p:ph idx="1"/>
          </p:nvPr>
        </p:nvSpPr>
        <p:spPr>
          <a:xfrm>
            <a:off x="1981200" y="1690688"/>
            <a:ext cx="8229600" cy="3888432"/>
          </a:xfrm>
        </p:spPr>
        <p:txBody>
          <a:bodyPr>
            <a:normAutofit/>
          </a:bodyPr>
          <a:lstStyle/>
          <a:p>
            <a:r>
              <a:rPr lang="en-GB" sz="2400" dirty="0"/>
              <a:t>Encouraging LTE owners</a:t>
            </a:r>
          </a:p>
          <a:p>
            <a:r>
              <a:rPr lang="en-GB" sz="2400" dirty="0"/>
              <a:t>Approaching current Landlords</a:t>
            </a:r>
          </a:p>
          <a:p>
            <a:r>
              <a:rPr lang="en-GB" sz="2400" dirty="0"/>
              <a:t>Domestic &amp; Commercial Properties</a:t>
            </a:r>
          </a:p>
          <a:p>
            <a:r>
              <a:rPr lang="en-GB" sz="2400" dirty="0"/>
              <a:t>Funding</a:t>
            </a:r>
          </a:p>
          <a:p>
            <a:r>
              <a:rPr lang="en-GB" sz="2400" dirty="0"/>
              <a:t>Leasing to Health &amp; Social Care workers </a:t>
            </a:r>
          </a:p>
          <a:p>
            <a:r>
              <a:rPr lang="en-GB" sz="2400" dirty="0"/>
              <a:t>Housing Options</a:t>
            </a:r>
          </a:p>
          <a:p>
            <a:endParaRPr lang="en-GB" sz="2400" dirty="0"/>
          </a:p>
          <a:p>
            <a:endParaRPr lang="en-GB" sz="2400" dirty="0"/>
          </a:p>
          <a:p>
            <a:endParaRPr lang="en-GB" sz="2400" dirty="0"/>
          </a:p>
        </p:txBody>
      </p:sp>
      <p:pic>
        <p:nvPicPr>
          <p:cNvPr id="4" name="Picture 3">
            <a:extLst>
              <a:ext uri="{FF2B5EF4-FFF2-40B4-BE49-F238E27FC236}">
                <a16:creationId xmlns:a16="http://schemas.microsoft.com/office/drawing/2014/main" id="{C5CEF251-E033-D58A-9519-BAF0ABE978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08305" y="462566"/>
            <a:ext cx="1042987"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A city next to a body of water&#10;&#10;Description automatically generated">
            <a:extLst>
              <a:ext uri="{FF2B5EF4-FFF2-40B4-BE49-F238E27FC236}">
                <a16:creationId xmlns:a16="http://schemas.microsoft.com/office/drawing/2014/main" id="{196659DC-8CFF-DCF9-7DA6-B469A0A7CD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137413"/>
            <a:ext cx="12192000" cy="2317487"/>
          </a:xfrm>
          <a:prstGeom prst="rect">
            <a:avLst/>
          </a:prstGeom>
        </p:spPr>
      </p:pic>
    </p:spTree>
    <p:extLst>
      <p:ext uri="{BB962C8B-B14F-4D97-AF65-F5344CB8AC3E}">
        <p14:creationId xmlns:p14="http://schemas.microsoft.com/office/powerpoint/2010/main" val="2247610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rot="5400000">
            <a:off x="1918234" y="1602644"/>
            <a:ext cx="3495501" cy="3181549"/>
          </a:xfrm>
        </p:spPr>
      </p:pic>
      <p:sp>
        <p:nvSpPr>
          <p:cNvPr id="4" name="Content Placeholder 3"/>
          <p:cNvSpPr>
            <a:spLocks noGrp="1"/>
          </p:cNvSpPr>
          <p:nvPr>
            <p:ph sz="half" idx="2"/>
          </p:nvPr>
        </p:nvSpPr>
        <p:spPr>
          <a:xfrm>
            <a:off x="5807968" y="1600201"/>
            <a:ext cx="4536504" cy="4525963"/>
          </a:xfrm>
        </p:spPr>
        <p:txBody>
          <a:bodyPr>
            <a:normAutofit/>
          </a:bodyPr>
          <a:lstStyle/>
          <a:p>
            <a:r>
              <a:rPr lang="en-GB" sz="2400" dirty="0"/>
              <a:t>Mothballed NHS buildings</a:t>
            </a:r>
          </a:p>
          <a:p>
            <a:endParaRPr lang="en-GB" sz="2400" dirty="0"/>
          </a:p>
          <a:p>
            <a:r>
              <a:rPr lang="en-GB" sz="2400" dirty="0"/>
              <a:t>High demanding areas</a:t>
            </a:r>
          </a:p>
          <a:p>
            <a:endParaRPr lang="en-GB" sz="2400" dirty="0"/>
          </a:p>
          <a:p>
            <a:r>
              <a:rPr lang="en-GB" sz="2400" dirty="0"/>
              <a:t>Short term accommodation</a:t>
            </a:r>
          </a:p>
          <a:p>
            <a:endParaRPr lang="en-GB" sz="2400" dirty="0"/>
          </a:p>
          <a:p>
            <a:r>
              <a:rPr lang="en-GB" sz="2400" dirty="0"/>
              <a:t>2 bed shared proposal</a:t>
            </a:r>
          </a:p>
          <a:p>
            <a:endParaRPr lang="en-GB" sz="2400" dirty="0"/>
          </a:p>
          <a:p>
            <a:endParaRPr lang="en-GB" sz="2400" dirty="0"/>
          </a:p>
        </p:txBody>
      </p:sp>
      <p:sp>
        <p:nvSpPr>
          <p:cNvPr id="8" name="Title 1">
            <a:extLst>
              <a:ext uri="{FF2B5EF4-FFF2-40B4-BE49-F238E27FC236}">
                <a16:creationId xmlns:a16="http://schemas.microsoft.com/office/drawing/2014/main" id="{77A8F734-523B-1018-5735-4584C130FED0}"/>
              </a:ext>
            </a:extLst>
          </p:cNvPr>
          <p:cNvSpPr txBox="1">
            <a:spLocks/>
          </p:cNvSpPr>
          <p:nvPr/>
        </p:nvSpPr>
        <p:spPr>
          <a:xfrm>
            <a:off x="1981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Utilising Buildings</a:t>
            </a:r>
          </a:p>
        </p:txBody>
      </p:sp>
      <p:pic>
        <p:nvPicPr>
          <p:cNvPr id="11" name="Picture 10" descr="A city next to a body of water&#10;&#10;Description automatically generated">
            <a:extLst>
              <a:ext uri="{FF2B5EF4-FFF2-40B4-BE49-F238E27FC236}">
                <a16:creationId xmlns:a16="http://schemas.microsoft.com/office/drawing/2014/main" id="{55605741-322D-AFDF-CE53-C1CC4331CD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137413"/>
            <a:ext cx="12192000" cy="2317487"/>
          </a:xfrm>
          <a:prstGeom prst="rect">
            <a:avLst/>
          </a:prstGeom>
        </p:spPr>
      </p:pic>
    </p:spTree>
    <p:extLst>
      <p:ext uri="{BB962C8B-B14F-4D97-AF65-F5344CB8AC3E}">
        <p14:creationId xmlns:p14="http://schemas.microsoft.com/office/powerpoint/2010/main" val="18428933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03512" y="1340768"/>
            <a:ext cx="8928992" cy="3744416"/>
          </a:xfrm>
          <a:prstGeom prst="rect">
            <a:avLst/>
          </a:prstGeom>
        </p:spPr>
      </p:pic>
      <p:sp>
        <p:nvSpPr>
          <p:cNvPr id="4" name="TextBox 3"/>
          <p:cNvSpPr txBox="1"/>
          <p:nvPr/>
        </p:nvSpPr>
        <p:spPr>
          <a:xfrm>
            <a:off x="1991544" y="5445224"/>
            <a:ext cx="7776864" cy="369332"/>
          </a:xfrm>
          <a:prstGeom prst="rect">
            <a:avLst/>
          </a:prstGeom>
          <a:noFill/>
        </p:spPr>
        <p:txBody>
          <a:bodyPr wrap="square" rtlCol="0">
            <a:spAutoFit/>
          </a:bodyPr>
          <a:lstStyle/>
          <a:p>
            <a:pPr marL="285750" indent="-285750">
              <a:buFont typeface="Arial" panose="020B0604020202020204" pitchFamily="34" charset="0"/>
              <a:buChar char="•"/>
            </a:pPr>
            <a:r>
              <a:rPr lang="en-GB" dirty="0"/>
              <a:t>2 bedroom shared accommodation</a:t>
            </a:r>
          </a:p>
        </p:txBody>
      </p:sp>
    </p:spTree>
    <p:extLst>
      <p:ext uri="{BB962C8B-B14F-4D97-AF65-F5344CB8AC3E}">
        <p14:creationId xmlns:p14="http://schemas.microsoft.com/office/powerpoint/2010/main" val="18949471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988056" y="1357080"/>
            <a:ext cx="4038600" cy="2880320"/>
          </a:xfrm>
          <a:prstGeom prst="rect">
            <a:avLst/>
          </a:prstGeom>
        </p:spPr>
      </p:pic>
      <p:pic>
        <p:nvPicPr>
          <p:cNvPr id="6" name="Content Placeholder 5"/>
          <p:cNvPicPr>
            <a:picLocks noGrp="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096000" y="1357081"/>
            <a:ext cx="4038600" cy="2880321"/>
          </a:xfrm>
          <a:prstGeom prst="rect">
            <a:avLst/>
          </a:prstGeom>
        </p:spPr>
      </p:pic>
      <p:sp>
        <p:nvSpPr>
          <p:cNvPr id="7" name="TextBox 6"/>
          <p:cNvSpPr txBox="1"/>
          <p:nvPr/>
        </p:nvSpPr>
        <p:spPr>
          <a:xfrm>
            <a:off x="1981200" y="4309409"/>
            <a:ext cx="7056784" cy="830997"/>
          </a:xfrm>
          <a:prstGeom prst="rect">
            <a:avLst/>
          </a:prstGeom>
          <a:noFill/>
        </p:spPr>
        <p:txBody>
          <a:bodyPr wrap="square" rtlCol="0">
            <a:spAutoFit/>
          </a:bodyPr>
          <a:lstStyle/>
          <a:p>
            <a:pPr marL="285750" indent="-285750">
              <a:buFont typeface="Arial" panose="020B0604020202020204" pitchFamily="34" charset="0"/>
              <a:buChar char="•"/>
            </a:pPr>
            <a:r>
              <a:rPr lang="en-GB" sz="2400" dirty="0"/>
              <a:t>Doctor &amp; Nurses Houses on Island of </a:t>
            </a:r>
            <a:r>
              <a:rPr lang="en-GB" sz="2400" dirty="0" err="1"/>
              <a:t>Coll</a:t>
            </a:r>
            <a:endParaRPr lang="en-GB" sz="2400" dirty="0"/>
          </a:p>
          <a:p>
            <a:pPr marL="285750" indent="-285750">
              <a:buFont typeface="Arial" panose="020B0604020202020204" pitchFamily="34" charset="0"/>
              <a:buChar char="•"/>
            </a:pPr>
            <a:r>
              <a:rPr lang="en-GB" sz="2400" dirty="0"/>
              <a:t>Strategic funding in progress to assist</a:t>
            </a:r>
          </a:p>
        </p:txBody>
      </p:sp>
      <p:sp>
        <p:nvSpPr>
          <p:cNvPr id="9" name="Title 1">
            <a:extLst>
              <a:ext uri="{FF2B5EF4-FFF2-40B4-BE49-F238E27FC236}">
                <a16:creationId xmlns:a16="http://schemas.microsoft.com/office/drawing/2014/main" id="{D1251761-362E-33A6-CA88-4C7656763743}"/>
              </a:ext>
            </a:extLst>
          </p:cNvPr>
          <p:cNvSpPr txBox="1">
            <a:spLocks/>
          </p:cNvSpPr>
          <p:nvPr/>
        </p:nvSpPr>
        <p:spPr>
          <a:xfrm>
            <a:off x="1981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Island Projects</a:t>
            </a:r>
          </a:p>
        </p:txBody>
      </p:sp>
      <p:pic>
        <p:nvPicPr>
          <p:cNvPr id="12" name="Picture 11" descr="A city next to a body of water&#10;&#10;Description automatically generated">
            <a:extLst>
              <a:ext uri="{FF2B5EF4-FFF2-40B4-BE49-F238E27FC236}">
                <a16:creationId xmlns:a16="http://schemas.microsoft.com/office/drawing/2014/main" id="{3E45A5DA-232D-4940-D939-41D8FFC0D5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137413"/>
            <a:ext cx="12192000" cy="2317487"/>
          </a:xfrm>
          <a:prstGeom prst="rect">
            <a:avLst/>
          </a:prstGeom>
        </p:spPr>
      </p:pic>
    </p:spTree>
    <p:extLst>
      <p:ext uri="{BB962C8B-B14F-4D97-AF65-F5344CB8AC3E}">
        <p14:creationId xmlns:p14="http://schemas.microsoft.com/office/powerpoint/2010/main" val="4025589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65125"/>
            <a:ext cx="10515600" cy="1325563"/>
          </a:xfrm>
        </p:spPr>
        <p:txBody>
          <a:bodyPr/>
          <a:lstStyle/>
          <a:p>
            <a:r>
              <a:rPr lang="en-GB" dirty="0"/>
              <a:t>Joint Working</a:t>
            </a:r>
          </a:p>
        </p:txBody>
      </p:sp>
      <p:sp>
        <p:nvSpPr>
          <p:cNvPr id="4" name="Content Placeholder 3"/>
          <p:cNvSpPr>
            <a:spLocks noGrp="1"/>
          </p:cNvSpPr>
          <p:nvPr>
            <p:ph sz="half" idx="2"/>
          </p:nvPr>
        </p:nvSpPr>
        <p:spPr/>
        <p:txBody>
          <a:bodyPr>
            <a:normAutofit/>
          </a:bodyPr>
          <a:lstStyle/>
          <a:p>
            <a:r>
              <a:rPr lang="en-GB" sz="2400" dirty="0"/>
              <a:t>Housing Associations</a:t>
            </a:r>
          </a:p>
          <a:p>
            <a:endParaRPr lang="en-GB" sz="2400" dirty="0"/>
          </a:p>
          <a:p>
            <a:r>
              <a:rPr lang="en-GB" sz="2400" dirty="0"/>
              <a:t>Strategic Funding</a:t>
            </a:r>
          </a:p>
          <a:p>
            <a:endParaRPr lang="en-GB" sz="2400" dirty="0"/>
          </a:p>
          <a:p>
            <a:r>
              <a:rPr lang="en-GB" sz="2400" dirty="0"/>
              <a:t>Shared accommodation</a:t>
            </a:r>
          </a:p>
          <a:p>
            <a:endParaRPr lang="en-GB" sz="2400" dirty="0"/>
          </a:p>
          <a:p>
            <a:endParaRPr lang="en-GB" sz="2400" dirty="0"/>
          </a:p>
        </p:txBody>
      </p:sp>
      <p:pic>
        <p:nvPicPr>
          <p:cNvPr id="5" name="Content Placeholder 3"/>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1981200" y="1772817"/>
            <a:ext cx="4038600" cy="3040137"/>
          </a:xfrm>
          <a:prstGeom prst="rect">
            <a:avLst/>
          </a:prstGeom>
        </p:spPr>
      </p:pic>
      <p:pic>
        <p:nvPicPr>
          <p:cNvPr id="8" name="Picture 7" descr="A city next to a body of water&#10;&#10;Description automatically generated">
            <a:extLst>
              <a:ext uri="{FF2B5EF4-FFF2-40B4-BE49-F238E27FC236}">
                <a16:creationId xmlns:a16="http://schemas.microsoft.com/office/drawing/2014/main" id="{B995223B-6F8C-3E99-E3E1-E7BD4465B6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137413"/>
            <a:ext cx="12192000" cy="2317487"/>
          </a:xfrm>
          <a:prstGeom prst="rect">
            <a:avLst/>
          </a:prstGeom>
        </p:spPr>
      </p:pic>
    </p:spTree>
    <p:extLst>
      <p:ext uri="{BB962C8B-B14F-4D97-AF65-F5344CB8AC3E}">
        <p14:creationId xmlns:p14="http://schemas.microsoft.com/office/powerpoint/2010/main" val="635435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825625"/>
            <a:ext cx="10515600" cy="4351338"/>
          </a:xfrm>
        </p:spPr>
        <p:txBody>
          <a:bodyPr>
            <a:normAutofit/>
          </a:bodyPr>
          <a:lstStyle/>
          <a:p>
            <a:r>
              <a:rPr lang="en-GB" sz="2400" dirty="0"/>
              <a:t>Island Communities </a:t>
            </a:r>
          </a:p>
          <a:p>
            <a:endParaRPr lang="en-GB" sz="2400" dirty="0"/>
          </a:p>
          <a:p>
            <a:r>
              <a:rPr lang="en-GB" sz="2400" dirty="0"/>
              <a:t>Towns </a:t>
            </a:r>
          </a:p>
          <a:p>
            <a:endParaRPr lang="en-GB" sz="2400" dirty="0"/>
          </a:p>
          <a:p>
            <a:r>
              <a:rPr lang="en-GB" sz="2400" dirty="0"/>
              <a:t>Staff requirements</a:t>
            </a:r>
          </a:p>
        </p:txBody>
      </p:sp>
      <p:sp>
        <p:nvSpPr>
          <p:cNvPr id="7" name="Title 1">
            <a:extLst>
              <a:ext uri="{FF2B5EF4-FFF2-40B4-BE49-F238E27FC236}">
                <a16:creationId xmlns:a16="http://schemas.microsoft.com/office/drawing/2014/main" id="{7653062B-D2C3-82D5-BD35-6C358D04352E}"/>
              </a:ext>
            </a:extLst>
          </p:cNvPr>
          <p:cNvSpPr txBox="1">
            <a:spLocks/>
          </p:cNvSpPr>
          <p:nvPr/>
        </p:nvSpPr>
        <p:spPr>
          <a:xfrm>
            <a:off x="1981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Need &amp; Demand</a:t>
            </a:r>
          </a:p>
        </p:txBody>
      </p:sp>
      <p:pic>
        <p:nvPicPr>
          <p:cNvPr id="10" name="Picture 9" descr="A city next to a body of water&#10;&#10;Description automatically generated">
            <a:extLst>
              <a:ext uri="{FF2B5EF4-FFF2-40B4-BE49-F238E27FC236}">
                <a16:creationId xmlns:a16="http://schemas.microsoft.com/office/drawing/2014/main" id="{F7E035A3-E50A-4DA1-D1DD-E2790E78BB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137413"/>
            <a:ext cx="12192000" cy="2317487"/>
          </a:xfrm>
          <a:prstGeom prst="rect">
            <a:avLst/>
          </a:prstGeom>
        </p:spPr>
      </p:pic>
    </p:spTree>
    <p:extLst>
      <p:ext uri="{BB962C8B-B14F-4D97-AF65-F5344CB8AC3E}">
        <p14:creationId xmlns:p14="http://schemas.microsoft.com/office/powerpoint/2010/main" val="12526382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509937"/>
            <a:ext cx="8229600" cy="5073427"/>
          </a:xfrm>
        </p:spPr>
        <p:txBody>
          <a:bodyPr>
            <a:normAutofit/>
          </a:bodyPr>
          <a:lstStyle/>
          <a:p>
            <a:r>
              <a:rPr lang="en-GB" sz="2400" dirty="0"/>
              <a:t>Working in partnership</a:t>
            </a:r>
          </a:p>
          <a:p>
            <a:endParaRPr lang="en-GB" sz="2400" dirty="0"/>
          </a:p>
          <a:p>
            <a:r>
              <a:rPr lang="en-GB" sz="2400" dirty="0"/>
              <a:t>Patience</a:t>
            </a:r>
          </a:p>
          <a:p>
            <a:endParaRPr lang="en-GB" sz="2400" dirty="0"/>
          </a:p>
          <a:p>
            <a:r>
              <a:rPr lang="en-GB" sz="2400" dirty="0"/>
              <a:t>Supporting Staff</a:t>
            </a:r>
          </a:p>
          <a:p>
            <a:endParaRPr lang="en-GB" sz="2400" dirty="0"/>
          </a:p>
          <a:p>
            <a:r>
              <a:rPr lang="en-GB" sz="2400" dirty="0"/>
              <a:t>Promotion</a:t>
            </a:r>
          </a:p>
        </p:txBody>
      </p:sp>
      <p:sp>
        <p:nvSpPr>
          <p:cNvPr id="7" name="Title 1">
            <a:extLst>
              <a:ext uri="{FF2B5EF4-FFF2-40B4-BE49-F238E27FC236}">
                <a16:creationId xmlns:a16="http://schemas.microsoft.com/office/drawing/2014/main" id="{35C3ED4A-3162-5F8B-11BC-5B37ABD91B2A}"/>
              </a:ext>
            </a:extLst>
          </p:cNvPr>
          <p:cNvSpPr txBox="1">
            <a:spLocks/>
          </p:cNvSpPr>
          <p:nvPr/>
        </p:nvSpPr>
        <p:spPr>
          <a:xfrm>
            <a:off x="1981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Lessons Learned &amp; Beyond</a:t>
            </a:r>
          </a:p>
        </p:txBody>
      </p:sp>
      <p:pic>
        <p:nvPicPr>
          <p:cNvPr id="10" name="Picture 9" descr="A city next to a body of water&#10;&#10;Description automatically generated">
            <a:extLst>
              <a:ext uri="{FF2B5EF4-FFF2-40B4-BE49-F238E27FC236}">
                <a16:creationId xmlns:a16="http://schemas.microsoft.com/office/drawing/2014/main" id="{255DC385-EABA-8143-5251-74A2CDD80C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137413"/>
            <a:ext cx="12192000" cy="2317487"/>
          </a:xfrm>
          <a:prstGeom prst="rect">
            <a:avLst/>
          </a:prstGeom>
        </p:spPr>
      </p:pic>
    </p:spTree>
    <p:extLst>
      <p:ext uri="{BB962C8B-B14F-4D97-AF65-F5344CB8AC3E}">
        <p14:creationId xmlns:p14="http://schemas.microsoft.com/office/powerpoint/2010/main" val="4933644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7528" y="1268761"/>
            <a:ext cx="8136904" cy="2985433"/>
          </a:xfrm>
          <a:prstGeom prst="rect">
            <a:avLst/>
          </a:prstGeom>
          <a:noFill/>
        </p:spPr>
        <p:txBody>
          <a:bodyPr wrap="square" rtlCol="0">
            <a:spAutoFit/>
          </a:bodyPr>
          <a:lstStyle/>
          <a:p>
            <a:pPr algn="ctr"/>
            <a:r>
              <a:rPr lang="en-GB" sz="3200" dirty="0"/>
              <a:t>Questions? </a:t>
            </a:r>
          </a:p>
          <a:p>
            <a:endParaRPr lang="en-GB" dirty="0"/>
          </a:p>
          <a:p>
            <a:endParaRPr lang="en-GB" dirty="0"/>
          </a:p>
          <a:p>
            <a:endParaRPr lang="en-GB" dirty="0"/>
          </a:p>
          <a:p>
            <a:endParaRPr lang="en-GB" dirty="0"/>
          </a:p>
          <a:p>
            <a:r>
              <a:rPr lang="en-GB" sz="2800" dirty="0"/>
              <a:t>Douglas Whyte – douglas.whyte@argyll-bute.gov.uk</a:t>
            </a:r>
          </a:p>
          <a:p>
            <a:endParaRPr lang="en-GB" sz="2800" dirty="0"/>
          </a:p>
          <a:p>
            <a:r>
              <a:rPr lang="en-GB" sz="2800" dirty="0"/>
              <a:t>Isla Binnie – isla.binnie@argyll-bute.gov.uk</a:t>
            </a:r>
          </a:p>
        </p:txBody>
      </p:sp>
      <p:pic>
        <p:nvPicPr>
          <p:cNvPr id="6" name="Picture 5" descr="A city next to a body of water&#10;&#10;Description automatically generated">
            <a:extLst>
              <a:ext uri="{FF2B5EF4-FFF2-40B4-BE49-F238E27FC236}">
                <a16:creationId xmlns:a16="http://schemas.microsoft.com/office/drawing/2014/main" id="{6FCBE61C-608A-CEBF-3B3B-9EDD28C50A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137413"/>
            <a:ext cx="12192000" cy="2317487"/>
          </a:xfrm>
          <a:prstGeom prst="rect">
            <a:avLst/>
          </a:prstGeom>
        </p:spPr>
      </p:pic>
    </p:spTree>
    <p:extLst>
      <p:ext uri="{BB962C8B-B14F-4D97-AF65-F5344CB8AC3E}">
        <p14:creationId xmlns:p14="http://schemas.microsoft.com/office/powerpoint/2010/main" val="173103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for a company&#10;&#10;Description automatically generated with medium confidence">
            <a:extLst>
              <a:ext uri="{FF2B5EF4-FFF2-40B4-BE49-F238E27FC236}">
                <a16:creationId xmlns:a16="http://schemas.microsoft.com/office/drawing/2014/main" id="{4928CA1E-E925-DD30-0C20-5A30514224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04EA79A-992F-724F-C40A-BF9C35E9067E}"/>
              </a:ext>
            </a:extLst>
          </p:cNvPr>
          <p:cNvSpPr>
            <a:spLocks noGrp="1"/>
          </p:cNvSpPr>
          <p:nvPr>
            <p:ph type="ctrTitle"/>
          </p:nvPr>
        </p:nvSpPr>
        <p:spPr>
          <a:xfrm>
            <a:off x="399393" y="911378"/>
            <a:ext cx="9144000" cy="5017784"/>
          </a:xfrm>
        </p:spPr>
        <p:txBody>
          <a:bodyPr anchor="t" anchorCtr="0">
            <a:normAutofit/>
          </a:bodyPr>
          <a:lstStyle/>
          <a:p>
            <a:pPr algn="l"/>
            <a:r>
              <a:rPr lang="en-US" sz="4800" b="1" dirty="0">
                <a:solidFill>
                  <a:schemeClr val="bg1"/>
                </a:solidFill>
                <a:latin typeface="Arial" panose="020B0604020202020204" pitchFamily="34" charset="0"/>
                <a:cs typeface="Arial" panose="020B0604020202020204" pitchFamily="34" charset="0"/>
              </a:rPr>
              <a:t>Lunch / sponsor exhibition</a:t>
            </a: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sz="27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91746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FCF532FD557D4AB2AC4EC19AEEBBD9" ma:contentTypeVersion="15" ma:contentTypeDescription="Create a new document." ma:contentTypeScope="" ma:versionID="ad07181b9d09d35b9019aee225c22492">
  <xsd:schema xmlns:xsd="http://www.w3.org/2001/XMLSchema" xmlns:xs="http://www.w3.org/2001/XMLSchema" xmlns:p="http://schemas.microsoft.com/office/2006/metadata/properties" xmlns:ns2="f8c10eac-0d62-4494-8e5e-8c6b5650aee3" xmlns:ns3="2f363560-b84b-429b-8b32-4e833166b848" targetNamespace="http://schemas.microsoft.com/office/2006/metadata/properties" ma:root="true" ma:fieldsID="6bd44a3e18ec708df95f7932112334b4" ns2:_="" ns3:_="">
    <xsd:import namespace="f8c10eac-0d62-4494-8e5e-8c6b5650aee3"/>
    <xsd:import namespace="2f363560-b84b-429b-8b32-4e833166b84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c10eac-0d62-4494-8e5e-8c6b5650ae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descriptio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0a511e9-b727-4fcc-b62e-18813346bb54"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f363560-b84b-429b-8b32-4e833166b84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f5088fb-4f74-48ca-8132-93bf0677e346}" ma:internalName="TaxCatchAll" ma:showField="CatchAllData" ma:web="2f363560-b84b-429b-8b32-4e833166b84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833010-B687-44BB-BADB-6D9440AE4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c10eac-0d62-4494-8e5e-8c6b5650aee3"/>
    <ds:schemaRef ds:uri="2f363560-b84b-429b-8b32-4e833166b8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08B6F2-C133-49BC-AFA0-0790488ABB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692</TotalTime>
  <Words>7859</Words>
  <Application>Microsoft Office PowerPoint</Application>
  <PresentationFormat>Widescreen</PresentationFormat>
  <Paragraphs>1057</Paragraphs>
  <Slides>164</Slides>
  <Notes>58</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164</vt:i4>
      </vt:variant>
    </vt:vector>
  </HeadingPairs>
  <TitlesOfParts>
    <vt:vector size="186" baseType="lpstr">
      <vt:lpstr>ＭＳ Ｐゴシック</vt:lpstr>
      <vt:lpstr>Abadi</vt:lpstr>
      <vt:lpstr>Aptos</vt:lpstr>
      <vt:lpstr>Aptos Narrow</vt:lpstr>
      <vt:lpstr>Arial</vt:lpstr>
      <vt:lpstr>Asap</vt:lpstr>
      <vt:lpstr>Avenir Next LT Pro</vt:lpstr>
      <vt:lpstr>Calibri</vt:lpstr>
      <vt:lpstr>Calibri Light</vt:lpstr>
      <vt:lpstr>Ebrima</vt:lpstr>
      <vt:lpstr>Filson Soft</vt:lpstr>
      <vt:lpstr>Georgia</vt:lpstr>
      <vt:lpstr>Grandview (Headings)</vt:lpstr>
      <vt:lpstr>Montserrat</vt:lpstr>
      <vt:lpstr>Montserrat Classic</vt:lpstr>
      <vt:lpstr>Montserrat Classic Bold</vt:lpstr>
      <vt:lpstr>Montserrat ExtraBold</vt:lpstr>
      <vt:lpstr>Montserrat SemiBold</vt:lpstr>
      <vt:lpstr>Symbol</vt:lpstr>
      <vt:lpstr>Times New Roman</vt:lpstr>
      <vt:lpstr>Wingdings</vt:lpstr>
      <vt:lpstr>Office Theme</vt:lpstr>
      <vt:lpstr>Coffee, networking and sponsor exhibition</vt:lpstr>
      <vt:lpstr>Chair’s opening remarks  John Mills, ALACHO and Fife Council</vt:lpstr>
      <vt:lpstr>Empty no more: Homes back into use with Auction House Scotland  John Loudon, Auction House Scotland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Panel discussion: How can and should empty homes help address housing need?  Alison Watson, Shelter Scotland Cllr Robin Currie, Argyll &amp; Bute Council Joe Brown, Scottish Government</vt:lpstr>
      <vt:lpstr>Learning from the past: The independent audit of empty homes work in Scotland  Anna Evans, Indigo House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Morning tea break /  sponsor exhibition</vt:lpstr>
      <vt:lpstr>Sofa session: Learnings from empty homes projects  Susan Aktemel and Barry Sweeney,  Homes for Good     Douglas Whyte and Isla Binnie,  Argyll &amp; Bute Council Donna Smith, Tighean Innse Gall   Harry Whitmore, SOSCH </vt:lpstr>
      <vt:lpstr>Scottish Empty Homes Conference 2024  Susan Aktemel; Founder and CEO  Barry Sweeney; Head of Acquisitions and Assets </vt:lpstr>
      <vt:lpstr>PowerPoint Presentation</vt:lpstr>
      <vt:lpstr>Project Aims</vt:lpstr>
      <vt:lpstr>What we have achieved so far</vt:lpstr>
      <vt:lpstr>What we have learned</vt:lpstr>
      <vt:lpstr>PowerPoint Presentation</vt:lpstr>
      <vt:lpstr>HFG Empty Home Projects</vt:lpstr>
      <vt:lpstr>Manse Road, Kilsyth</vt:lpstr>
      <vt:lpstr>PowerPoint Presentation</vt:lpstr>
      <vt:lpstr>PowerPoint Presentation</vt:lpstr>
      <vt:lpstr>Craigmount Ave, Paisley</vt:lpstr>
      <vt:lpstr>PowerPoint Presentation</vt:lpstr>
      <vt:lpstr>PowerPoint Presentation</vt:lpstr>
      <vt:lpstr>PowerPoint Presentation</vt:lpstr>
      <vt:lpstr>Rent Ready Pilot</vt:lpstr>
      <vt:lpstr>18 Trainard Ave</vt:lpstr>
      <vt:lpstr>PowerPoint Presentation</vt:lpstr>
      <vt:lpstr>PowerPoint Presentation</vt:lpstr>
      <vt:lpstr>18 Trainard Ave</vt:lpstr>
      <vt:lpstr>Dyke St - Film</vt:lpstr>
      <vt:lpstr>PowerPoint Presentation</vt:lpstr>
      <vt:lpstr>Scottish Empty Homes Conference 2024  Susan Aktemel; Founder and CEO  Barry Sweeney; Head of Acquisitions and Assets </vt:lpstr>
      <vt:lpstr>PowerPoint Presentation</vt:lpstr>
      <vt:lpstr>SOSCH – who we are</vt:lpstr>
      <vt:lpstr>PowerPoint Presentation</vt:lpstr>
      <vt:lpstr>SOSCH – where we started</vt:lpstr>
      <vt:lpstr>Building partnerships</vt:lpstr>
      <vt:lpstr>PowerPoint Presentation</vt:lpstr>
      <vt:lpstr>PowerPoint Presentation</vt:lpstr>
      <vt:lpstr>Meeting Communities</vt:lpstr>
      <vt:lpstr>PowerPoint Presentation</vt:lpstr>
      <vt:lpstr>What we’ve done and what we’re doing now</vt:lpstr>
      <vt:lpstr>What have been the lessons?</vt:lpstr>
      <vt:lpstr>What are the wider benefits?</vt:lpstr>
      <vt:lpstr>PowerPoint Presentation</vt:lpstr>
      <vt:lpstr>PowerPoint Presentation</vt:lpstr>
      <vt:lpstr>PowerPoint Presentation</vt:lpstr>
      <vt:lpstr>PowerPoint Presentation</vt:lpstr>
      <vt:lpstr>PowerPoint Presentation</vt:lpstr>
      <vt:lpstr>PowerPoint Presentation</vt:lpstr>
      <vt:lpstr>Current Position</vt:lpstr>
      <vt:lpstr>PowerPoint Presentation</vt:lpstr>
      <vt:lpstr>PowerPoint Presentation</vt:lpstr>
      <vt:lpstr>Case Study:  Grosclete House, Bays of Harris</vt:lpstr>
      <vt:lpstr>Case Study: 47 Crossbost, Lochs, Isle of Lewis </vt:lpstr>
      <vt:lpstr>Case Study:  Partnership with The Paric Trust</vt:lpstr>
      <vt:lpstr>PowerPoint Presentation</vt:lpstr>
      <vt:lpstr>Donna Smith  Chief Executive Officer donna.smith@tighean.co.uk</vt:lpstr>
      <vt:lpstr>PowerPoint Presentation</vt:lpstr>
      <vt:lpstr>  Health &amp; Social Care Partnership Empty Homes Project  Douglas Whyte Isla Binnie </vt:lpstr>
      <vt:lpstr>PowerPoint Presentation</vt:lpstr>
      <vt:lpstr>PowerPoint Presentation</vt:lpstr>
      <vt:lpstr>PowerPoint Presentation</vt:lpstr>
      <vt:lpstr>PowerPoint Presentation</vt:lpstr>
      <vt:lpstr>PowerPoint Presentation</vt:lpstr>
      <vt:lpstr>HSCP Empty Homes Officer</vt:lpstr>
      <vt:lpstr>PowerPoint Presentation</vt:lpstr>
      <vt:lpstr>PowerPoint Presentation</vt:lpstr>
      <vt:lpstr>PowerPoint Presentation</vt:lpstr>
      <vt:lpstr>Joint Working</vt:lpstr>
      <vt:lpstr>PowerPoint Presentation</vt:lpstr>
      <vt:lpstr>PowerPoint Presentation</vt:lpstr>
      <vt:lpstr>PowerPoint Presentation</vt:lpstr>
      <vt:lpstr>Lunch / sponsor exhibition </vt:lpstr>
      <vt:lpstr>Visions for the Future: Empty Homes Work Across Scotland  Lisa Borthwick and Andy Moseley, SEHP Catrin Evans, Cii Gillian Edwards, West Lothian Council</vt:lpstr>
      <vt:lpstr>Visions for the Future – empty homes work across Scotland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It’s not just local authorities that need the affordable housing target to be met. </vt:lpstr>
      <vt:lpstr>EHOs and SEHP have achieved so much</vt:lpstr>
      <vt:lpstr>But, unless we think strategically,  we can only go so far</vt:lpstr>
      <vt:lpstr>Empty Homes are the asset on our doorstep</vt:lpstr>
      <vt:lpstr>It makes environmental sense</vt:lpstr>
      <vt:lpstr>It makes economic sense </vt:lpstr>
      <vt:lpstr>PowerPoint Presentation</vt:lpstr>
      <vt:lpstr>PowerPoint Presentation</vt:lpstr>
      <vt:lpstr>PowerPoint Presentation</vt:lpstr>
      <vt:lpstr>PowerPoint Presentation</vt:lpstr>
      <vt:lpstr>Introduction</vt:lpstr>
      <vt:lpstr>Kickstarter Project  - A collaborative approach</vt:lpstr>
      <vt:lpstr>Context - Empty Homes in West Lothian </vt:lpstr>
      <vt:lpstr>Making best use of housing stock to address homelessness</vt:lpstr>
      <vt:lpstr>Role of the Empty Homes Officer</vt:lpstr>
      <vt:lpstr>Our Future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Introducing Cromore,  a Western Isles empty  home project  Murdo Macleod, Comhairle nan Eilean Siar Karis Beattie, Renovator of Cromore</vt:lpstr>
      <vt:lpstr>PowerPoint Presentation</vt:lpstr>
      <vt:lpstr>Introducing Cromore,  a Western Isles empty  home project  Murdo Macleod, Comhairle nan Eilean Siar Karis Beattie, Renovator of Cromore</vt:lpstr>
      <vt:lpstr>Afternoon tea break /  sponsor exhibition</vt:lpstr>
      <vt:lpstr>Awards presentation  John Loudon Auction House Scotland</vt:lpstr>
      <vt:lpstr>Award –  Best use of empty homes to meet social/affordable housing need </vt:lpstr>
      <vt:lpstr>Social/Affordable: The Y Centre</vt:lpstr>
      <vt:lpstr>Social/Affordable: Ballatar</vt:lpstr>
      <vt:lpstr>Social/Affordable: Glentrool &amp; Bargrennan Community Trust</vt:lpstr>
      <vt:lpstr>Social/Affordable: Ballatar</vt:lpstr>
      <vt:lpstr>Award –  Special recognition award </vt:lpstr>
      <vt:lpstr>Special recognition: John Loudon</vt:lpstr>
      <vt:lpstr>Special recognition: Dawn Meston</vt:lpstr>
      <vt:lpstr>Special recognition: Barry Sweeney</vt:lpstr>
      <vt:lpstr>Special recognition: Dawn Meston</vt:lpstr>
      <vt:lpstr>Award –  Best renovation by the public </vt:lpstr>
      <vt:lpstr>Housing renovation public: Robert Tai</vt:lpstr>
      <vt:lpstr>Housing renovation public: Lisa &amp; Sean Harkins</vt:lpstr>
      <vt:lpstr>Housing renovation public: Karis Beattie &amp; David Skene</vt:lpstr>
      <vt:lpstr>Housing renovation public: Robert Tai</vt:lpstr>
      <vt:lpstr>Award –  Best renovation by the housing sector </vt:lpstr>
      <vt:lpstr>Housing renovation sector: Chalmers Street</vt:lpstr>
      <vt:lpstr>Housing renovation sector: Bulldale Street, Yoker</vt:lpstr>
      <vt:lpstr>Housing renovation sector: Havelock Street</vt:lpstr>
      <vt:lpstr>Housing renovation sector: Chalmers Street</vt:lpstr>
      <vt:lpstr>Award –  Best environmentally friendly retrofit </vt:lpstr>
      <vt:lpstr>Environmentally friendly retrofit: Barnes House</vt:lpstr>
      <vt:lpstr>ENVIRONMENTALLY FRIENDLY RETROFIT: ST. KENTIGERN’S CHURCH</vt:lpstr>
      <vt:lpstr>Environmentally friendly retrofit: Sapphire House, Jedburgh</vt:lpstr>
      <vt:lpstr>Environmentally friendly retrofit: Barnes House</vt:lpstr>
      <vt:lpstr>Ministerial Address  and Q&amp;A session  Paul McLennan MSP</vt:lpstr>
      <vt:lpstr>PowerPoint Presentation</vt:lpstr>
      <vt:lpstr>Chair’s closing remarks  John Mills ALACHO and Fife Council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Coffee, networking and sponsor exhibition</dc:title>
  <dc:creator>Stuart Butler</dc:creator>
  <cp:lastModifiedBy>Cassidy MacFarlane</cp:lastModifiedBy>
  <cp:revision>9</cp:revision>
  <dcterms:created xsi:type="dcterms:W3CDTF">2024-02-26T09:28:31Z</dcterms:created>
  <dcterms:modified xsi:type="dcterms:W3CDTF">2024-03-18T12:04:39Z</dcterms:modified>
</cp:coreProperties>
</file>